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4" r:id="rId5"/>
    <p:sldId id="265" r:id="rId6"/>
    <p:sldId id="266" r:id="rId7"/>
    <p:sldId id="267" r:id="rId8"/>
    <p:sldId id="268" r:id="rId9"/>
    <p:sldId id="269" r:id="rId10"/>
    <p:sldId id="271" r:id="rId11"/>
    <p:sldId id="272" r:id="rId12"/>
    <p:sldId id="261" r:id="rId13"/>
    <p:sldId id="262" r:id="rId14"/>
    <p:sldId id="263" r:id="rId15"/>
    <p:sldId id="278" r:id="rId16"/>
    <p:sldId id="273" r:id="rId17"/>
    <p:sldId id="274" r:id="rId18"/>
    <p:sldId id="275" r:id="rId19"/>
    <p:sldId id="277" r:id="rId20"/>
    <p:sldId id="279" r:id="rId2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1BC-F7DB-4B98-831A-3EC90BAC87B5}" type="datetimeFigureOut">
              <a:rPr lang="th-TH" smtClean="0"/>
              <a:pPr/>
              <a:t>26/07/55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F24C-9F51-4689-8D57-39E07974DB4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1BC-F7DB-4B98-831A-3EC90BAC87B5}" type="datetimeFigureOut">
              <a:rPr lang="th-TH" smtClean="0"/>
              <a:pPr/>
              <a:t>26/07/55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F24C-9F51-4689-8D57-39E07974DB4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1BC-F7DB-4B98-831A-3EC90BAC87B5}" type="datetimeFigureOut">
              <a:rPr lang="th-TH" smtClean="0"/>
              <a:pPr/>
              <a:t>26/07/55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F24C-9F51-4689-8D57-39E07974DB4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1BC-F7DB-4B98-831A-3EC90BAC87B5}" type="datetimeFigureOut">
              <a:rPr lang="th-TH" smtClean="0"/>
              <a:pPr/>
              <a:t>26/07/55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F24C-9F51-4689-8D57-39E07974DB4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1BC-F7DB-4B98-831A-3EC90BAC87B5}" type="datetimeFigureOut">
              <a:rPr lang="th-TH" smtClean="0"/>
              <a:pPr/>
              <a:t>26/07/55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F24C-9F51-4689-8D57-39E07974DB4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1BC-F7DB-4B98-831A-3EC90BAC87B5}" type="datetimeFigureOut">
              <a:rPr lang="th-TH" smtClean="0"/>
              <a:pPr/>
              <a:t>26/07/55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F24C-9F51-4689-8D57-39E07974DB4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1BC-F7DB-4B98-831A-3EC90BAC87B5}" type="datetimeFigureOut">
              <a:rPr lang="th-TH" smtClean="0"/>
              <a:pPr/>
              <a:t>26/07/55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F24C-9F51-4689-8D57-39E07974DB4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1BC-F7DB-4B98-831A-3EC90BAC87B5}" type="datetimeFigureOut">
              <a:rPr lang="th-TH" smtClean="0"/>
              <a:pPr/>
              <a:t>26/07/55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F24C-9F51-4689-8D57-39E07974DB4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1BC-F7DB-4B98-831A-3EC90BAC87B5}" type="datetimeFigureOut">
              <a:rPr lang="th-TH" smtClean="0"/>
              <a:pPr/>
              <a:t>26/07/55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F24C-9F51-4689-8D57-39E07974DB4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1BC-F7DB-4B98-831A-3EC90BAC87B5}" type="datetimeFigureOut">
              <a:rPr lang="th-TH" smtClean="0"/>
              <a:pPr/>
              <a:t>26/07/55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F24C-9F51-4689-8D57-39E07974DB4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611BC-F7DB-4B98-831A-3EC90BAC87B5}" type="datetimeFigureOut">
              <a:rPr lang="th-TH" smtClean="0"/>
              <a:pPr/>
              <a:t>26/07/55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F24C-9F51-4689-8D57-39E07974DB4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611BC-F7DB-4B98-831A-3EC90BAC87B5}" type="datetimeFigureOut">
              <a:rPr lang="th-TH" smtClean="0"/>
              <a:pPr/>
              <a:t>26/07/55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8F24C-9F51-4689-8D57-39E07974DB4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หน่วยที่ 2  การเขียนโปรแกรม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th-TH" sz="4000" dirty="0" smtClean="0"/>
          </a:p>
          <a:p>
            <a:pPr algn="ctr"/>
            <a:r>
              <a:rPr lang="th-TH" sz="4000" dirty="0" smtClean="0"/>
              <a:t>เรียบเรียง/สอน โดย</a:t>
            </a:r>
          </a:p>
          <a:p>
            <a:pPr algn="ctr"/>
            <a:r>
              <a:rPr lang="th-TH" sz="4000" dirty="0" err="1" smtClean="0"/>
              <a:t>จิตร์</a:t>
            </a:r>
            <a:r>
              <a:rPr lang="th-TH" sz="4000" dirty="0" smtClean="0"/>
              <a:t>นภา  อุดมผล</a:t>
            </a:r>
          </a:p>
          <a:p>
            <a:pPr algn="ctr"/>
            <a:r>
              <a:rPr lang="th-TH" sz="4000" dirty="0" err="1" smtClean="0"/>
              <a:t>พิ</a:t>
            </a:r>
            <a:r>
              <a:rPr lang="th-TH" sz="4000" dirty="0" smtClean="0"/>
              <a:t>มายวิทยา </a:t>
            </a:r>
            <a:r>
              <a:rPr lang="th-TH" sz="4000" dirty="0" err="1" smtClean="0"/>
              <a:t>สพ</a:t>
            </a:r>
            <a:r>
              <a:rPr lang="th-TH" sz="4000" dirty="0" smtClean="0"/>
              <a:t>ม.31</a:t>
            </a:r>
            <a:endParaRPr lang="th-TH" sz="4000" dirty="0"/>
          </a:p>
        </p:txBody>
      </p:sp>
      <p:pic>
        <p:nvPicPr>
          <p:cNvPr id="5" name="รูปภาพ 4" descr="115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8082" y="4714884"/>
            <a:ext cx="1219200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th-TH" sz="4000" dirty="0" smtClean="0"/>
          </a:p>
        </p:txBody>
      </p:sp>
      <p:sp>
        <p:nvSpPr>
          <p:cNvPr id="6" name="วงรี 5"/>
          <p:cNvSpPr/>
          <p:nvPr/>
        </p:nvSpPr>
        <p:spPr>
          <a:xfrm>
            <a:off x="4429124" y="1500174"/>
            <a:ext cx="285752" cy="2857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357554" y="2000240"/>
            <a:ext cx="2428892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rgbClr val="0070C0"/>
                </a:solidFill>
              </a:rPr>
              <a:t>ทำความเข้าใจปัญหา</a:t>
            </a:r>
            <a:endParaRPr lang="th-TH" sz="2400" b="1" dirty="0">
              <a:solidFill>
                <a:srgbClr val="0070C0"/>
              </a:solidFill>
            </a:endParaRPr>
          </a:p>
        </p:txBody>
      </p:sp>
      <p:sp>
        <p:nvSpPr>
          <p:cNvPr id="12" name="แผนผังลำดับงาน: สิ้นสุด 11"/>
          <p:cNvSpPr/>
          <p:nvPr/>
        </p:nvSpPr>
        <p:spPr>
          <a:xfrm>
            <a:off x="3929058" y="500042"/>
            <a:ext cx="1357322" cy="285752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แผนผังลําดับงาน: การตัดสินใจ 13"/>
          <p:cNvSpPr/>
          <p:nvPr/>
        </p:nvSpPr>
        <p:spPr>
          <a:xfrm>
            <a:off x="3357554" y="4214818"/>
            <a:ext cx="2428892" cy="571504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0070C0"/>
                </a:solidFill>
              </a:rPr>
              <a:t>สำเร็จใช่หรือไม่</a:t>
            </a:r>
            <a:endParaRPr lang="th-TH" sz="1800" dirty="0">
              <a:solidFill>
                <a:srgbClr val="0070C0"/>
              </a:solidFill>
            </a:endParaRPr>
          </a:p>
        </p:txBody>
      </p:sp>
      <p:cxnSp>
        <p:nvCxnSpPr>
          <p:cNvPr id="16" name="ลูกศรเชื่อมต่อแบบตรง 15"/>
          <p:cNvCxnSpPr/>
          <p:nvPr/>
        </p:nvCxnSpPr>
        <p:spPr>
          <a:xfrm rot="5400000">
            <a:off x="4464843" y="892951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สี่เหลี่ยมผืนผ้า 16"/>
          <p:cNvSpPr/>
          <p:nvPr/>
        </p:nvSpPr>
        <p:spPr>
          <a:xfrm>
            <a:off x="3357554" y="2500306"/>
            <a:ext cx="2428892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rgbClr val="0070C0"/>
                </a:solidFill>
              </a:rPr>
              <a:t>วางแผนและออกแบบวิธีแก้ปัญหา</a:t>
            </a:r>
            <a:endParaRPr lang="th-TH" sz="1800" dirty="0">
              <a:solidFill>
                <a:srgbClr val="0070C0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3357554" y="3000372"/>
            <a:ext cx="2428892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smtClean="0">
                <a:solidFill>
                  <a:srgbClr val="0070C0"/>
                </a:solidFill>
              </a:rPr>
              <a:t>ดำเนินการแก้ปัญหาตามที่วางแผนไว้</a:t>
            </a:r>
            <a:endParaRPr lang="th-TH" sz="1600" dirty="0">
              <a:solidFill>
                <a:srgbClr val="0070C0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3357554" y="3571876"/>
            <a:ext cx="2428892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rgbClr val="0070C0"/>
                </a:solidFill>
              </a:rPr>
              <a:t>ตรวจสอบการแก้ปัญหา</a:t>
            </a:r>
            <a:endParaRPr lang="th-TH" sz="2400" dirty="0">
              <a:solidFill>
                <a:srgbClr val="0070C0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3357554" y="5072074"/>
            <a:ext cx="2428892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rgbClr val="0070C0"/>
                </a:solidFill>
              </a:rPr>
              <a:t>นำไปใช้</a:t>
            </a:r>
            <a:endParaRPr lang="th-TH" sz="2400" dirty="0">
              <a:solidFill>
                <a:srgbClr val="0070C0"/>
              </a:solidFill>
            </a:endParaRPr>
          </a:p>
        </p:txBody>
      </p:sp>
      <p:sp>
        <p:nvSpPr>
          <p:cNvPr id="22" name="แผนผังลำดับงาน: สิ้นสุด 21"/>
          <p:cNvSpPr/>
          <p:nvPr/>
        </p:nvSpPr>
        <p:spPr>
          <a:xfrm>
            <a:off x="3857620" y="5643578"/>
            <a:ext cx="1357322" cy="285752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70C0"/>
                </a:solidFill>
              </a:rPr>
              <a:t>จบ</a:t>
            </a:r>
            <a:endParaRPr lang="th-TH" dirty="0">
              <a:solidFill>
                <a:srgbClr val="0070C0"/>
              </a:solidFill>
            </a:endParaRPr>
          </a:p>
        </p:txBody>
      </p:sp>
      <p:cxnSp>
        <p:nvCxnSpPr>
          <p:cNvPr id="23" name="ลูกศรเชื่อมต่อแบบตรง 22"/>
          <p:cNvCxnSpPr/>
          <p:nvPr/>
        </p:nvCxnSpPr>
        <p:spPr>
          <a:xfrm rot="5400000">
            <a:off x="4465637" y="1463661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 rot="5400000">
            <a:off x="4465637" y="1892289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/>
          <p:nvPr/>
        </p:nvCxnSpPr>
        <p:spPr>
          <a:xfrm rot="5400000">
            <a:off x="4465637" y="2392355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ลูกศรเชื่อมต่อแบบตรง 25"/>
          <p:cNvCxnSpPr/>
          <p:nvPr/>
        </p:nvCxnSpPr>
        <p:spPr>
          <a:xfrm rot="5400000">
            <a:off x="4465637" y="2963859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6"/>
          <p:cNvCxnSpPr/>
          <p:nvPr/>
        </p:nvCxnSpPr>
        <p:spPr>
          <a:xfrm rot="5400000">
            <a:off x="4465637" y="3463925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/>
          <p:nvPr/>
        </p:nvCxnSpPr>
        <p:spPr>
          <a:xfrm rot="5400000">
            <a:off x="4464049" y="4035429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/>
          <p:nvPr/>
        </p:nvCxnSpPr>
        <p:spPr>
          <a:xfrm rot="5400000">
            <a:off x="4465637" y="4892685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ลูกศรเชื่อมต่อแบบตรง 30"/>
          <p:cNvCxnSpPr/>
          <p:nvPr/>
        </p:nvCxnSpPr>
        <p:spPr>
          <a:xfrm rot="5400000">
            <a:off x="4465637" y="5535627"/>
            <a:ext cx="21431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ตัวเชื่อมต่อหักมุม 35"/>
          <p:cNvCxnSpPr>
            <a:stCxn id="14" idx="3"/>
          </p:cNvCxnSpPr>
          <p:nvPr/>
        </p:nvCxnSpPr>
        <p:spPr>
          <a:xfrm flipV="1">
            <a:off x="5786446" y="1643050"/>
            <a:ext cx="1500198" cy="2857520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ลูกศรเชื่อมต่อแบบตรง 40"/>
          <p:cNvCxnSpPr/>
          <p:nvPr/>
        </p:nvCxnSpPr>
        <p:spPr>
          <a:xfrm rot="10800000">
            <a:off x="4714876" y="1643050"/>
            <a:ext cx="257176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สี่เหลี่ยมผืนผ้า 20"/>
          <p:cNvSpPr/>
          <p:nvPr/>
        </p:nvSpPr>
        <p:spPr>
          <a:xfrm>
            <a:off x="3428992" y="1000108"/>
            <a:ext cx="2428892" cy="3571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70C0"/>
                </a:solidFill>
              </a:rPr>
              <a:t>ปัญหา</a:t>
            </a:r>
            <a:endParaRPr lang="th-TH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457200" y="500040"/>
          <a:ext cx="8401080" cy="6081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14536"/>
                <a:gridCol w="2428892"/>
                <a:gridCol w="3857652"/>
              </a:tblGrid>
              <a:tr h="655680">
                <a:tc>
                  <a:txBody>
                    <a:bodyPr/>
                    <a:lstStyle/>
                    <a:p>
                      <a:r>
                        <a:rPr lang="th-TH" dirty="0" smtClean="0"/>
                        <a:t>      สัญลักษณ์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            ชื่อ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       ความหมาย</a:t>
                      </a:r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5680"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เริ่มต้นและจบ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แทนจุดเริ่มต้นและจบของโปรแกรมหลักและโปรแกรมย่อย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5680"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การรับและแสดงผลข้อมูล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แทนจุดที่จะนำข้อมูลเข้าหรืออกจากคอมพิวเตอร์ โดยไม่ระบุอุปกรณ์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5680"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การตัดสินใจ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แทนจุดที่ต้องเลือกปฏิบัติอย่างใดอย่างหนึ่ง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5680"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การปฏิบัติงาน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แทนจุดที่มีการปฏิบัติอย่างใดอย่างหนึ่ง</a:t>
                      </a:r>
                    </a:p>
                  </a:txBody>
                  <a:tcPr/>
                </a:tc>
              </a:tr>
              <a:tr h="655680">
                <a:tc>
                  <a:txBody>
                    <a:bodyPr/>
                    <a:lstStyle/>
                    <a:p>
                      <a:endParaRPr lang="th-TH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จุดเชื่อมต่อ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แทนจุดที่เชื่อมต่อของผังงานเมื่อใช้สัญลักษณ์ เพื่อให้ดูง่ายขึ้น</a:t>
                      </a:r>
                    </a:p>
                  </a:txBody>
                  <a:tcPr/>
                </a:tc>
              </a:tr>
              <a:tr h="655680"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จุดเชื่อมต่อหน้ากระดาษ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แทนจุดที่เชื่อมต่อผังงานที่อยู่คนละหน้ากระดาษ</a:t>
                      </a:r>
                    </a:p>
                  </a:txBody>
                  <a:tcPr/>
                </a:tc>
              </a:tr>
              <a:tr h="655680">
                <a:tc>
                  <a:txBody>
                    <a:bodyPr/>
                    <a:lstStyle/>
                    <a:p>
                      <a:endParaRPr lang="th-T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ทิศทาง</a:t>
                      </a:r>
                      <a:endParaRPr lang="th-TH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 smtClean="0">
                          <a:solidFill>
                            <a:schemeClr val="tx1"/>
                          </a:solidFill>
                        </a:rPr>
                        <a:t>แทนทิศทางขั้นตอนการดำเนินงานซึ่งจะปฏิบัติ ต่อเนื่องกันตามทิศทางหัวลูกศร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แผนผังลำดับงาน: สิ้นสุด 4"/>
          <p:cNvSpPr/>
          <p:nvPr/>
        </p:nvSpPr>
        <p:spPr>
          <a:xfrm>
            <a:off x="857224" y="1500174"/>
            <a:ext cx="1357322" cy="285752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แผนผังลำดับงาน: ข้อมูล 5"/>
          <p:cNvSpPr/>
          <p:nvPr/>
        </p:nvSpPr>
        <p:spPr>
          <a:xfrm>
            <a:off x="785786" y="2285992"/>
            <a:ext cx="1357322" cy="357190"/>
          </a:xfrm>
          <a:prstGeom prst="flowChartInputOutp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แผนผังลําดับงาน: การตัดสินใจ 6"/>
          <p:cNvSpPr/>
          <p:nvPr/>
        </p:nvSpPr>
        <p:spPr>
          <a:xfrm>
            <a:off x="714348" y="2928934"/>
            <a:ext cx="1571636" cy="428628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800" dirty="0">
              <a:solidFill>
                <a:srgbClr val="0070C0"/>
              </a:solidFill>
            </a:endParaRPr>
          </a:p>
        </p:txBody>
      </p:sp>
      <p:sp>
        <p:nvSpPr>
          <p:cNvPr id="8" name="แผนผังลำดับงาน: กระบวนการ 7"/>
          <p:cNvSpPr/>
          <p:nvPr/>
        </p:nvSpPr>
        <p:spPr>
          <a:xfrm>
            <a:off x="857224" y="3571876"/>
            <a:ext cx="1214446" cy="50006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วงรี 8"/>
          <p:cNvSpPr/>
          <p:nvPr/>
        </p:nvSpPr>
        <p:spPr>
          <a:xfrm>
            <a:off x="1214414" y="4357694"/>
            <a:ext cx="428628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ห้าเหลี่ยมธรรมดา 9"/>
          <p:cNvSpPr/>
          <p:nvPr/>
        </p:nvSpPr>
        <p:spPr>
          <a:xfrm rot="10800000">
            <a:off x="928662" y="5143512"/>
            <a:ext cx="1000132" cy="500066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2" name="ลูกศรเชื่อมต่อแบบตรง 11"/>
          <p:cNvCxnSpPr/>
          <p:nvPr/>
        </p:nvCxnSpPr>
        <p:spPr>
          <a:xfrm rot="5400000">
            <a:off x="715142" y="6214288"/>
            <a:ext cx="5715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ลูกศรเชื่อมต่อแบบตรง 12"/>
          <p:cNvCxnSpPr/>
          <p:nvPr/>
        </p:nvCxnSpPr>
        <p:spPr>
          <a:xfrm>
            <a:off x="1357290" y="6429396"/>
            <a:ext cx="5715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/>
          <p:nvPr/>
        </p:nvCxnSpPr>
        <p:spPr>
          <a:xfrm rot="10800000">
            <a:off x="1357290" y="6143644"/>
            <a:ext cx="55325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ลูกศรเชื่อมต่อแบบตรง 14"/>
          <p:cNvCxnSpPr/>
          <p:nvPr/>
        </p:nvCxnSpPr>
        <p:spPr>
          <a:xfrm rot="5400000" flipH="1" flipV="1">
            <a:off x="929456" y="6214288"/>
            <a:ext cx="5715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โครงสร้างโปรแกรม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th-TH" sz="4000" dirty="0" smtClean="0"/>
              <a:t>1. โครงสร้างแบบทำซ้ำ</a:t>
            </a:r>
          </a:p>
          <a:p>
            <a:pPr>
              <a:buNone/>
            </a:pPr>
            <a:r>
              <a:rPr lang="th-TH" sz="2400" dirty="0" smtClean="0"/>
              <a:t>                                </a:t>
            </a:r>
          </a:p>
          <a:p>
            <a:pPr>
              <a:buNone/>
            </a:pPr>
            <a:r>
              <a:rPr lang="th-TH" sz="2400" dirty="0" smtClean="0"/>
              <a:t>                                                                                 </a:t>
            </a:r>
            <a:r>
              <a:rPr lang="th-TH" sz="2400" dirty="0" smtClean="0">
                <a:solidFill>
                  <a:schemeClr val="tx1"/>
                </a:solidFill>
              </a:rPr>
              <a:t>เท็จ</a:t>
            </a:r>
          </a:p>
          <a:p>
            <a:pPr>
              <a:buNone/>
            </a:pPr>
            <a:r>
              <a:rPr lang="th-TH" sz="2400" dirty="0" smtClean="0">
                <a:solidFill>
                  <a:schemeClr val="tx1"/>
                </a:solidFill>
              </a:rPr>
              <a:t>                                          จริง</a:t>
            </a:r>
            <a:endParaRPr lang="th-TH" sz="2400" dirty="0" smtClean="0"/>
          </a:p>
          <a:p>
            <a:pPr>
              <a:buNone/>
            </a:pPr>
            <a:endParaRPr lang="th-TH" sz="4000" dirty="0" smtClean="0"/>
          </a:p>
        </p:txBody>
      </p:sp>
      <p:sp>
        <p:nvSpPr>
          <p:cNvPr id="4" name="ข้าวหลามตัด 3"/>
          <p:cNvSpPr/>
          <p:nvPr/>
        </p:nvSpPr>
        <p:spPr>
          <a:xfrm>
            <a:off x="1643042" y="2214554"/>
            <a:ext cx="1928826" cy="642942"/>
          </a:xfrm>
          <a:prstGeom prst="diamon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เริ่มต้น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000232" y="4000504"/>
            <a:ext cx="1143008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เริ่มต้น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286248" y="3214686"/>
            <a:ext cx="1143008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เริ่มต้น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8" name="ลูกศรเชื่อมต่อแบบตรง 7"/>
          <p:cNvCxnSpPr/>
          <p:nvPr/>
        </p:nvCxnSpPr>
        <p:spPr>
          <a:xfrm rot="5400000">
            <a:off x="2108183" y="3393281"/>
            <a:ext cx="92869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ลูกศรเชื่อมต่อแบบตรง 8"/>
          <p:cNvCxnSpPr/>
          <p:nvPr/>
        </p:nvCxnSpPr>
        <p:spPr>
          <a:xfrm rot="5400000">
            <a:off x="2429654" y="4785528"/>
            <a:ext cx="284958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วงรี 14"/>
          <p:cNvSpPr/>
          <p:nvPr/>
        </p:nvSpPr>
        <p:spPr>
          <a:xfrm>
            <a:off x="2285984" y="5000636"/>
            <a:ext cx="571504" cy="2857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6" name="ลูกศรเชื่อมต่อแบบตรง 15"/>
          <p:cNvCxnSpPr/>
          <p:nvPr/>
        </p:nvCxnSpPr>
        <p:spPr>
          <a:xfrm rot="5400000">
            <a:off x="2429654" y="5499908"/>
            <a:ext cx="284958" cy="79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ตัวเชื่อมต่อตรง 43"/>
          <p:cNvCxnSpPr/>
          <p:nvPr/>
        </p:nvCxnSpPr>
        <p:spPr>
          <a:xfrm>
            <a:off x="3714744" y="2571744"/>
            <a:ext cx="121444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ลูกศรเชื่อมต่อแบบตรง 45"/>
          <p:cNvCxnSpPr/>
          <p:nvPr/>
        </p:nvCxnSpPr>
        <p:spPr>
          <a:xfrm rot="5400000">
            <a:off x="4679157" y="2821777"/>
            <a:ext cx="500860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ตัวเชื่อมต่อตรง 48"/>
          <p:cNvCxnSpPr/>
          <p:nvPr/>
        </p:nvCxnSpPr>
        <p:spPr>
          <a:xfrm rot="5400000" flipH="1" flipV="1">
            <a:off x="4287042" y="4499776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ลูกศรเชื่อมต่อแบบตรง 52"/>
          <p:cNvCxnSpPr/>
          <p:nvPr/>
        </p:nvCxnSpPr>
        <p:spPr>
          <a:xfrm rot="10800000">
            <a:off x="3000364" y="5141923"/>
            <a:ext cx="192882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รูปภาพ 54" descr="10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269" y="4714884"/>
            <a:ext cx="1190627" cy="1428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โครงสร้างโปรแกรม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th-TH" sz="4000" dirty="0" smtClean="0"/>
              <a:t>2. โครงสร้างแบบลำดับ</a:t>
            </a:r>
          </a:p>
          <a:p>
            <a:pPr algn="ctr">
              <a:buNone/>
            </a:pPr>
            <a:endParaRPr lang="th-TH" sz="4000" dirty="0" smtClean="0"/>
          </a:p>
          <a:p>
            <a:pPr algn="ctr">
              <a:buNone/>
            </a:pPr>
            <a:endParaRPr lang="th-TH" sz="4000" dirty="0" smtClean="0"/>
          </a:p>
        </p:txBody>
      </p:sp>
      <p:sp>
        <p:nvSpPr>
          <p:cNvPr id="4" name="วงรี 3"/>
          <p:cNvSpPr/>
          <p:nvPr/>
        </p:nvSpPr>
        <p:spPr>
          <a:xfrm>
            <a:off x="3786182" y="1714488"/>
            <a:ext cx="1500198" cy="78581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เริ่มต้น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10" name="ตัวเชื่อมต่อตรง 9"/>
          <p:cNvCxnSpPr>
            <a:stCxn id="4" idx="4"/>
            <a:endCxn id="8" idx="0"/>
          </p:cNvCxnSpPr>
          <p:nvPr/>
        </p:nvCxnSpPr>
        <p:spPr>
          <a:xfrm rot="16200000" flipH="1">
            <a:off x="2893207" y="4143380"/>
            <a:ext cx="3357586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วงรี 7"/>
          <p:cNvSpPr/>
          <p:nvPr/>
        </p:nvSpPr>
        <p:spPr>
          <a:xfrm>
            <a:off x="3857620" y="5857892"/>
            <a:ext cx="1500198" cy="71438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จบ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ด้านขนาน 4"/>
          <p:cNvSpPr/>
          <p:nvPr/>
        </p:nvSpPr>
        <p:spPr>
          <a:xfrm>
            <a:off x="3357554" y="2928934"/>
            <a:ext cx="2500330" cy="571504"/>
          </a:xfrm>
          <a:prstGeom prst="parallelogram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อ่านข้อมูล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428992" y="3929066"/>
            <a:ext cx="2286016" cy="5715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คำนวณข้อมูล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428992" y="5000636"/>
            <a:ext cx="2286016" cy="50006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พิมพ์ผลลัพธ์</a:t>
            </a:r>
            <a:endParaRPr lang="th-TH" dirty="0">
              <a:solidFill>
                <a:schemeClr val="tx1"/>
              </a:solidFill>
            </a:endParaRPr>
          </a:p>
        </p:txBody>
      </p:sp>
      <p:pic>
        <p:nvPicPr>
          <p:cNvPr id="19" name="รูปภาพ 18" descr="p3506_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5357826"/>
            <a:ext cx="1219200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572296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  <a:ln w="19050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 algn="ctr">
              <a:buAutoNum type="arabicPeriod" startAt="3"/>
            </a:pPr>
            <a:r>
              <a:rPr lang="th-TH" sz="4000" dirty="0" smtClean="0"/>
              <a:t>โครงสร้างแบบมีทางเลือก</a:t>
            </a:r>
          </a:p>
          <a:p>
            <a:pPr marL="742950" indent="-742950">
              <a:buNone/>
            </a:pPr>
            <a:endParaRPr lang="th-TH" sz="4000" dirty="0" smtClean="0"/>
          </a:p>
          <a:p>
            <a:pPr marL="742950" indent="-742950">
              <a:buNone/>
            </a:pPr>
            <a:endParaRPr lang="th-TH" sz="4000" dirty="0" smtClean="0"/>
          </a:p>
          <a:p>
            <a:pPr marL="742950" indent="-742950">
              <a:buNone/>
            </a:pPr>
            <a:endParaRPr lang="th-TH" sz="4000" dirty="0" smtClean="0"/>
          </a:p>
          <a:p>
            <a:pPr marL="742950" indent="-742950">
              <a:buNone/>
            </a:pPr>
            <a:r>
              <a:rPr lang="th-TH" sz="4000" dirty="0" smtClean="0"/>
              <a:t>                              </a:t>
            </a:r>
          </a:p>
          <a:p>
            <a:pPr marL="742950" indent="-742950">
              <a:buNone/>
            </a:pPr>
            <a:r>
              <a:rPr lang="th-TH" sz="2800" dirty="0" smtClean="0"/>
              <a:t>                                             มี                                      ไม่มี</a:t>
            </a:r>
          </a:p>
          <a:p>
            <a:pPr marL="742950" indent="-742950">
              <a:buNone/>
            </a:pPr>
            <a:r>
              <a:rPr lang="th-TH" sz="4000" dirty="0" smtClean="0"/>
              <a:t>       </a:t>
            </a:r>
          </a:p>
        </p:txBody>
      </p:sp>
      <p:sp>
        <p:nvSpPr>
          <p:cNvPr id="5" name="สี่เหลี่ยมมุมมน 4"/>
          <p:cNvSpPr/>
          <p:nvPr/>
        </p:nvSpPr>
        <p:spPr>
          <a:xfrm>
            <a:off x="3500430" y="857232"/>
            <a:ext cx="2214578" cy="3571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เริ่มต้น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428992" y="1428736"/>
            <a:ext cx="2428892" cy="3571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จ่าหน้าซอง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428992" y="2071678"/>
            <a:ext cx="2428892" cy="3571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พับจดหมาย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428992" y="2714620"/>
            <a:ext cx="2428892" cy="3571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ใส่จดหมายลงในซอง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428992" y="3286124"/>
            <a:ext cx="2428892" cy="3571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ปิดผนึกซองจดหมาย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929454" y="4000504"/>
            <a:ext cx="1714512" cy="3571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ไปชื้อแสตมป์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3428992" y="5357826"/>
            <a:ext cx="2428892" cy="3571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ติดแสตมป์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2" name="ข้าวหลามตัด 11"/>
          <p:cNvSpPr/>
          <p:nvPr/>
        </p:nvSpPr>
        <p:spPr>
          <a:xfrm>
            <a:off x="3643306" y="3929066"/>
            <a:ext cx="1928826" cy="571504"/>
          </a:xfrm>
          <a:prstGeom prst="diamond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300" dirty="0" smtClean="0">
                <a:solidFill>
                  <a:schemeClr val="tx1"/>
                </a:solidFill>
              </a:rPr>
              <a:t>มีแสตมป์</a:t>
            </a:r>
            <a:endParaRPr lang="th-TH" sz="2300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3571868" y="6072206"/>
            <a:ext cx="2214578" cy="3571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จบงาน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4" name="วงรี 13"/>
          <p:cNvSpPr/>
          <p:nvPr/>
        </p:nvSpPr>
        <p:spPr>
          <a:xfrm>
            <a:off x="4214810" y="4572008"/>
            <a:ext cx="642942" cy="42862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8" name="ลูกศรเชื่อมต่อแบบตรง 17"/>
          <p:cNvCxnSpPr/>
          <p:nvPr/>
        </p:nvCxnSpPr>
        <p:spPr>
          <a:xfrm rot="5400000">
            <a:off x="4394199" y="5892817"/>
            <a:ext cx="35719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ลูกศรเชื่อมต่อแบบตรง 18"/>
          <p:cNvCxnSpPr/>
          <p:nvPr/>
        </p:nvCxnSpPr>
        <p:spPr>
          <a:xfrm rot="5400000">
            <a:off x="4429918" y="514271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ลูกศรเชื่อมต่อแบบตรง 19"/>
          <p:cNvCxnSpPr/>
          <p:nvPr/>
        </p:nvCxnSpPr>
        <p:spPr>
          <a:xfrm rot="5400000">
            <a:off x="4464843" y="3821909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/>
          <p:nvPr/>
        </p:nvCxnSpPr>
        <p:spPr>
          <a:xfrm rot="5400000">
            <a:off x="4465637" y="3178173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/>
          <p:nvPr/>
        </p:nvCxnSpPr>
        <p:spPr>
          <a:xfrm rot="5400000">
            <a:off x="4465637" y="2535231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/>
          <p:nvPr/>
        </p:nvCxnSpPr>
        <p:spPr>
          <a:xfrm rot="5400000">
            <a:off x="4465637" y="1892289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 rot="5400000">
            <a:off x="4465637" y="1320785"/>
            <a:ext cx="214314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/>
          <p:nvPr/>
        </p:nvCxnSpPr>
        <p:spPr>
          <a:xfrm>
            <a:off x="5572132" y="4214818"/>
            <a:ext cx="121444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ตัวเชื่อมต่อตรง 39"/>
          <p:cNvCxnSpPr>
            <a:stCxn id="12" idx="1"/>
          </p:cNvCxnSpPr>
          <p:nvPr/>
        </p:nvCxnSpPr>
        <p:spPr>
          <a:xfrm rot="10800000">
            <a:off x="2857488" y="4214818"/>
            <a:ext cx="78581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ตัวเชื่อมต่อตรง 41"/>
          <p:cNvCxnSpPr/>
          <p:nvPr/>
        </p:nvCxnSpPr>
        <p:spPr>
          <a:xfrm rot="5400000" flipH="1" flipV="1">
            <a:off x="2572530" y="4499776"/>
            <a:ext cx="57150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ตัวเชื่อมต่อตรง 46"/>
          <p:cNvCxnSpPr/>
          <p:nvPr/>
        </p:nvCxnSpPr>
        <p:spPr>
          <a:xfrm rot="10800000" flipV="1">
            <a:off x="2857492" y="4786322"/>
            <a:ext cx="1357319" cy="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รูปภาพ 54" descr="1279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958" y="5143512"/>
            <a:ext cx="1357322" cy="14749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2571768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th-TH" sz="4000" b="1" dirty="0" smtClean="0">
              <a:latin typeface="AngsanaUPC" pitchFamily="18" charset="-34"/>
              <a:cs typeface="AngsanaUPC" pitchFamily="18" charset="-34"/>
            </a:endParaRPr>
          </a:p>
          <a:p>
            <a:pPr algn="ctr">
              <a:buNone/>
            </a:pPr>
            <a:r>
              <a:rPr lang="th-TH" sz="4000" dirty="0" smtClean="0"/>
              <a:t>ใบงานที่ 4  ให้นักเรียนแก้ปัญหาจากโจทย์ 4 ข้อนี้</a:t>
            </a:r>
          </a:p>
          <a:p>
            <a:pPr algn="ctr">
              <a:buNone/>
            </a:pPr>
            <a:r>
              <a:rPr lang="th-TH" sz="4000" dirty="0" smtClean="0"/>
              <a:t>โดยทำลงในสมุดบันทึก</a:t>
            </a:r>
            <a:endParaRPr lang="th-TH" sz="4000" dirty="0" smtClean="0"/>
          </a:p>
        </p:txBody>
      </p:sp>
      <p:pic>
        <p:nvPicPr>
          <p:cNvPr id="4" name="รูปภาพ 3" descr="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9586" y="357166"/>
            <a:ext cx="587773" cy="1204934"/>
          </a:xfrm>
          <a:prstGeom prst="rect">
            <a:avLst/>
          </a:prstGeom>
        </p:spPr>
      </p:pic>
      <p:pic>
        <p:nvPicPr>
          <p:cNvPr id="5" name="รูปภาพ 4" descr="kapook_4247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4786322"/>
            <a:ext cx="1497894" cy="1428760"/>
          </a:xfrm>
          <a:prstGeom prst="rect">
            <a:avLst/>
          </a:prstGeom>
        </p:spPr>
      </p:pic>
      <p:sp>
        <p:nvSpPr>
          <p:cNvPr id="6" name="คำบรรยายภาพแบบวงรี 5"/>
          <p:cNvSpPr/>
          <p:nvPr/>
        </p:nvSpPr>
        <p:spPr>
          <a:xfrm>
            <a:off x="5786446" y="4429132"/>
            <a:ext cx="2786082" cy="1214446"/>
          </a:xfrm>
          <a:prstGeom prst="wedgeEllipseCallout">
            <a:avLst>
              <a:gd name="adj1" fmla="val -58496"/>
              <a:gd name="adj2" fmla="val 10990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]</a:t>
            </a:r>
            <a:endParaRPr lang="th-TH" dirty="0" smtClean="0"/>
          </a:p>
          <a:p>
            <a:pPr algn="ctr"/>
            <a:r>
              <a:rPr lang="th-TH" dirty="0" smtClean="0">
                <a:solidFill>
                  <a:schemeClr val="tx1"/>
                </a:solidFill>
              </a:rPr>
              <a:t>ลองแก้ปัญหาเล็กๆดูก่อนนะจ๊ะ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^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u="sng" dirty="0" smtClean="0">
                <a:solidFill>
                  <a:schemeClr val="tx1"/>
                </a:solidFill>
                <a:latin typeface="Angsana New" pitchFamily="18" charset="-34"/>
              </a:rPr>
              <a:t>การลากเส้นผ่านวงกลม </a:t>
            </a:r>
            <a:r>
              <a:rPr lang="th-TH" b="1" u="sng" dirty="0" smtClean="0">
                <a:solidFill>
                  <a:schemeClr val="tx1"/>
                </a:solidFill>
                <a:latin typeface="Angsana New" pitchFamily="18" charset="-34"/>
              </a:rPr>
              <a:t> 2  วง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th-TH" sz="3600" b="1" kern="0" dirty="0" smtClean="0">
                <a:latin typeface="Angsana New" pitchFamily="18" charset="-34"/>
              </a:rPr>
              <a:t>ให้นักเรียนเขียนรูปตามแบบที่กำหนดให้ โดยมีเงื่อนไขดังนี้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th-TH" sz="4400" b="1" kern="0" dirty="0" smtClean="0">
                <a:latin typeface="Angsana New" pitchFamily="18" charset="-34"/>
              </a:rPr>
              <a:t>   </a:t>
            </a:r>
            <a:r>
              <a:rPr lang="th-TH" sz="4000" kern="0" dirty="0" smtClean="0">
                <a:latin typeface="Angsana New" pitchFamily="18" charset="-34"/>
              </a:rPr>
              <a:t>	</a:t>
            </a:r>
            <a:r>
              <a:rPr lang="th-TH" sz="4000" kern="0" dirty="0" smtClean="0">
                <a:latin typeface="Angsana New" pitchFamily="18" charset="-34"/>
              </a:rPr>
              <a:t>1</a:t>
            </a:r>
            <a:r>
              <a:rPr lang="th-TH" sz="4000" kern="0" dirty="0" smtClean="0">
                <a:latin typeface="Angsana New" pitchFamily="18" charset="-34"/>
              </a:rPr>
              <a:t>.  ให้เขียนรูปอย่างต่อเนื่อง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th-TH" sz="4000" kern="0" dirty="0" smtClean="0">
                <a:latin typeface="Angsana New" pitchFamily="18" charset="-34"/>
              </a:rPr>
              <a:t>		2.  ให้เขียน</a:t>
            </a:r>
            <a:r>
              <a:rPr lang="th-TH" sz="4000" kern="0" dirty="0" smtClean="0">
                <a:latin typeface="Angsana New" pitchFamily="18" charset="-34"/>
              </a:rPr>
              <a:t>รูปวงกลมโดย</a:t>
            </a:r>
            <a:r>
              <a:rPr lang="th-TH" sz="4000" kern="0" dirty="0" smtClean="0">
                <a:latin typeface="Angsana New" pitchFamily="18" charset="-34"/>
              </a:rPr>
              <a:t>ไม่ให้ขีดเส้นตัดกัน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th-TH" sz="4000" kern="0" dirty="0" smtClean="0">
                <a:latin typeface="Angsana New" pitchFamily="18" charset="-34"/>
              </a:rPr>
              <a:t>		3.  ไม่ลากเส้นซ้ำรอยเดิม</a:t>
            </a:r>
          </a:p>
          <a:p>
            <a:pPr algn="ctr">
              <a:buNone/>
            </a:pPr>
            <a:endParaRPr lang="th-TH" sz="4000" dirty="0" smtClean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3786182" y="4643446"/>
            <a:ext cx="1511300" cy="14398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285984" y="5429264"/>
            <a:ext cx="439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pic>
        <p:nvPicPr>
          <p:cNvPr id="6" name="รูปภาพ 5" descr="1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96" y="5072074"/>
            <a:ext cx="952502" cy="9525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b="1" u="sng" kern="0" dirty="0" smtClean="0">
                <a:latin typeface="Angsana New" pitchFamily="18" charset="-34"/>
              </a:rPr>
              <a:t>การลากเส้นผ่านจุด</a:t>
            </a:r>
            <a:br>
              <a:rPr lang="th-TH" b="1" u="sng" kern="0" dirty="0" smtClean="0">
                <a:latin typeface="Angsana New" pitchFamily="18" charset="-34"/>
              </a:rPr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sz="4000" b="1" kern="0" dirty="0" smtClean="0">
                <a:latin typeface="Angsana New" pitchFamily="18" charset="-34"/>
              </a:rPr>
              <a:t>ให้นักเรียนลากเส้นตรง 4 เส้น อย่างต่อเนื่อง โดยให้ผ่านจุดที่กำหนดให้ทุกจุด</a:t>
            </a:r>
            <a:endParaRPr lang="th-TH" sz="4000" dirty="0" smtClean="0"/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695574" y="3286124"/>
            <a:ext cx="358789" cy="430214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4422774" y="3286124"/>
            <a:ext cx="358789" cy="430214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6142037" y="3286124"/>
            <a:ext cx="358789" cy="430214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>
            <a:off x="2695574" y="4078286"/>
            <a:ext cx="358789" cy="430214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4422774" y="4078286"/>
            <a:ext cx="358789" cy="430214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8" name="AutoShape 13"/>
          <p:cNvSpPr>
            <a:spLocks noChangeArrowheads="1"/>
          </p:cNvSpPr>
          <p:nvPr/>
        </p:nvSpPr>
        <p:spPr bwMode="auto">
          <a:xfrm>
            <a:off x="6142037" y="4062411"/>
            <a:ext cx="358789" cy="430214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2695574" y="4870449"/>
            <a:ext cx="358789" cy="430214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6142037" y="4848224"/>
            <a:ext cx="358789" cy="430214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21" name="AutoShape 16"/>
          <p:cNvSpPr>
            <a:spLocks noChangeArrowheads="1"/>
          </p:cNvSpPr>
          <p:nvPr/>
        </p:nvSpPr>
        <p:spPr bwMode="auto">
          <a:xfrm>
            <a:off x="4422774" y="4870449"/>
            <a:ext cx="358789" cy="430214"/>
          </a:xfrm>
          <a:prstGeom prst="flowChartConnec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pic>
        <p:nvPicPr>
          <p:cNvPr id="22" name="รูปภาพ 21" descr="1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834" y="5000636"/>
            <a:ext cx="1095378" cy="10953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b="1" u="sng" kern="0" dirty="0" smtClean="0">
                <a:latin typeface="Angsana New" pitchFamily="18" charset="-34"/>
              </a:rPr>
              <a:t/>
            </a:r>
            <a:br>
              <a:rPr lang="th-TH" b="1" u="sng" kern="0" dirty="0" smtClean="0">
                <a:latin typeface="Angsana New" pitchFamily="18" charset="-34"/>
              </a:rPr>
            </a:br>
            <a:r>
              <a:rPr lang="th-TH" b="1" u="sng" kern="0" dirty="0" smtClean="0">
                <a:latin typeface="Angsana New" pitchFamily="18" charset="-34"/>
              </a:rPr>
              <a:t>ตวง</a:t>
            </a:r>
            <a:r>
              <a:rPr lang="th-TH" b="1" u="sng" kern="0" dirty="0" smtClean="0">
                <a:latin typeface="Angsana New" pitchFamily="18" charset="-34"/>
              </a:rPr>
              <a:t>น้ำ</a:t>
            </a:r>
            <a:br>
              <a:rPr lang="th-TH" b="1" u="sng" kern="0" dirty="0" smtClean="0">
                <a:latin typeface="Angsana New" pitchFamily="18" charset="-34"/>
              </a:rPr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2800" dirty="0" smtClean="0"/>
              <a:t>มีถังน้ำความจุ 5 ลิตร และถังน้ำความจุ 3 ลิตร อย่างละ 1 ใบ และมีน้ำให้ปริมาณที่ไม่จำกัด </a:t>
            </a:r>
          </a:p>
          <a:p>
            <a:r>
              <a:rPr lang="th-TH" sz="2800" dirty="0" smtClean="0"/>
              <a:t>จงหาจำนวนวิธีที่น้อยที่สุด ในการตวงน้ำระหว่างถัง 2 ใบดังกล่าว เพื่อให้ได้น้ำจำนวน 4 ลิตร</a:t>
            </a:r>
          </a:p>
          <a:p>
            <a:pPr algn="ctr">
              <a:buNone/>
            </a:pPr>
            <a:endParaRPr lang="th-TH" sz="4000" dirty="0" smtClean="0"/>
          </a:p>
        </p:txBody>
      </p:sp>
      <p:sp>
        <p:nvSpPr>
          <p:cNvPr id="4" name="แผนผังลำดับงาน: ดิสก์แม่เหล็ก 3"/>
          <p:cNvSpPr/>
          <p:nvPr/>
        </p:nvSpPr>
        <p:spPr>
          <a:xfrm>
            <a:off x="2571736" y="3786190"/>
            <a:ext cx="1428760" cy="1785950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 New" pitchFamily="18" charset="-34"/>
              </a:rPr>
              <a:t>5  </a:t>
            </a:r>
            <a:r>
              <a:rPr lang="th-TH" dirty="0" smtClean="0">
                <a:solidFill>
                  <a:schemeClr val="tx1"/>
                </a:solidFill>
                <a:latin typeface="Angsana New" pitchFamily="18" charset="-34"/>
              </a:rPr>
              <a:t>ลิตร</a:t>
            </a:r>
            <a:endParaRPr lang="th-TH" dirty="0">
              <a:solidFill>
                <a:schemeClr val="tx1"/>
              </a:solidFill>
              <a:latin typeface="Angsana New" pitchFamily="18" charset="-34"/>
            </a:endParaRPr>
          </a:p>
        </p:txBody>
      </p:sp>
      <p:sp>
        <p:nvSpPr>
          <p:cNvPr id="5" name="แผนผังลำดับงาน: ดิสก์แม่เหล็ก 4"/>
          <p:cNvSpPr/>
          <p:nvPr/>
        </p:nvSpPr>
        <p:spPr>
          <a:xfrm>
            <a:off x="4429124" y="4357694"/>
            <a:ext cx="1428760" cy="1214446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 New" pitchFamily="18" charset="-34"/>
              </a:rPr>
              <a:t>3  </a:t>
            </a:r>
            <a:r>
              <a:rPr lang="th-TH" dirty="0" smtClean="0">
                <a:solidFill>
                  <a:schemeClr val="tx1"/>
                </a:solidFill>
                <a:latin typeface="Angsana New" pitchFamily="18" charset="-34"/>
              </a:rPr>
              <a:t>ลิตร</a:t>
            </a:r>
            <a:endParaRPr lang="th-TH" dirty="0">
              <a:solidFill>
                <a:schemeClr val="tx1"/>
              </a:solidFill>
              <a:latin typeface="Angsana New" pitchFamily="18" charset="-34"/>
            </a:endParaRPr>
          </a:p>
        </p:txBody>
      </p:sp>
      <p:pic>
        <p:nvPicPr>
          <p:cNvPr id="6" name="รูปภาพ 5" descr="1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4572008"/>
            <a:ext cx="1524006" cy="15240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b="1" u="sng" kern="0" dirty="0" smtClean="0">
                <a:latin typeface="Angsana New" pitchFamily="18" charset="-34"/>
              </a:rPr>
              <a:t/>
            </a:r>
            <a:br>
              <a:rPr lang="th-TH" b="1" u="sng" kern="0" dirty="0" smtClean="0">
                <a:latin typeface="Angsana New" pitchFamily="18" charset="-34"/>
              </a:rPr>
            </a:br>
            <a:r>
              <a:rPr lang="th-TH" b="1" u="sng" kern="0" dirty="0" smtClean="0">
                <a:latin typeface="Angsana New" pitchFamily="18" charset="-34"/>
              </a:rPr>
              <a:t>ตัวเลข</a:t>
            </a:r>
            <a:r>
              <a:rPr lang="th-TH" b="1" u="sng" kern="0" dirty="0" smtClean="0">
                <a:latin typeface="Angsana New" pitchFamily="18" charset="-34"/>
              </a:rPr>
              <a:t>แสนกล</a:t>
            </a:r>
            <a:br>
              <a:rPr lang="th-TH" b="1" u="sng" kern="0" dirty="0" smtClean="0">
                <a:latin typeface="Angsana New" pitchFamily="18" charset="-34"/>
              </a:rPr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ให้เติมตัวเลข 1-9 ลงในช่องสี่เหลี่ยมจัตุรัส ขนาด 3</a:t>
            </a:r>
            <a:r>
              <a:rPr lang="en-US" sz="3600" dirty="0" smtClean="0">
                <a:latin typeface="AngsanaUPC" pitchFamily="18" charset="-34"/>
                <a:cs typeface="AngsanaUPC" pitchFamily="18" charset="-34"/>
              </a:rPr>
              <a:t>x3 </a:t>
            </a:r>
            <a:r>
              <a:rPr lang="th-TH" sz="3600" dirty="0" smtClean="0">
                <a:latin typeface="AngsanaUPC" pitchFamily="18" charset="-34"/>
                <a:cs typeface="AngsanaUPC" pitchFamily="18" charset="-34"/>
              </a:rPr>
              <a:t>ช่อง โดยแต่ละช่องจะต้องไม่ซ้ำกัน และผลรวมของ ตัวเลขทุกด้านตามแนวนอน แนวตั้ง และแนวทแยง แต่ละด้านมีค่าเท่ากัน</a:t>
            </a:r>
          </a:p>
          <a:p>
            <a:pPr algn="ctr">
              <a:buNone/>
            </a:pPr>
            <a:endParaRPr lang="th-TH" sz="4000" dirty="0" smtClean="0"/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/>
        </p:nvGraphicFramePr>
        <p:xfrm>
          <a:off x="2500298" y="3643314"/>
          <a:ext cx="4357719" cy="1857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573"/>
                <a:gridCol w="1452573"/>
                <a:gridCol w="1452573"/>
              </a:tblGrid>
              <a:tr h="619129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129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9129"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8" name="รูปภาพ 7" descr="1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96" y="5143512"/>
            <a:ext cx="1023940" cy="10239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 smtClean="0"/>
              <a:t>แนวคิดและหลักการเขียนโปรแกรม</a:t>
            </a:r>
            <a:endParaRPr lang="th-TH" dirty="0"/>
          </a:p>
        </p:txBody>
      </p:sp>
      <p:sp>
        <p:nvSpPr>
          <p:cNvPr id="7" name="ตัวยึดเนื้อหา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endParaRPr lang="th-TH" dirty="0" smtClean="0"/>
          </a:p>
          <a:p>
            <a:endParaRPr lang="th-TH" dirty="0"/>
          </a:p>
          <a:p>
            <a:r>
              <a:rPr lang="th-TH" dirty="0" smtClean="0"/>
              <a:t>การคำนวณเงินเดือนพนักงาน จะต้องทำการวิเคราะห์ว่ามีข้อมูลอะไร</a:t>
            </a:r>
            <a:endParaRPr lang="th-TH" dirty="0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14348" y="2000240"/>
            <a:ext cx="2143140" cy="12858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ข้อมูล (</a:t>
            </a:r>
            <a:r>
              <a:rPr lang="en-US" dirty="0" smtClean="0"/>
              <a:t>Input</a:t>
            </a:r>
            <a:r>
              <a:rPr lang="th-TH" dirty="0" smtClean="0"/>
              <a:t>)</a:t>
            </a:r>
            <a:endParaRPr lang="th-TH" dirty="0"/>
          </a:p>
        </p:txBody>
      </p:sp>
      <p:sp>
        <p:nvSpPr>
          <p:cNvPr id="9" name="วงรี 8"/>
          <p:cNvSpPr/>
          <p:nvPr/>
        </p:nvSpPr>
        <p:spPr>
          <a:xfrm>
            <a:off x="3428992" y="1928802"/>
            <a:ext cx="2357454" cy="150019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ประมวลผล</a:t>
            </a:r>
          </a:p>
          <a:p>
            <a:pPr algn="ctr"/>
            <a:r>
              <a:rPr lang="th-TH" dirty="0" smtClean="0"/>
              <a:t>(</a:t>
            </a:r>
            <a:r>
              <a:rPr lang="en-US" dirty="0" smtClean="0"/>
              <a:t>Process</a:t>
            </a:r>
            <a:r>
              <a:rPr lang="th-TH" dirty="0" smtClean="0"/>
              <a:t>)</a:t>
            </a:r>
            <a:endParaRPr lang="th-TH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500826" y="2000240"/>
            <a:ext cx="2000264" cy="12144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แสดงผล (</a:t>
            </a:r>
            <a:r>
              <a:rPr lang="en-US" dirty="0" smtClean="0"/>
              <a:t>Output</a:t>
            </a:r>
            <a:r>
              <a:rPr lang="th-TH" dirty="0" smtClean="0"/>
              <a:t>)</a:t>
            </a:r>
            <a:endParaRPr lang="th-TH" dirty="0"/>
          </a:p>
        </p:txBody>
      </p:sp>
      <p:sp>
        <p:nvSpPr>
          <p:cNvPr id="11" name="ลูกศรขวา 10"/>
          <p:cNvSpPr/>
          <p:nvPr/>
        </p:nvSpPr>
        <p:spPr>
          <a:xfrm>
            <a:off x="2928926" y="250030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ลูกศรขวา 11"/>
          <p:cNvSpPr/>
          <p:nvPr/>
        </p:nvSpPr>
        <p:spPr>
          <a:xfrm>
            <a:off x="5857884" y="250030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714348" y="3786190"/>
            <a:ext cx="2143140" cy="12858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600" dirty="0" smtClean="0"/>
              <a:t>รหัสพนักงาน</a:t>
            </a:r>
          </a:p>
          <a:p>
            <a:pPr algn="ctr"/>
            <a:r>
              <a:rPr lang="th-TH" sz="2600" dirty="0" smtClean="0"/>
              <a:t>อัตราค่าจ้างพนักงาน</a:t>
            </a:r>
          </a:p>
          <a:p>
            <a:pPr algn="ctr"/>
            <a:r>
              <a:rPr lang="th-TH" sz="2600" dirty="0" smtClean="0"/>
              <a:t>ชั่วโมงการทำงาน</a:t>
            </a:r>
            <a:endParaRPr lang="th-TH" sz="2600" dirty="0"/>
          </a:p>
        </p:txBody>
      </p:sp>
      <p:sp>
        <p:nvSpPr>
          <p:cNvPr id="14" name="วงรี 13"/>
          <p:cNvSpPr/>
          <p:nvPr/>
        </p:nvSpPr>
        <p:spPr>
          <a:xfrm>
            <a:off x="3500430" y="3571876"/>
            <a:ext cx="2357454" cy="150019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คำนวณค่าจ้าง</a:t>
            </a: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6500826" y="3786190"/>
            <a:ext cx="2000264" cy="12144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แสดงผล</a:t>
            </a:r>
          </a:p>
          <a:p>
            <a:pPr algn="ctr"/>
            <a:r>
              <a:rPr lang="th-TH" dirty="0" smtClean="0"/>
              <a:t>ค่าจ้าง</a:t>
            </a:r>
            <a:endParaRPr lang="th-TH" dirty="0"/>
          </a:p>
        </p:txBody>
      </p:sp>
      <p:sp>
        <p:nvSpPr>
          <p:cNvPr id="16" name="ลูกศรขวา 15"/>
          <p:cNvSpPr/>
          <p:nvPr/>
        </p:nvSpPr>
        <p:spPr>
          <a:xfrm>
            <a:off x="2928926" y="428625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ลูกศรขวา 16"/>
          <p:cNvSpPr/>
          <p:nvPr/>
        </p:nvSpPr>
        <p:spPr>
          <a:xfrm>
            <a:off x="5929322" y="421481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แผนผังลำดับงาน: กระบวนการ 10"/>
          <p:cNvSpPr/>
          <p:nvPr/>
        </p:nvSpPr>
        <p:spPr>
          <a:xfrm>
            <a:off x="3214678" y="1785926"/>
            <a:ext cx="2714644" cy="114300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4357718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th-TH" sz="4000" b="1" dirty="0" smtClean="0">
              <a:latin typeface="AngsanaUPC" pitchFamily="18" charset="-34"/>
              <a:cs typeface="AngsanaUPC" pitchFamily="18" charset="-34"/>
            </a:endParaRPr>
          </a:p>
          <a:p>
            <a:pPr algn="ctr">
              <a:buNone/>
            </a:pPr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โชคดีทุกคนนะจ๊ะ</a:t>
            </a:r>
          </a:p>
          <a:p>
            <a:pPr algn="ctr">
              <a:buNone/>
            </a:pPr>
            <a:endParaRPr lang="th-TH" sz="4000" b="1" dirty="0" smtClean="0">
              <a:latin typeface="AngsanaUPC" pitchFamily="18" charset="-34"/>
              <a:cs typeface="AngsanaUPC" pitchFamily="18" charset="-34"/>
            </a:endParaRPr>
          </a:p>
          <a:p>
            <a:pPr algn="ctr"/>
            <a:endParaRPr lang="th-TH" sz="4000" dirty="0" smtClean="0"/>
          </a:p>
        </p:txBody>
      </p:sp>
      <p:pic>
        <p:nvPicPr>
          <p:cNvPr id="5" name="รูปภาพ 4" descr="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3857628"/>
            <a:ext cx="1214446" cy="1366252"/>
          </a:xfrm>
          <a:prstGeom prst="rect">
            <a:avLst/>
          </a:prstGeom>
        </p:spPr>
      </p:pic>
      <p:pic>
        <p:nvPicPr>
          <p:cNvPr id="6" name="รูปภาพ 5" descr="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72" y="4286256"/>
            <a:ext cx="1214446" cy="1366252"/>
          </a:xfrm>
          <a:prstGeom prst="rect">
            <a:avLst/>
          </a:prstGeom>
        </p:spPr>
      </p:pic>
      <p:pic>
        <p:nvPicPr>
          <p:cNvPr id="7" name="รูปภาพ 6" descr="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3357562"/>
            <a:ext cx="1214446" cy="1366252"/>
          </a:xfrm>
          <a:prstGeom prst="rect">
            <a:avLst/>
          </a:prstGeom>
        </p:spPr>
      </p:pic>
      <p:pic>
        <p:nvPicPr>
          <p:cNvPr id="8" name="รูปภาพ 7" descr="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4429132"/>
            <a:ext cx="1214446" cy="1366252"/>
          </a:xfrm>
          <a:prstGeom prst="rect">
            <a:avLst/>
          </a:prstGeom>
        </p:spPr>
      </p:pic>
      <p:pic>
        <p:nvPicPr>
          <p:cNvPr id="9" name="รูปภาพ 8" descr="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4786322"/>
            <a:ext cx="1214446" cy="1366252"/>
          </a:xfrm>
          <a:prstGeom prst="rect">
            <a:avLst/>
          </a:prstGeom>
        </p:spPr>
      </p:pic>
      <p:pic>
        <p:nvPicPr>
          <p:cNvPr id="12" name="รูปภาพ 11" descr="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72" y="5143512"/>
            <a:ext cx="1214446" cy="1366252"/>
          </a:xfrm>
          <a:prstGeom prst="rect">
            <a:avLst/>
          </a:prstGeom>
        </p:spPr>
      </p:pic>
      <p:pic>
        <p:nvPicPr>
          <p:cNvPr id="13" name="รูปภาพ 12" descr="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2928934"/>
            <a:ext cx="1214446" cy="1366252"/>
          </a:xfrm>
          <a:prstGeom prst="rect">
            <a:avLst/>
          </a:prstGeom>
        </p:spPr>
      </p:pic>
      <p:pic>
        <p:nvPicPr>
          <p:cNvPr id="14" name="รูปภาพ 13" descr="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3571876"/>
            <a:ext cx="1214446" cy="1366252"/>
          </a:xfrm>
          <a:prstGeom prst="rect">
            <a:avLst/>
          </a:prstGeom>
        </p:spPr>
      </p:pic>
      <p:pic>
        <p:nvPicPr>
          <p:cNvPr id="15" name="รูปภาพ 14" descr="7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96" y="3000372"/>
            <a:ext cx="1214446" cy="136625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29222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th-TH" sz="4000" dirty="0" smtClean="0"/>
              <a:t>1.  การวิเคราะห์ผลลัพธ์  หมายถึงสิ่งที่ได้รับจากการแก้ปัญหา </a:t>
            </a:r>
          </a:p>
          <a:p>
            <a:r>
              <a:rPr lang="th-TH" sz="4000" dirty="0" smtClean="0"/>
              <a:t>2.  การวิเคราะห์ข้อมูล  หมายถึง  ข้อมูลที่ป้อนเข้าสู่ระบบ ต้องการผลลัพธ์อะไร จึงจะป้อนข้อมูลนั้นๆ</a:t>
            </a:r>
          </a:p>
          <a:p>
            <a:r>
              <a:rPr lang="th-TH" sz="4000" dirty="0" smtClean="0"/>
              <a:t>3.  การวิเคราะห์ตัวแปร หมายถึงข้อมูลที่เก็บไว้ในหน่วยความจำภายในโปรแกรมเพื่อใช้ในการประมวลผลการทำงาน</a:t>
            </a:r>
          </a:p>
          <a:p>
            <a:r>
              <a:rPr lang="th-TH" sz="4000" dirty="0" smtClean="0"/>
              <a:t>4.  การวิเคราะห์วิธีการ  หมายถึง  วิธีการหรือลำดับขั้นตอนที่ใช้ในการแก้ปัญหา</a:t>
            </a:r>
          </a:p>
        </p:txBody>
      </p:sp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500034" y="285728"/>
            <a:ext cx="8229600" cy="10001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แนวคิดและหลักการเขียนโปรแกรม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/>
              <a:t>ปัญหา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ปัญหา  คือ  สิ่งที่เรายังไม่ทราบคำตอบ  </a:t>
            </a:r>
          </a:p>
          <a:p>
            <a:pPr>
              <a:buNone/>
            </a:pP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    และ ยังไม่ทราบขั้นตอนวิธีในการแก้ปัญหา</a:t>
            </a:r>
          </a:p>
          <a:p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กระบวนการแก้ปัญหามี 4 ขั้นตอน</a:t>
            </a:r>
            <a:endParaRPr lang="th-TH" sz="4000" dirty="0" smtClean="0"/>
          </a:p>
        </p:txBody>
      </p:sp>
      <p:pic>
        <p:nvPicPr>
          <p:cNvPr id="92" name="รูปภาพ 91" descr="3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7592" y="5072074"/>
            <a:ext cx="1111100" cy="9429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AutoNum type="arabicParenR"/>
            </a:pPr>
            <a:endParaRPr lang="th-TH" sz="4000" b="1" dirty="0" smtClean="0">
              <a:latin typeface="AngsanaUPC" pitchFamily="18" charset="-34"/>
              <a:cs typeface="AngsanaUPC" pitchFamily="18" charset="-34"/>
            </a:endParaRPr>
          </a:p>
          <a:p>
            <a:pPr marL="742950" indent="-742950">
              <a:buAutoNum type="arabicParenR"/>
            </a:pPr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 การทำความเข้าใจปัญหา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/>
            </a:r>
            <a:br>
              <a:rPr lang="th-TH" sz="40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              - ทำความเข้าใจถ้อยคำต่าง ๆ ในปัญหา</a:t>
            </a:r>
            <a:br>
              <a:rPr lang="th-TH" sz="40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              - แยกแยะให้ออกว่าสิ่งที่ต้องการหาคืออะไร</a:t>
            </a:r>
            <a:br>
              <a:rPr lang="th-TH" sz="40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              - ข้อมูลและเงื่อนไขกำหนดให้มีอะไรบ้าง </a:t>
            </a:r>
            <a:endParaRPr lang="th-TH" sz="4000" dirty="0" smtClean="0">
              <a:latin typeface="AngsanaUPC" pitchFamily="18" charset="-34"/>
              <a:cs typeface="AngsanaUPC" pitchFamily="18" charset="-34"/>
            </a:endParaRPr>
          </a:p>
          <a:p>
            <a:pPr marL="742950" indent="-742950">
              <a:buNone/>
            </a:pP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                        เพียง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พอที่จะหาคำตอบได้หรือไม่         </a:t>
            </a:r>
            <a:endParaRPr lang="th-TH" sz="4000" dirty="0" smtClean="0"/>
          </a:p>
        </p:txBody>
      </p:sp>
      <p:pic>
        <p:nvPicPr>
          <p:cNvPr id="6" name="รูปภาพ 5" descr="หม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5035390"/>
            <a:ext cx="1466843" cy="10987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2) การวางแผนในการแก้ปัญหา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 </a:t>
            </a:r>
            <a:br>
              <a:rPr lang="th-TH" sz="40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         2.1  มีประสบการณ์ในการแก้ปัญหาในลักษณะนั้น ๆ มาก่อน</a:t>
            </a:r>
            <a:br>
              <a:rPr lang="th-TH" sz="40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               - พิจารณาสิ่งที่ต้องการหา</a:t>
            </a:r>
            <a:br>
              <a:rPr lang="th-TH" sz="40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               - เลือกปัญหาเก่าที่มีลักษณะคล้ายคลึงกัน</a:t>
            </a:r>
            <a:br>
              <a:rPr lang="th-TH" sz="40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               - ปรับปรุงแนวทางในการแก้ปัญหาเก่าให้สอดคล้อง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เหมาะสม</a:t>
            </a:r>
          </a:p>
          <a:p>
            <a:pPr>
              <a:buNone/>
            </a:pP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                      กับ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ปัญหาใหม่ </a:t>
            </a:r>
          </a:p>
          <a:p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         2.2  ไม่มีประสบการณ์ในการแก้ปัญหาลักษณะนี้มาก่อน</a:t>
            </a:r>
            <a:br>
              <a:rPr lang="th-TH" sz="40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               - พิจารณาสิ่งที่ต้องการหา</a:t>
            </a:r>
            <a:br>
              <a:rPr lang="th-TH" sz="40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               - หาวิธีการเพื่อให้ได้ความสัมพันธ์ระหว่างสิ่งที่ต้องการ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หา</a:t>
            </a:r>
          </a:p>
          <a:p>
            <a:pPr>
              <a:buNone/>
            </a:pP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                      กับ ข้อมูล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ที่มีอยู่</a:t>
            </a:r>
            <a:br>
              <a:rPr lang="th-TH" sz="40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               - พิจารณาดูว่า ความสัมพันธ์นั้นสามารถหาคำตอบได้หรือไม่ </a:t>
            </a:r>
            <a:endParaRPr lang="th-TH" sz="4000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                 ถ้า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ไม่ได้ต้องหาข้อมูลเพิ่มเติม หรือหาความสัมพันธ์ในรูปแบบอื่น</a:t>
            </a:r>
          </a:p>
          <a:p>
            <a:pPr algn="ctr"/>
            <a:endParaRPr lang="th-TH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th-TH" sz="4000" b="1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  3)  ดำเนินการ</a:t>
            </a:r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แก้ปัญหาตามแผนที่วางไว้ 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 </a:t>
            </a:r>
            <a:br>
              <a:rPr lang="th-TH" sz="4000" dirty="0" smtClean="0">
                <a:latin typeface="AngsanaUPC" pitchFamily="18" charset="-34"/>
                <a:cs typeface="AngsanaUPC" pitchFamily="18" charset="-34"/>
              </a:rPr>
            </a:b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          เมื่อได้มีการวางแผนแล้วก็ดำเนินการแก้ปัญหา ระหว่างการดำเนินการแก้ปัญหา อาจทำให้เห็น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แนวทาง  ที่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ดีกว่าที่คิดไว้ก็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สามารถปรับเปลี่ยนได้</a:t>
            </a:r>
            <a:endParaRPr lang="th-TH" sz="4000" dirty="0" smtClean="0"/>
          </a:p>
        </p:txBody>
      </p:sp>
      <p:pic>
        <p:nvPicPr>
          <p:cNvPr id="4" name="รูปภาพ 3" descr="kapook_4298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5087" y="4714884"/>
            <a:ext cx="1991245" cy="1347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th-TH" sz="4000" b="1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4</a:t>
            </a:r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) การตรวจสอบ</a:t>
            </a:r>
          </a:p>
          <a:p>
            <a:pPr>
              <a:buNone/>
            </a:pP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	เป็น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ขั้นตอนสุดท้ายที่จำเป็นต้องมีการตรวจสอบผลลัพธ์ว่า ได้ดำเนินการ แก้ปัญหาตามแผนที่วางไว้ถูกต้องหรือไม่ กระบวนการแก้ปัญหา สามารถสรุปออกมาเป็นแผนภาพดังนี้</a:t>
            </a:r>
          </a:p>
          <a:p>
            <a:pPr algn="ctr"/>
            <a:endParaRPr lang="th-TH" sz="4000" dirty="0" smtClean="0"/>
          </a:p>
        </p:txBody>
      </p:sp>
      <p:pic>
        <p:nvPicPr>
          <p:cNvPr id="4" name="รูปภาพ 3" descr="3d-animation-00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5129224"/>
            <a:ext cx="1238252" cy="9906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2571768"/>
          </a:xfr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th-TH" sz="4000" b="1" dirty="0" smtClean="0">
              <a:latin typeface="AngsanaUPC" pitchFamily="18" charset="-34"/>
              <a:cs typeface="AngsanaUPC" pitchFamily="18" charset="-34"/>
            </a:endParaRPr>
          </a:p>
          <a:p>
            <a:pPr algn="ctr">
              <a:buNone/>
            </a:pPr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การ</a:t>
            </a:r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เขียนโปรแกรมคอมพิวเตอร์ทุกภาษา จะต้องมีโครงสร้างควบคุมหลัก 3 แบบดังนี้</a:t>
            </a:r>
          </a:p>
          <a:p>
            <a:pPr algn="ctr"/>
            <a:endParaRPr lang="th-TH" sz="4000" dirty="0" smtClean="0"/>
          </a:p>
        </p:txBody>
      </p:sp>
      <p:pic>
        <p:nvPicPr>
          <p:cNvPr id="4" name="รูปภาพ 3" descr="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72" y="4572008"/>
            <a:ext cx="762000" cy="1562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549</Words>
  <Application>Microsoft Office PowerPoint</Application>
  <PresentationFormat>นำเสนอทางหน้าจอ (4:3)</PresentationFormat>
  <Paragraphs>124</Paragraphs>
  <Slides>20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20</vt:i4>
      </vt:variant>
    </vt:vector>
  </HeadingPairs>
  <TitlesOfParts>
    <vt:vector size="21" baseType="lpstr">
      <vt:lpstr>ชุดรูปแบบของ Office</vt:lpstr>
      <vt:lpstr>หน่วยที่ 2  การเขียนโปรแกรม</vt:lpstr>
      <vt:lpstr>แนวคิดและหลักการเขียนโปรแกรม</vt:lpstr>
      <vt:lpstr>ภาพนิ่ง 3</vt:lpstr>
      <vt:lpstr>ปัญหา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โครงสร้างโปรแกรม</vt:lpstr>
      <vt:lpstr>โครงสร้างโปรแกรม</vt:lpstr>
      <vt:lpstr>ภาพนิ่ง 14</vt:lpstr>
      <vt:lpstr>ภาพนิ่ง 15</vt:lpstr>
      <vt:lpstr>การลากเส้นผ่านวงกลม  2  วง</vt:lpstr>
      <vt:lpstr>การลากเส้นผ่านจุด </vt:lpstr>
      <vt:lpstr> ตวงน้ำ </vt:lpstr>
      <vt:lpstr> ตัวเลขแสนกล </vt:lpstr>
      <vt:lpstr>ภาพนิ่ง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หน่วยที่ 2  การเขียนโปรแกรม</dc:title>
  <dc:creator>StudentLoan</dc:creator>
  <cp:lastModifiedBy>StudentLoan</cp:lastModifiedBy>
  <cp:revision>36</cp:revision>
  <dcterms:created xsi:type="dcterms:W3CDTF">2012-05-29T08:45:56Z</dcterms:created>
  <dcterms:modified xsi:type="dcterms:W3CDTF">2012-07-26T07:46:43Z</dcterms:modified>
</cp:coreProperties>
</file>