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256" r:id="rId2"/>
    <p:sldId id="283" r:id="rId3"/>
    <p:sldId id="257" r:id="rId4"/>
    <p:sldId id="307" r:id="rId5"/>
    <p:sldId id="308" r:id="rId6"/>
    <p:sldId id="304" r:id="rId7"/>
    <p:sldId id="298" r:id="rId8"/>
    <p:sldId id="297" r:id="rId9"/>
    <p:sldId id="263" r:id="rId10"/>
    <p:sldId id="264" r:id="rId11"/>
    <p:sldId id="265" r:id="rId12"/>
    <p:sldId id="266" r:id="rId13"/>
    <p:sldId id="268" r:id="rId14"/>
    <p:sldId id="331" r:id="rId15"/>
    <p:sldId id="271" r:id="rId16"/>
    <p:sldId id="272" r:id="rId17"/>
    <p:sldId id="273" r:id="rId18"/>
    <p:sldId id="277" r:id="rId19"/>
    <p:sldId id="278" r:id="rId20"/>
    <p:sldId id="290" r:id="rId21"/>
    <p:sldId id="309" r:id="rId22"/>
    <p:sldId id="279" r:id="rId23"/>
    <p:sldId id="312" r:id="rId24"/>
    <p:sldId id="315" r:id="rId25"/>
    <p:sldId id="316" r:id="rId26"/>
    <p:sldId id="317" r:id="rId27"/>
    <p:sldId id="318" r:id="rId28"/>
    <p:sldId id="311" r:id="rId29"/>
    <p:sldId id="314" r:id="rId30"/>
    <p:sldId id="286" r:id="rId31"/>
    <p:sldId id="299" r:id="rId32"/>
    <p:sldId id="291" r:id="rId33"/>
    <p:sldId id="292" r:id="rId34"/>
    <p:sldId id="280" r:id="rId35"/>
    <p:sldId id="294" r:id="rId36"/>
    <p:sldId id="293" r:id="rId37"/>
    <p:sldId id="320" r:id="rId38"/>
    <p:sldId id="321" r:id="rId39"/>
    <p:sldId id="322" r:id="rId40"/>
    <p:sldId id="332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E6FF-7395-4939-A3FE-682BD35F0DF4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DE5E-52F8-406F-8EB4-958FC283E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9DE5E-52F8-406F-8EB4-958FC283E8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8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9DE5E-52F8-406F-8EB4-958FC283E83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231DBB-0FD1-4AE2-BFCB-0E93A180FC1B}" type="datetimeFigureOut">
              <a:rPr lang="th-TH" smtClean="0"/>
              <a:pPr/>
              <a:t>30/10/58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A1DDD9-D1EA-4B07-B2B3-B2F4A0AC202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4.png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2.gi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80.wmf"/><Relationship Id="rId18" Type="http://schemas.openxmlformats.org/officeDocument/2006/relationships/image" Target="../media/image2.gif"/><Relationship Id="rId3" Type="http://schemas.openxmlformats.org/officeDocument/2006/relationships/image" Target="../media/image22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79.wmf"/><Relationship Id="rId5" Type="http://schemas.openxmlformats.org/officeDocument/2006/relationships/image" Target="../media/image84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83.png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88.wmf"/><Relationship Id="rId18" Type="http://schemas.openxmlformats.org/officeDocument/2006/relationships/image" Target="../media/image2.gif"/><Relationship Id="rId3" Type="http://schemas.openxmlformats.org/officeDocument/2006/relationships/image" Target="../media/image22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87.wmf"/><Relationship Id="rId5" Type="http://schemas.openxmlformats.org/officeDocument/2006/relationships/image" Target="../media/image91.png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83.png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95.wmf"/><Relationship Id="rId3" Type="http://schemas.openxmlformats.org/officeDocument/2006/relationships/image" Target="../media/image22.pn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4.wmf"/><Relationship Id="rId5" Type="http://schemas.openxmlformats.org/officeDocument/2006/relationships/image" Target="../media/image96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83.png"/><Relationship Id="rId9" Type="http://schemas.openxmlformats.org/officeDocument/2006/relationships/image" Target="../media/image93.wmf"/><Relationship Id="rId1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103.wmf"/><Relationship Id="rId3" Type="http://schemas.openxmlformats.org/officeDocument/2006/relationships/image" Target="../media/image22.png"/><Relationship Id="rId21" Type="http://schemas.openxmlformats.org/officeDocument/2006/relationships/image" Target="../media/image104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wmf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99.wmf"/><Relationship Id="rId19" Type="http://schemas.openxmlformats.org/officeDocument/2006/relationships/image" Target="../media/image2.gi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0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56.gif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gif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7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49.png"/><Relationship Id="rId5" Type="http://schemas.openxmlformats.org/officeDocument/2006/relationships/image" Target="../media/image152.png"/><Relationship Id="rId10" Type="http://schemas.openxmlformats.org/officeDocument/2006/relationships/image" Target="../media/image148.png"/><Relationship Id="rId4" Type="http://schemas.openxmlformats.org/officeDocument/2006/relationships/image" Target="../media/image151.png"/><Relationship Id="rId9" Type="http://schemas.openxmlformats.org/officeDocument/2006/relationships/image" Target="../media/image146.png"/><Relationship Id="rId14" Type="http://schemas.openxmlformats.org/officeDocument/2006/relationships/image" Target="../media/image1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148.png"/><Relationship Id="rId3" Type="http://schemas.openxmlformats.org/officeDocument/2006/relationships/image" Target="../media/image2.gi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62.wmf"/><Relationship Id="rId1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5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59.wmf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161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6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1.gif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57.png"/><Relationship Id="rId5" Type="http://schemas.openxmlformats.org/officeDocument/2006/relationships/image" Target="../media/image168.png"/><Relationship Id="rId10" Type="http://schemas.openxmlformats.org/officeDocument/2006/relationships/image" Target="../media/image149.png"/><Relationship Id="rId4" Type="http://schemas.openxmlformats.org/officeDocument/2006/relationships/image" Target="../media/image167.png"/><Relationship Id="rId9" Type="http://schemas.openxmlformats.org/officeDocument/2006/relationships/image" Target="../media/image1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46.png"/><Relationship Id="rId3" Type="http://schemas.openxmlformats.org/officeDocument/2006/relationships/image" Target="../media/image2.gi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0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172.wmf"/><Relationship Id="rId10" Type="http://schemas.openxmlformats.org/officeDocument/2006/relationships/image" Target="../media/image174.wmf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4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3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49.png"/><Relationship Id="rId5" Type="http://schemas.openxmlformats.org/officeDocument/2006/relationships/image" Target="../media/image179.png"/><Relationship Id="rId10" Type="http://schemas.openxmlformats.org/officeDocument/2006/relationships/image" Target="../media/image148.png"/><Relationship Id="rId4" Type="http://schemas.openxmlformats.org/officeDocument/2006/relationships/image" Target="../media/image178.png"/><Relationship Id="rId9" Type="http://schemas.openxmlformats.org/officeDocument/2006/relationships/image" Target="../media/image146.png"/><Relationship Id="rId14" Type="http://schemas.openxmlformats.org/officeDocument/2006/relationships/image" Target="../media/image1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9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7.wmf"/><Relationship Id="rId11" Type="http://schemas.openxmlformats.org/officeDocument/2006/relationships/image" Target="../media/image189.wmf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186.wmf"/><Relationship Id="rId9" Type="http://schemas.openxmlformats.org/officeDocument/2006/relationships/image" Target="../media/image188.wmf"/><Relationship Id="rId1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gif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gif"/><Relationship Id="rId13" Type="http://schemas.openxmlformats.org/officeDocument/2006/relationships/image" Target="../media/image207.gif"/><Relationship Id="rId18" Type="http://schemas.openxmlformats.org/officeDocument/2006/relationships/image" Target="../media/image212.gif"/><Relationship Id="rId3" Type="http://schemas.openxmlformats.org/officeDocument/2006/relationships/image" Target="../media/image197.gif"/><Relationship Id="rId7" Type="http://schemas.openxmlformats.org/officeDocument/2006/relationships/image" Target="../media/image201.gif"/><Relationship Id="rId12" Type="http://schemas.openxmlformats.org/officeDocument/2006/relationships/image" Target="../media/image206.gif"/><Relationship Id="rId17" Type="http://schemas.openxmlformats.org/officeDocument/2006/relationships/image" Target="../media/image211.gif"/><Relationship Id="rId2" Type="http://schemas.openxmlformats.org/officeDocument/2006/relationships/image" Target="../media/image196.gif"/><Relationship Id="rId16" Type="http://schemas.openxmlformats.org/officeDocument/2006/relationships/image" Target="../media/image210.gif"/><Relationship Id="rId20" Type="http://schemas.openxmlformats.org/officeDocument/2006/relationships/image" Target="../media/image2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gif"/><Relationship Id="rId11" Type="http://schemas.openxmlformats.org/officeDocument/2006/relationships/image" Target="../media/image205.gif"/><Relationship Id="rId5" Type="http://schemas.openxmlformats.org/officeDocument/2006/relationships/image" Target="../media/image199.gif"/><Relationship Id="rId15" Type="http://schemas.openxmlformats.org/officeDocument/2006/relationships/image" Target="../media/image209.gif"/><Relationship Id="rId10" Type="http://schemas.openxmlformats.org/officeDocument/2006/relationships/image" Target="../media/image204.gif"/><Relationship Id="rId19" Type="http://schemas.openxmlformats.org/officeDocument/2006/relationships/image" Target="../media/image213.gif"/><Relationship Id="rId4" Type="http://schemas.openxmlformats.org/officeDocument/2006/relationships/image" Target="../media/image198.gif"/><Relationship Id="rId9" Type="http://schemas.openxmlformats.org/officeDocument/2006/relationships/image" Target="../media/image203.gif"/><Relationship Id="rId14" Type="http://schemas.openxmlformats.org/officeDocument/2006/relationships/image" Target="../media/image20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22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85852" y="2285992"/>
            <a:ext cx="72152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6600" b="1" dirty="0" smtClean="0">
                <a:solidFill>
                  <a:srgbClr val="7030A0"/>
                </a:solidFill>
              </a:rPr>
              <a:t>    คณิตศาสตร์พื้นฐาน ค23102</a:t>
            </a:r>
            <a:endParaRPr lang="th-TH" sz="6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5032" y="3357562"/>
            <a:ext cx="48061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b="1" dirty="0" smtClean="0">
                <a:solidFill>
                  <a:schemeClr val="accent6">
                    <a:lumMod val="50000"/>
                  </a:schemeClr>
                </a:solidFill>
              </a:rPr>
              <a:t>ชั้น</a:t>
            </a:r>
            <a:r>
              <a:rPr lang="th-TH" sz="6000" b="1" dirty="0">
                <a:solidFill>
                  <a:schemeClr val="accent6">
                    <a:lumMod val="50000"/>
                  </a:schemeClr>
                </a:solidFill>
              </a:rPr>
              <a:t>มัธยมศึกษาปีที่ 3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27213" y="5500702"/>
            <a:ext cx="658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 smtClean="0">
                <a:solidFill>
                  <a:srgbClr val="FF00FF"/>
                </a:solidFill>
              </a:rPr>
              <a:t>โดย ครูรัศมี  สุขเกษม</a:t>
            </a:r>
            <a:r>
              <a:rPr lang="th-TH" sz="3600" b="1" dirty="0" smtClean="0">
                <a:solidFill>
                  <a:schemeClr val="tx2"/>
                </a:solidFill>
              </a:rPr>
              <a:t>  </a:t>
            </a:r>
            <a:r>
              <a:rPr lang="th-TH" sz="3600" b="1" dirty="0" err="1" smtClean="0">
                <a:solidFill>
                  <a:srgbClr val="CCCC00"/>
                </a:solidFill>
              </a:rPr>
              <a:t>โรงเรียนพิ</a:t>
            </a:r>
            <a:r>
              <a:rPr lang="th-TH" sz="3600" b="1" dirty="0">
                <a:solidFill>
                  <a:srgbClr val="CCCC00"/>
                </a:solidFill>
              </a:rPr>
              <a:t>มาย</a:t>
            </a:r>
            <a:r>
              <a:rPr lang="th-TH" sz="3600" b="1" dirty="0" smtClean="0">
                <a:solidFill>
                  <a:srgbClr val="CCCC00"/>
                </a:solidFill>
              </a:rPr>
              <a:t>วิทยา</a:t>
            </a:r>
            <a:endParaRPr lang="th-TH" sz="3600" b="1" dirty="0">
              <a:solidFill>
                <a:srgbClr val="CCCC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00496" y="1142984"/>
            <a:ext cx="46434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8800" dirty="0">
                <a:solidFill>
                  <a:srgbClr val="00FFFF"/>
                </a:solidFill>
                <a:latin typeface="Book_Akhanake" pitchFamily="2" charset="0"/>
                <a:cs typeface="Book_Akhanake" pitchFamily="2" charset="0"/>
              </a:rPr>
              <a:t> </a:t>
            </a:r>
            <a:r>
              <a:rPr lang="th-TH" sz="8800" dirty="0" smtClean="0">
                <a:latin typeface="Book_Akhanake" pitchFamily="2" charset="0"/>
                <a:cs typeface="Book_Akhanake" pitchFamily="2" charset="0"/>
              </a:rPr>
              <a:t>อสมการ</a:t>
            </a:r>
            <a:endParaRPr lang="th-TH" sz="6000" dirty="0">
              <a:latin typeface="Book_Akhanake" pitchFamily="2" charset="0"/>
              <a:cs typeface="Book_Akhana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7987" y="714356"/>
            <a:ext cx="6274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dirty="0" smtClean="0">
                <a:solidFill>
                  <a:srgbClr val="CC0099"/>
                </a:solidFill>
                <a:latin typeface="Angsana New" pitchFamily="18" charset="-34"/>
              </a:rPr>
              <a:t>สมบัติ</a:t>
            </a:r>
            <a:r>
              <a:rPr lang="th-TH" sz="6000" dirty="0">
                <a:solidFill>
                  <a:srgbClr val="CC0099"/>
                </a:solidFill>
                <a:latin typeface="Angsana New" pitchFamily="18" charset="-34"/>
              </a:rPr>
              <a:t>การบวกของการไม่เท่ากัน</a:t>
            </a:r>
            <a:endParaRPr lang="en-US" sz="6000" dirty="0">
              <a:solidFill>
                <a:srgbClr val="CC0099"/>
              </a:solidFill>
              <a:latin typeface="Angsana New" pitchFamily="18" charset="-34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43042" y="2505670"/>
            <a:ext cx="6082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400" dirty="0">
                <a:solidFill>
                  <a:srgbClr val="0000FF"/>
                </a:solidFill>
                <a:latin typeface="Angsana New" pitchFamily="18" charset="-34"/>
              </a:rPr>
              <a:t>1.  ถ้า 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00FF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&lt; </a:t>
            </a:r>
            <a:r>
              <a:rPr lang="en-US" sz="5400" i="1" dirty="0">
                <a:solidFill>
                  <a:srgbClr val="0000FF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5400" dirty="0">
                <a:solidFill>
                  <a:srgbClr val="0000FF"/>
                </a:solidFill>
                <a:latin typeface="Angsana New" pitchFamily="18" charset="-34"/>
              </a:rPr>
              <a:t> แล้ว 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00FF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33CC"/>
                </a:solidFill>
                <a:latin typeface="Angsana New" pitchFamily="18" charset="-34"/>
              </a:rPr>
              <a:t>c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&lt; </a:t>
            </a:r>
            <a:r>
              <a:rPr lang="en-US" sz="5400" i="1" dirty="0">
                <a:solidFill>
                  <a:srgbClr val="0000FF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33CC"/>
                </a:solidFill>
                <a:latin typeface="Angsana New" pitchFamily="18" charset="-34"/>
              </a:rPr>
              <a:t>c</a:t>
            </a:r>
            <a:endParaRPr lang="th-TH" sz="5400" i="1" dirty="0">
              <a:solidFill>
                <a:srgbClr val="FF33CC"/>
              </a:solidFill>
              <a:latin typeface="Angsana New" pitchFamily="18" charset="-34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85918" y="1643050"/>
            <a:ext cx="5824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latin typeface="Angsana New" pitchFamily="18" charset="-34"/>
              </a:rPr>
              <a:t>เมื่อ </a:t>
            </a:r>
            <a:r>
              <a:rPr lang="en-US" sz="4800" b="1" i="1" dirty="0">
                <a:latin typeface="Angsana New" pitchFamily="18" charset="-34"/>
              </a:rPr>
              <a:t>a</a:t>
            </a:r>
            <a:r>
              <a:rPr lang="en-US" sz="4800" b="1" dirty="0">
                <a:latin typeface="Angsana New" pitchFamily="18" charset="-34"/>
              </a:rPr>
              <a:t>, </a:t>
            </a:r>
            <a:r>
              <a:rPr lang="en-US" sz="4800" b="1" i="1" dirty="0">
                <a:latin typeface="Angsana New" pitchFamily="18" charset="-34"/>
              </a:rPr>
              <a:t>b</a:t>
            </a:r>
            <a:r>
              <a:rPr lang="en-US" sz="4800" b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และ </a:t>
            </a:r>
            <a:r>
              <a:rPr lang="en-US" sz="4800" b="1" i="1" dirty="0">
                <a:latin typeface="Angsana New" pitchFamily="18" charset="-34"/>
              </a:rPr>
              <a:t>c</a:t>
            </a:r>
            <a:r>
              <a:rPr lang="en-US" sz="4800" b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แทนจำนวนจริงใด ๆ</a:t>
            </a:r>
            <a:endParaRPr lang="th-TH" sz="4800" b="1" u="sng" dirty="0">
              <a:latin typeface="Angsana New" pitchFamily="18" charset="-34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75253" y="3434364"/>
            <a:ext cx="63257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400" dirty="0">
                <a:solidFill>
                  <a:srgbClr val="996633"/>
                </a:solidFill>
                <a:latin typeface="Angsana New" pitchFamily="18" charset="-34"/>
              </a:rPr>
              <a:t>2.  ถ้า 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6633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dirty="0">
                <a:solidFill>
                  <a:srgbClr val="996633"/>
                </a:solidFill>
              </a:rPr>
              <a:t>≤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6633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th-TH" sz="5400" dirty="0">
                <a:solidFill>
                  <a:srgbClr val="996633"/>
                </a:solidFill>
                <a:latin typeface="Angsana New" pitchFamily="18" charset="-34"/>
              </a:rPr>
              <a:t> แล้ว 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6633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6600"/>
                </a:solidFill>
                <a:latin typeface="Angsana New" pitchFamily="18" charset="-34"/>
              </a:rPr>
              <a:t>c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dirty="0">
                <a:solidFill>
                  <a:srgbClr val="996633"/>
                </a:solidFill>
              </a:rPr>
              <a:t>≤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6633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996633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6600"/>
                </a:solidFill>
                <a:latin typeface="Angsana New" pitchFamily="18" charset="-34"/>
              </a:rPr>
              <a:t>c</a:t>
            </a:r>
            <a:endParaRPr lang="th-TH" sz="5400" i="1" dirty="0">
              <a:solidFill>
                <a:srgbClr val="FF6600"/>
              </a:solidFill>
              <a:latin typeface="Angsana New" pitchFamily="18" charset="-34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75253" y="4291620"/>
            <a:ext cx="6082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400" dirty="0">
                <a:solidFill>
                  <a:srgbClr val="9900CC"/>
                </a:solidFill>
                <a:latin typeface="Angsana New" pitchFamily="18" charset="-34"/>
              </a:rPr>
              <a:t>3.  ถ้า 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00CC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&gt; </a:t>
            </a:r>
            <a:r>
              <a:rPr lang="en-US" sz="5400" i="1" dirty="0">
                <a:solidFill>
                  <a:srgbClr val="9900CC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5400" dirty="0">
                <a:solidFill>
                  <a:srgbClr val="9900CC"/>
                </a:solidFill>
                <a:latin typeface="Angsana New" pitchFamily="18" charset="-34"/>
              </a:rPr>
              <a:t> แล้ว 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9900CC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0066"/>
                </a:solidFill>
                <a:latin typeface="Angsana New" pitchFamily="18" charset="-34"/>
              </a:rPr>
              <a:t>c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&gt; </a:t>
            </a:r>
            <a:r>
              <a:rPr lang="en-US" sz="5400" i="1" dirty="0">
                <a:solidFill>
                  <a:srgbClr val="9900CC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9900CC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0066"/>
                </a:solidFill>
                <a:latin typeface="Angsana New" pitchFamily="18" charset="-34"/>
              </a:rPr>
              <a:t>c</a:t>
            </a:r>
            <a:endParaRPr lang="th-TH" sz="5400" i="1" dirty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675253" y="5220314"/>
            <a:ext cx="63257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400" dirty="0">
                <a:solidFill>
                  <a:srgbClr val="008000"/>
                </a:solidFill>
                <a:latin typeface="Angsana New" pitchFamily="18" charset="-34"/>
              </a:rPr>
              <a:t>4.  ถ้า 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8000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dirty="0">
                <a:solidFill>
                  <a:srgbClr val="008000"/>
                </a:solidFill>
              </a:rPr>
              <a:t>≥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8000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5400" dirty="0">
                <a:solidFill>
                  <a:srgbClr val="008000"/>
                </a:solidFill>
                <a:latin typeface="Angsana New" pitchFamily="18" charset="-34"/>
              </a:rPr>
              <a:t> แล้ว 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8000"/>
                </a:solidFill>
                <a:latin typeface="Angsana New" pitchFamily="18" charset="-34"/>
              </a:rPr>
              <a:t>a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9900"/>
                </a:solidFill>
                <a:latin typeface="Angsana New" pitchFamily="18" charset="-34"/>
              </a:rPr>
              <a:t>c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dirty="0">
                <a:solidFill>
                  <a:srgbClr val="008000"/>
                </a:solidFill>
              </a:rPr>
              <a:t>≥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8000"/>
                </a:solidFill>
                <a:latin typeface="Angsana New" pitchFamily="18" charset="-34"/>
              </a:rPr>
              <a:t>b</a:t>
            </a:r>
            <a:r>
              <a:rPr lang="en-US" sz="5400" dirty="0">
                <a:solidFill>
                  <a:srgbClr val="008000"/>
                </a:solidFill>
                <a:latin typeface="Angsana New" pitchFamily="18" charset="-34"/>
              </a:rPr>
              <a:t> + </a:t>
            </a:r>
            <a:r>
              <a:rPr lang="en-US" sz="5400" i="1" dirty="0">
                <a:solidFill>
                  <a:srgbClr val="FF9900"/>
                </a:solidFill>
                <a:latin typeface="Angsana New" pitchFamily="18" charset="-34"/>
              </a:rPr>
              <a:t>c</a:t>
            </a:r>
            <a:endParaRPr lang="th-TH" sz="5400" i="1" dirty="0">
              <a:solidFill>
                <a:srgbClr val="FF9900"/>
              </a:solidFill>
              <a:latin typeface="Angsana New" pitchFamily="18" charset="-34"/>
            </a:endParaRPr>
          </a:p>
        </p:txBody>
      </p:sp>
      <p:pic>
        <p:nvPicPr>
          <p:cNvPr id="10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1146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357158" y="1071546"/>
            <a:ext cx="8001056" cy="24288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6000" u="sng">
                <a:solidFill>
                  <a:srgbClr val="CC0099"/>
                </a:solidFill>
                <a:latin typeface="Angsana New" pitchFamily="18" charset="-34"/>
              </a:rPr>
              <a:t>หมายเหตุ</a:t>
            </a:r>
            <a:endParaRPr lang="en-US" sz="6000" u="sng">
              <a:solidFill>
                <a:srgbClr val="CC0099"/>
              </a:solidFill>
              <a:latin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3108" y="3857628"/>
            <a:ext cx="6072230" cy="1928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57356" y="3857628"/>
            <a:ext cx="67548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6000" dirty="0">
                <a:latin typeface="Angsana New" pitchFamily="18" charset="-34"/>
              </a:rPr>
              <a:t>     </a:t>
            </a:r>
            <a:r>
              <a:rPr lang="th-TH" sz="6000" dirty="0" smtClean="0">
                <a:latin typeface="Angsana New" pitchFamily="18" charset="-34"/>
              </a:rPr>
              <a:t>  </a:t>
            </a:r>
            <a:r>
              <a:rPr lang="th-TH" sz="4400" dirty="0" smtClean="0">
                <a:latin typeface="Angsana New" pitchFamily="18" charset="-34"/>
              </a:rPr>
              <a:t>เพราะ</a:t>
            </a:r>
            <a:r>
              <a:rPr lang="th-TH" sz="4400" u="sng" dirty="0">
                <a:solidFill>
                  <a:schemeClr val="bg2">
                    <a:lumMod val="75000"/>
                  </a:schemeClr>
                </a:solidFill>
                <a:latin typeface="Angsana New" pitchFamily="18" charset="-34"/>
              </a:rPr>
              <a:t>การลบด้วย </a:t>
            </a:r>
            <a:r>
              <a:rPr lang="en-US" sz="4400" i="1" u="sng" dirty="0">
                <a:solidFill>
                  <a:schemeClr val="bg2">
                    <a:lumMod val="75000"/>
                  </a:schemeClr>
                </a:solidFill>
                <a:latin typeface="Angsana New" pitchFamily="18" charset="-34"/>
              </a:rPr>
              <a:t>c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</a:rPr>
              <a:t>มีความหมาย</a:t>
            </a:r>
          </a:p>
          <a:p>
            <a:pPr>
              <a:defRPr/>
            </a:pPr>
            <a:r>
              <a:rPr lang="th-TH" sz="4400" dirty="0" smtClean="0">
                <a:latin typeface="Angsana New" pitchFamily="18" charset="-34"/>
              </a:rPr>
              <a:t>       เช่นเดียว</a:t>
            </a:r>
            <a:r>
              <a:rPr lang="th-TH" sz="4400" u="sng" dirty="0" smtClean="0">
                <a:solidFill>
                  <a:srgbClr val="FF00FF"/>
                </a:solidFill>
                <a:latin typeface="Angsana New" pitchFamily="18" charset="-34"/>
              </a:rPr>
              <a:t>กับ</a:t>
            </a:r>
            <a:r>
              <a:rPr lang="th-TH" sz="4400" u="sng" dirty="0">
                <a:solidFill>
                  <a:srgbClr val="FF00FF"/>
                </a:solidFill>
                <a:latin typeface="Angsana New" pitchFamily="18" charset="-34"/>
              </a:rPr>
              <a:t>การบวกด้วย –</a:t>
            </a:r>
            <a:r>
              <a:rPr lang="en-US" sz="4400" u="sng" dirty="0">
                <a:solidFill>
                  <a:srgbClr val="FF00FF"/>
                </a:solidFill>
                <a:latin typeface="Angsana New" pitchFamily="18" charset="-34"/>
              </a:rPr>
              <a:t> </a:t>
            </a:r>
            <a:r>
              <a:rPr lang="en-US" sz="4400" i="1" u="sng" dirty="0">
                <a:solidFill>
                  <a:srgbClr val="FF00FF"/>
                </a:solidFill>
                <a:latin typeface="Angsana New" pitchFamily="18" charset="-34"/>
              </a:rPr>
              <a:t>c</a:t>
            </a:r>
            <a:r>
              <a:rPr lang="en-US" sz="4400" dirty="0">
                <a:latin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</a:rPr>
              <a:t>นั่นเอง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42910" y="1357298"/>
            <a:ext cx="746127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dirty="0">
                <a:latin typeface="Angsana New" pitchFamily="18" charset="-34"/>
              </a:rPr>
              <a:t>     </a:t>
            </a:r>
            <a:r>
              <a:rPr lang="th-TH" sz="4400" dirty="0">
                <a:latin typeface="Angsana New" pitchFamily="18" charset="-34"/>
              </a:rPr>
              <a:t>ถ้า</a:t>
            </a:r>
            <a:r>
              <a:rPr lang="th-TH" sz="4400" u="sng" dirty="0">
                <a:solidFill>
                  <a:srgbClr val="0000FF"/>
                </a:solidFill>
                <a:latin typeface="Angsana New" pitchFamily="18" charset="-34"/>
              </a:rPr>
              <a:t>ลบด้วย </a:t>
            </a:r>
            <a:r>
              <a:rPr lang="en-US" sz="4400" i="1" u="sng" dirty="0">
                <a:solidFill>
                  <a:srgbClr val="0000FF"/>
                </a:solidFill>
                <a:latin typeface="Angsana New" pitchFamily="18" charset="-34"/>
              </a:rPr>
              <a:t>c</a:t>
            </a:r>
            <a:r>
              <a:rPr lang="en-US" sz="4400" dirty="0">
                <a:latin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</a:rPr>
              <a:t>(คือลบด้วยจำนวนจริงใด ๆ )  </a:t>
            </a:r>
            <a:endParaRPr lang="th-TH" sz="4400" dirty="0" smtClean="0">
              <a:latin typeface="Angsana New" pitchFamily="18" charset="-34"/>
            </a:endParaRPr>
          </a:p>
          <a:p>
            <a:r>
              <a:rPr lang="th-TH" sz="4400" dirty="0" smtClean="0">
                <a:latin typeface="Angsana New" pitchFamily="18" charset="-34"/>
              </a:rPr>
              <a:t>ก็</a:t>
            </a:r>
            <a:r>
              <a:rPr lang="th-TH" sz="4400" dirty="0">
                <a:latin typeface="Angsana New" pitchFamily="18" charset="-34"/>
              </a:rPr>
              <a:t>ยังคงใช้</a:t>
            </a:r>
            <a:r>
              <a:rPr lang="th-TH" sz="4400" u="sng" dirty="0">
                <a:solidFill>
                  <a:srgbClr val="9900CC"/>
                </a:solidFill>
                <a:latin typeface="Angsana New" pitchFamily="18" charset="-34"/>
              </a:rPr>
              <a:t>สมบัติการบวกของการไม่เท่ากัน</a:t>
            </a:r>
            <a:r>
              <a:rPr lang="th-TH" sz="4400" u="sng" dirty="0" smtClean="0">
                <a:solidFill>
                  <a:srgbClr val="9900CC"/>
                </a:solidFill>
                <a:latin typeface="Angsana New" pitchFamily="18" charset="-34"/>
              </a:rPr>
              <a:t>นี้                        </a:t>
            </a:r>
          </a:p>
          <a:p>
            <a:r>
              <a:rPr lang="th-TH" sz="4400" dirty="0" smtClean="0">
                <a:solidFill>
                  <a:srgbClr val="9900CC"/>
                </a:solidFill>
                <a:latin typeface="Angsana New" pitchFamily="18" charset="-34"/>
              </a:rPr>
              <a:t>                   </a:t>
            </a:r>
            <a:r>
              <a:rPr lang="th-TH" sz="4400" dirty="0" smtClean="0">
                <a:latin typeface="Angsana New" pitchFamily="18" charset="-34"/>
              </a:rPr>
              <a:t>เช่นเดียวกัน</a:t>
            </a:r>
            <a:endParaRPr lang="en-US" sz="4400" dirty="0">
              <a:latin typeface="Angsana New" pitchFamily="18" charset="-34"/>
            </a:endParaRPr>
          </a:p>
        </p:txBody>
      </p:sp>
      <p:pic>
        <p:nvPicPr>
          <p:cNvPr id="9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31146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2976" y="0"/>
            <a:ext cx="73596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ตัวอย่างที่ 2 </a:t>
            </a:r>
            <a:r>
              <a:rPr lang="th-TH" sz="4000" dirty="0" smtClean="0">
                <a:latin typeface="Angsana New" pitchFamily="18" charset="-34"/>
              </a:rPr>
              <a:t>จง</a:t>
            </a:r>
            <a:r>
              <a:rPr lang="th-TH" sz="4000" dirty="0">
                <a:latin typeface="Angsana New" pitchFamily="18" charset="-34"/>
              </a:rPr>
              <a:t>แก้อสมการ </a:t>
            </a:r>
            <a:r>
              <a:rPr lang="en-US" sz="4000" i="1" dirty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 – 12 &gt; 4</a:t>
            </a:r>
            <a:r>
              <a:rPr lang="en-US" sz="4000" dirty="0">
                <a:latin typeface="Angsana New" pitchFamily="18" charset="-34"/>
              </a:rPr>
              <a:t>  </a:t>
            </a:r>
            <a:r>
              <a:rPr lang="th-TH" sz="4000" dirty="0">
                <a:latin typeface="Angsana New" pitchFamily="18" charset="-34"/>
              </a:rPr>
              <a:t>และเขียนกราฟ</a:t>
            </a:r>
          </a:p>
          <a:p>
            <a:r>
              <a:rPr lang="th-TH" sz="4000" dirty="0" smtClean="0">
                <a:latin typeface="Angsana New" pitchFamily="18" charset="-34"/>
              </a:rPr>
              <a:t>                 แสดง</a:t>
            </a:r>
            <a:r>
              <a:rPr lang="th-TH" sz="4000" dirty="0">
                <a:latin typeface="Angsana New" pitchFamily="18" charset="-34"/>
              </a:rPr>
              <a:t>คำตอบด้วย</a:t>
            </a:r>
            <a:endParaRPr lang="en-US" sz="4000" dirty="0">
              <a:latin typeface="Angsana New" pitchFamily="18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728" y="1285860"/>
            <a:ext cx="963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u="sng" dirty="0">
                <a:solidFill>
                  <a:srgbClr val="7030A0"/>
                </a:solidFill>
                <a:latin typeface="Angsana New" pitchFamily="18" charset="-34"/>
              </a:rPr>
              <a:t>วิธีทำ</a:t>
            </a:r>
            <a:endParaRPr lang="th-TH" sz="4400" b="0" i="1" dirty="0">
              <a:solidFill>
                <a:srgbClr val="7030A0"/>
              </a:solidFill>
              <a:latin typeface="Angsana New" pitchFamily="18" charset="-3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00364" y="1357298"/>
            <a:ext cx="22733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dirty="0">
                <a:latin typeface="Angsana New" pitchFamily="18" charset="-34"/>
              </a:rPr>
              <a:t>จาก</a:t>
            </a:r>
            <a:r>
              <a:rPr lang="th-TH" sz="4000" dirty="0">
                <a:solidFill>
                  <a:srgbClr val="CC0099"/>
                </a:solidFill>
                <a:latin typeface="Angsana New" pitchFamily="18" charset="-34"/>
              </a:rPr>
              <a:t> </a:t>
            </a:r>
            <a:r>
              <a:rPr lang="en-US" sz="4000" i="1" dirty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 – 12 &gt; 4</a:t>
            </a:r>
            <a:r>
              <a:rPr lang="th-TH" sz="4000" dirty="0">
                <a:solidFill>
                  <a:srgbClr val="CC0099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000364" y="1857364"/>
            <a:ext cx="4943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itchFamily="18" charset="-34"/>
              </a:rPr>
              <a:t>นำ </a:t>
            </a:r>
            <a:r>
              <a:rPr lang="th-TH" sz="4000" u="sng" dirty="0">
                <a:solidFill>
                  <a:srgbClr val="CC00FF"/>
                </a:solidFill>
                <a:latin typeface="Angsana New" pitchFamily="18" charset="-34"/>
              </a:rPr>
              <a:t>12 มาบวก</a:t>
            </a:r>
            <a:r>
              <a:rPr lang="th-TH" sz="4000" dirty="0">
                <a:latin typeface="Angsana New" pitchFamily="18" charset="-34"/>
              </a:rPr>
              <a:t>ทั้งสองข้างของอสมการ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00166" y="2357430"/>
            <a:ext cx="787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dirty="0">
                <a:solidFill>
                  <a:srgbClr val="7030A0"/>
                </a:solidFill>
                <a:latin typeface="Angsana New" pitchFamily="18" charset="-34"/>
              </a:rPr>
              <a:t>จะได้</a:t>
            </a:r>
            <a:endParaRPr lang="th-TH" sz="4000" b="0" i="1" dirty="0">
              <a:solidFill>
                <a:srgbClr val="7030A0"/>
              </a:solidFill>
              <a:latin typeface="Angsana New" pitchFamily="18" charset="-34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71802" y="2428868"/>
            <a:ext cx="3268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 – 12 + </a:t>
            </a:r>
            <a:r>
              <a:rPr lang="en-US" sz="4000" dirty="0">
                <a:solidFill>
                  <a:srgbClr val="FF0066"/>
                </a:solidFill>
                <a:latin typeface="Angsana New" pitchFamily="18" charset="-34"/>
              </a:rPr>
              <a:t>12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&gt; </a:t>
            </a:r>
            <a:r>
              <a:rPr lang="en-US" sz="4000" dirty="0" smtClean="0">
                <a:solidFill>
                  <a:srgbClr val="0000FF"/>
                </a:solidFill>
                <a:latin typeface="Angsana New" pitchFamily="18" charset="-34"/>
              </a:rPr>
              <a:t> 4</a:t>
            </a:r>
            <a:r>
              <a:rPr lang="th-TH" sz="4000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dirty="0">
                <a:solidFill>
                  <a:srgbClr val="0000FF"/>
                </a:solidFill>
                <a:latin typeface="Angsana New" pitchFamily="18" charset="-34"/>
              </a:rPr>
              <a:t>+ </a:t>
            </a:r>
            <a:r>
              <a:rPr lang="th-TH" sz="4000" dirty="0">
                <a:solidFill>
                  <a:srgbClr val="FF0066"/>
                </a:solidFill>
                <a:latin typeface="Angsana New" pitchFamily="18" charset="-34"/>
              </a:rPr>
              <a:t>12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00166" y="3071810"/>
            <a:ext cx="944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dirty="0">
                <a:solidFill>
                  <a:srgbClr val="7030A0"/>
                </a:solidFill>
                <a:latin typeface="Angsana New" pitchFamily="18" charset="-34"/>
              </a:rPr>
              <a:t>ดังนั้น</a:t>
            </a:r>
            <a:endParaRPr lang="th-TH" sz="4000" b="0" i="1" dirty="0">
              <a:solidFill>
                <a:srgbClr val="7030A0"/>
              </a:solidFill>
              <a:latin typeface="Angsana New" pitchFamily="18" charset="-34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09229" y="3078304"/>
            <a:ext cx="1205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000" dirty="0">
                <a:solidFill>
                  <a:srgbClr val="0000FF"/>
                </a:solidFill>
                <a:latin typeface="Angsana New" pitchFamily="18" charset="-34"/>
              </a:rPr>
              <a:t>  &gt;  16</a:t>
            </a:r>
            <a:endParaRPr lang="th-TH" sz="4000" dirty="0">
              <a:solidFill>
                <a:srgbClr val="FF0066"/>
              </a:solidFill>
              <a:latin typeface="Angsana New" pitchFamily="18" charset="-34"/>
            </a:endParaRPr>
          </a:p>
        </p:txBody>
      </p:sp>
      <p:pic>
        <p:nvPicPr>
          <p:cNvPr id="13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114675" cy="2219325"/>
          </a:xfrm>
          <a:prstGeom prst="rect">
            <a:avLst/>
          </a:prstGeom>
          <a:noFill/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500166" y="3786190"/>
            <a:ext cx="67866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dirty="0" smtClean="0">
                <a:solidFill>
                  <a:srgbClr val="7030A0"/>
                </a:solidFill>
                <a:latin typeface="Angsana New" pitchFamily="18" charset="-34"/>
              </a:rPr>
              <a:t>นั่นคือ      </a:t>
            </a:r>
            <a:r>
              <a:rPr lang="th-TH" sz="4000" dirty="0" smtClean="0">
                <a:latin typeface="Angsana New" pitchFamily="18" charset="-34"/>
              </a:rPr>
              <a:t>คำตอบ</a:t>
            </a:r>
            <a:r>
              <a:rPr lang="th-TH" sz="4000" dirty="0">
                <a:latin typeface="Angsana New" pitchFamily="18" charset="-34"/>
              </a:rPr>
              <a:t>ของอสมการ คือ </a:t>
            </a:r>
          </a:p>
          <a:p>
            <a:r>
              <a:rPr lang="th-TH" sz="4000" dirty="0" smtClean="0">
                <a:latin typeface="Angsana New" pitchFamily="18" charset="-34"/>
              </a:rPr>
              <a:t>              จำนวน</a:t>
            </a:r>
            <a:r>
              <a:rPr lang="th-TH" sz="4000" dirty="0">
                <a:latin typeface="Angsana New" pitchFamily="18" charset="-34"/>
              </a:rPr>
              <a:t>จริง</a:t>
            </a:r>
            <a:r>
              <a:rPr lang="th-TH" sz="4000" u="sng" dirty="0">
                <a:solidFill>
                  <a:srgbClr val="0000FF"/>
                </a:solidFill>
                <a:latin typeface="Angsana New" pitchFamily="18" charset="-34"/>
              </a:rPr>
              <a:t>ทุกจำนวนที่มากกว่า 16</a:t>
            </a:r>
          </a:p>
        </p:txBody>
      </p:sp>
      <p:grpSp>
        <p:nvGrpSpPr>
          <p:cNvPr id="85" name="Group 97"/>
          <p:cNvGrpSpPr>
            <a:grpSpLocks/>
          </p:cNvGrpSpPr>
          <p:nvPr/>
        </p:nvGrpSpPr>
        <p:grpSpPr bwMode="auto">
          <a:xfrm>
            <a:off x="1404936" y="5213365"/>
            <a:ext cx="7200900" cy="1152525"/>
            <a:chOff x="793" y="2387"/>
            <a:chExt cx="4536" cy="726"/>
          </a:xfrm>
        </p:grpSpPr>
        <p:sp>
          <p:nvSpPr>
            <p:cNvPr id="86" name="Line 6"/>
            <p:cNvSpPr>
              <a:spLocks noChangeShapeType="1"/>
            </p:cNvSpPr>
            <p:nvPr/>
          </p:nvSpPr>
          <p:spPr bwMode="auto">
            <a:xfrm>
              <a:off x="793" y="2568"/>
              <a:ext cx="4135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2297" y="2523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16</a:t>
              </a:r>
            </a:p>
          </p:txBody>
        </p:sp>
        <p:sp>
          <p:nvSpPr>
            <p:cNvPr id="88" name="Text Box 8"/>
            <p:cNvSpPr txBox="1">
              <a:spLocks noChangeArrowheads="1"/>
            </p:cNvSpPr>
            <p:nvPr/>
          </p:nvSpPr>
          <p:spPr bwMode="auto">
            <a:xfrm>
              <a:off x="1827" y="2523"/>
              <a:ext cx="25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8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3470" y="2523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32</a:t>
              </a:r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2861" y="2523"/>
              <a:ext cx="40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24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4014" y="2537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40</a:t>
              </a:r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4214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3655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3099" y="2387"/>
              <a:ext cx="5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2540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1983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1425" y="2387"/>
              <a:ext cx="55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1425" y="2387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1425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0" name="Line 22"/>
            <p:cNvSpPr>
              <a:spLocks noChangeShapeType="1"/>
            </p:cNvSpPr>
            <p:nvPr/>
          </p:nvSpPr>
          <p:spPr bwMode="auto">
            <a:xfrm>
              <a:off x="142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>
              <a:off x="1983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>
              <a:off x="2540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" name="Line 25"/>
            <p:cNvSpPr>
              <a:spLocks noChangeShapeType="1"/>
            </p:cNvSpPr>
            <p:nvPr/>
          </p:nvSpPr>
          <p:spPr bwMode="auto">
            <a:xfrm>
              <a:off x="3099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>
              <a:off x="365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5" name="Line 27"/>
            <p:cNvSpPr>
              <a:spLocks noChangeShapeType="1"/>
            </p:cNvSpPr>
            <p:nvPr/>
          </p:nvSpPr>
          <p:spPr bwMode="auto">
            <a:xfrm>
              <a:off x="4214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6" name="Line 30"/>
            <p:cNvSpPr>
              <a:spLocks noChangeShapeType="1"/>
            </p:cNvSpPr>
            <p:nvPr/>
          </p:nvSpPr>
          <p:spPr bwMode="auto">
            <a:xfrm>
              <a:off x="1983" y="2387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7" name="Line 31"/>
            <p:cNvSpPr>
              <a:spLocks noChangeShapeType="1"/>
            </p:cNvSpPr>
            <p:nvPr/>
          </p:nvSpPr>
          <p:spPr bwMode="auto">
            <a:xfrm>
              <a:off x="1983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8" name="Line 32"/>
            <p:cNvSpPr>
              <a:spLocks noChangeShapeType="1"/>
            </p:cNvSpPr>
            <p:nvPr/>
          </p:nvSpPr>
          <p:spPr bwMode="auto">
            <a:xfrm>
              <a:off x="2540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9" name="Line 33"/>
            <p:cNvSpPr>
              <a:spLocks noChangeShapeType="1"/>
            </p:cNvSpPr>
            <p:nvPr/>
          </p:nvSpPr>
          <p:spPr bwMode="auto">
            <a:xfrm>
              <a:off x="2540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3099" y="2387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1" name="Line 35"/>
            <p:cNvSpPr>
              <a:spLocks noChangeShapeType="1"/>
            </p:cNvSpPr>
            <p:nvPr/>
          </p:nvSpPr>
          <p:spPr bwMode="auto">
            <a:xfrm>
              <a:off x="3099" y="2713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" name="Line 36"/>
            <p:cNvSpPr>
              <a:spLocks noChangeShapeType="1"/>
            </p:cNvSpPr>
            <p:nvPr/>
          </p:nvSpPr>
          <p:spPr bwMode="auto">
            <a:xfrm>
              <a:off x="3655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3" name="Line 37"/>
            <p:cNvSpPr>
              <a:spLocks noChangeShapeType="1"/>
            </p:cNvSpPr>
            <p:nvPr/>
          </p:nvSpPr>
          <p:spPr bwMode="auto">
            <a:xfrm>
              <a:off x="3655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>
              <a:off x="4214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>
              <a:off x="4771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6" name="Text Box 42"/>
            <p:cNvSpPr txBox="1">
              <a:spLocks noChangeArrowheads="1"/>
            </p:cNvSpPr>
            <p:nvPr/>
          </p:nvSpPr>
          <p:spPr bwMode="auto">
            <a:xfrm>
              <a:off x="1270" y="2523"/>
              <a:ext cx="2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>
                  <a:latin typeface="Angsana New" pitchFamily="18" charset="-34"/>
                </a:rPr>
                <a:t>0</a:t>
              </a:r>
            </a:p>
          </p:txBody>
        </p:sp>
      </p:grpSp>
      <p:sp>
        <p:nvSpPr>
          <p:cNvPr id="117" name="Oval 45"/>
          <p:cNvSpPr>
            <a:spLocks noChangeArrowheads="1"/>
          </p:cNvSpPr>
          <p:nvPr/>
        </p:nvSpPr>
        <p:spPr bwMode="auto">
          <a:xfrm>
            <a:off x="3997323" y="5357827"/>
            <a:ext cx="317500" cy="28733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8" name="Line 93"/>
          <p:cNvSpPr>
            <a:spLocks noChangeShapeType="1"/>
          </p:cNvSpPr>
          <p:nvPr/>
        </p:nvSpPr>
        <p:spPr bwMode="auto">
          <a:xfrm flipV="1">
            <a:off x="4286248" y="5500702"/>
            <a:ext cx="374491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51" grpId="0"/>
      <p:bldP spid="117" grpId="0" animBg="1"/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42844" y="142852"/>
            <a:ext cx="85940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ตัวอย่างที่ 3 </a:t>
            </a:r>
            <a:r>
              <a:rPr lang="th-TH" sz="4800" dirty="0" smtClean="0">
                <a:latin typeface="Angsana New" pitchFamily="18" charset="-34"/>
              </a:rPr>
              <a:t>จง</a:t>
            </a:r>
            <a:r>
              <a:rPr lang="th-TH" sz="4800" dirty="0">
                <a:latin typeface="Angsana New" pitchFamily="18" charset="-34"/>
              </a:rPr>
              <a:t>แก้อสมการ </a:t>
            </a:r>
            <a:r>
              <a:rPr lang="en-US" sz="4800" dirty="0">
                <a:solidFill>
                  <a:srgbClr val="0000FF"/>
                </a:solidFill>
                <a:latin typeface="Angsana New" pitchFamily="18" charset="-34"/>
              </a:rPr>
              <a:t>7 +</a:t>
            </a:r>
            <a:r>
              <a:rPr lang="en-US" sz="4800" dirty="0">
                <a:latin typeface="Angsana New" pitchFamily="18" charset="-34"/>
              </a:rPr>
              <a:t> </a:t>
            </a:r>
            <a:r>
              <a:rPr lang="en-US" sz="4800" i="1" dirty="0">
                <a:solidFill>
                  <a:srgbClr val="0000FF"/>
                </a:solidFill>
                <a:latin typeface="Angsana New" pitchFamily="18" charset="-34"/>
              </a:rPr>
              <a:t>x </a:t>
            </a:r>
            <a:r>
              <a:rPr lang="en-US" sz="48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ngsana New" pitchFamily="18" charset="-34"/>
              </a:rPr>
              <a:t>≤</a:t>
            </a:r>
            <a:r>
              <a:rPr lang="en-US" sz="4800" dirty="0">
                <a:solidFill>
                  <a:srgbClr val="0000FF"/>
                </a:solidFill>
                <a:latin typeface="Angsana New" pitchFamily="18" charset="-34"/>
              </a:rPr>
              <a:t> 20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th-TH" sz="4800" dirty="0">
                <a:latin typeface="Angsana New" pitchFamily="18" charset="-34"/>
              </a:rPr>
              <a:t>และเขียนกราฟ</a:t>
            </a:r>
          </a:p>
          <a:p>
            <a:r>
              <a:rPr lang="th-TH" sz="4800" dirty="0" smtClean="0">
                <a:latin typeface="Angsana New" pitchFamily="18" charset="-34"/>
              </a:rPr>
              <a:t>               แสดง</a:t>
            </a:r>
            <a:r>
              <a:rPr lang="th-TH" sz="4800" dirty="0">
                <a:latin typeface="Angsana New" pitchFamily="18" charset="-34"/>
              </a:rPr>
              <a:t>คำตอบด้วย</a:t>
            </a:r>
            <a:endParaRPr lang="en-US" sz="4800" dirty="0">
              <a:latin typeface="Angsana New" pitchFamily="18" charset="-34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14282" y="1500174"/>
            <a:ext cx="7268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5400" dirty="0" smtClean="0">
                <a:latin typeface="Angsana New" pitchFamily="18" charset="-34"/>
              </a:rPr>
              <a:t>วิธีทำ      จาก</a:t>
            </a:r>
            <a:r>
              <a:rPr lang="th-TH" sz="5400" dirty="0" smtClean="0">
                <a:solidFill>
                  <a:srgbClr val="CC0099"/>
                </a:solidFill>
                <a:latin typeface="Angsana New" pitchFamily="18" charset="-34"/>
              </a:rPr>
              <a:t> </a:t>
            </a:r>
            <a:r>
              <a:rPr lang="en-US" sz="5400" dirty="0" smtClean="0">
                <a:solidFill>
                  <a:srgbClr val="CC0099"/>
                </a:solidFill>
                <a:latin typeface="Angsana New" pitchFamily="18" charset="-34"/>
              </a:rPr>
              <a:t>              </a:t>
            </a:r>
            <a:r>
              <a:rPr lang="en-US" sz="5400" dirty="0" smtClean="0">
                <a:solidFill>
                  <a:srgbClr val="0000FF"/>
                </a:solidFill>
                <a:latin typeface="Angsana New" pitchFamily="18" charset="-34"/>
              </a:rPr>
              <a:t>7  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+ </a:t>
            </a:r>
            <a:r>
              <a:rPr lang="en-US" sz="5400" dirty="0">
                <a:solidFill>
                  <a:srgbClr val="CC0099"/>
                </a:solidFill>
                <a:latin typeface="Angsana New" pitchFamily="18" charset="-34"/>
              </a:rPr>
              <a:t> </a:t>
            </a:r>
            <a:r>
              <a:rPr lang="en-US" sz="5400" i="1" dirty="0">
                <a:solidFill>
                  <a:srgbClr val="0000FF"/>
                </a:solidFill>
                <a:latin typeface="Angsana New" pitchFamily="18" charset="-34"/>
              </a:rPr>
              <a:t>x 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≤ </a:t>
            </a:r>
            <a:r>
              <a:rPr lang="en-US" sz="5400" dirty="0">
                <a:solidFill>
                  <a:srgbClr val="0000FF"/>
                </a:solidFill>
                <a:latin typeface="Angsana New" pitchFamily="18" charset="-34"/>
              </a:rPr>
              <a:t>20</a:t>
            </a:r>
            <a:r>
              <a:rPr lang="en-US" dirty="0"/>
              <a:t> </a:t>
            </a:r>
            <a:r>
              <a:rPr lang="th-TH" sz="5400" dirty="0">
                <a:solidFill>
                  <a:srgbClr val="CC0099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928794" y="2285992"/>
            <a:ext cx="5952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dirty="0" smtClean="0">
                <a:latin typeface="Angsana New" pitchFamily="18" charset="-34"/>
              </a:rPr>
              <a:t> นำ </a:t>
            </a:r>
            <a:r>
              <a:rPr lang="th-TH" sz="4800" u="sng" dirty="0">
                <a:solidFill>
                  <a:srgbClr val="CC00FF"/>
                </a:solidFill>
                <a:latin typeface="Angsana New" pitchFamily="18" charset="-34"/>
              </a:rPr>
              <a:t>-7 มาบวก</a:t>
            </a:r>
            <a:r>
              <a:rPr lang="th-TH" sz="4800" dirty="0">
                <a:latin typeface="Angsana New" pitchFamily="18" charset="-34"/>
              </a:rPr>
              <a:t>ทั้งสองข้างของอสมการ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928794" y="3071810"/>
            <a:ext cx="58897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400" dirty="0" smtClean="0">
                <a:solidFill>
                  <a:srgbClr val="0000FF"/>
                </a:solidFill>
                <a:latin typeface="Angsana New" pitchFamily="18" charset="-34"/>
              </a:rPr>
              <a:t>จะได้ </a:t>
            </a:r>
            <a:r>
              <a:rPr lang="en-US" sz="4400" dirty="0" smtClean="0">
                <a:solidFill>
                  <a:srgbClr val="0000FF"/>
                </a:solidFill>
                <a:latin typeface="Angsana New" pitchFamily="18" charset="-34"/>
              </a:rPr>
              <a:t>        7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+</a:t>
            </a:r>
            <a:r>
              <a:rPr lang="en-US" sz="4400" i="1" dirty="0">
                <a:solidFill>
                  <a:srgbClr val="0000FF"/>
                </a:solidFill>
                <a:latin typeface="Angsana New" pitchFamily="18" charset="-34"/>
              </a:rPr>
              <a:t> x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 + (</a:t>
            </a:r>
            <a:r>
              <a:rPr lang="en-US" sz="4400" dirty="0">
                <a:solidFill>
                  <a:srgbClr val="FF6600"/>
                </a:solidFill>
                <a:latin typeface="Angsana New" pitchFamily="18" charset="-34"/>
              </a:rPr>
              <a:t>-7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)  </a:t>
            </a:r>
            <a:r>
              <a:rPr lang="en-US" sz="3600" dirty="0">
                <a:solidFill>
                  <a:srgbClr val="0000FF"/>
                </a:solidFill>
              </a:rPr>
              <a:t>≤  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20 + (</a:t>
            </a:r>
            <a:r>
              <a:rPr lang="en-US" sz="4400" dirty="0">
                <a:solidFill>
                  <a:srgbClr val="FF6600"/>
                </a:solidFill>
                <a:latin typeface="Angsana New" pitchFamily="18" charset="-34"/>
              </a:rPr>
              <a:t>-7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)</a:t>
            </a:r>
            <a:endParaRPr lang="th-TH" sz="4800" dirty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571868" y="3857628"/>
            <a:ext cx="3583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7 +</a:t>
            </a:r>
            <a:r>
              <a:rPr lang="en-US" sz="4400" i="1" dirty="0">
                <a:solidFill>
                  <a:srgbClr val="0000FF"/>
                </a:solidFill>
                <a:latin typeface="Angsana New" pitchFamily="18" charset="-34"/>
              </a:rPr>
              <a:t> x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400" dirty="0">
                <a:solidFill>
                  <a:srgbClr val="FF6600"/>
                </a:solidFill>
                <a:latin typeface="Angsana New" pitchFamily="18" charset="-34"/>
              </a:rPr>
              <a:t>- 7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      </a:t>
            </a:r>
            <a:r>
              <a:rPr lang="en-US" sz="3600" dirty="0">
                <a:solidFill>
                  <a:srgbClr val="0000FF"/>
                </a:solidFill>
              </a:rPr>
              <a:t>≤  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20 </a:t>
            </a:r>
            <a:r>
              <a:rPr lang="en-US" sz="4400" dirty="0">
                <a:solidFill>
                  <a:srgbClr val="FF6600"/>
                </a:solidFill>
                <a:latin typeface="Angsana New" pitchFamily="18" charset="-34"/>
              </a:rPr>
              <a:t>- 7</a:t>
            </a:r>
            <a:endParaRPr lang="th-TH" sz="4400" dirty="0">
              <a:solidFill>
                <a:srgbClr val="FF6600"/>
              </a:solidFill>
              <a:latin typeface="Angsana New" pitchFamily="18" charset="-34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000232" y="4500570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800" dirty="0" smtClean="0">
                <a:solidFill>
                  <a:srgbClr val="0000FF"/>
                </a:solidFill>
                <a:latin typeface="Angsana New" pitchFamily="18" charset="-34"/>
              </a:rPr>
              <a:t>ดังนั้น</a:t>
            </a:r>
            <a:r>
              <a:rPr lang="th-TH" sz="4800" i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800" i="1" dirty="0" smtClean="0">
                <a:solidFill>
                  <a:srgbClr val="0000FF"/>
                </a:solidFill>
                <a:latin typeface="Angsana New" pitchFamily="18" charset="-34"/>
              </a:rPr>
              <a:t>                    x</a:t>
            </a:r>
            <a:r>
              <a:rPr lang="en-US" sz="4800" dirty="0" smtClean="0">
                <a:solidFill>
                  <a:srgbClr val="0000FF"/>
                </a:solidFill>
                <a:latin typeface="Angsana New" pitchFamily="18" charset="-34"/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≤</a:t>
            </a:r>
            <a:r>
              <a:rPr lang="en-US" sz="4800" dirty="0">
                <a:solidFill>
                  <a:srgbClr val="0000FF"/>
                </a:solidFill>
                <a:latin typeface="Angsana New" pitchFamily="18" charset="-34"/>
              </a:rPr>
              <a:t>   3</a:t>
            </a:r>
            <a:endParaRPr lang="th-TH" sz="4800" dirty="0">
              <a:solidFill>
                <a:srgbClr val="FF0066"/>
              </a:solidFill>
              <a:latin typeface="Angsana New" pitchFamily="18" charset="-34"/>
            </a:endParaRPr>
          </a:p>
        </p:txBody>
      </p:sp>
      <p:pic>
        <p:nvPicPr>
          <p:cNvPr id="14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3976"/>
            <a:ext cx="3714744" cy="3018230"/>
          </a:xfrm>
          <a:prstGeom prst="rect">
            <a:avLst/>
          </a:prstGeom>
          <a:noFill/>
        </p:spPr>
      </p:pic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1404936" y="5705475"/>
            <a:ext cx="7200900" cy="1162050"/>
            <a:chOff x="793" y="2387"/>
            <a:chExt cx="4536" cy="73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793" y="2568"/>
              <a:ext cx="4135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285" y="2523"/>
              <a:ext cx="36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3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41" y="2531"/>
              <a:ext cx="45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2 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500" y="2523"/>
              <a:ext cx="26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5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849" y="2523"/>
              <a:ext cx="36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4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040" y="2537"/>
              <a:ext cx="26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6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214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655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099" y="2387"/>
              <a:ext cx="5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2540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983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425" y="2387"/>
              <a:ext cx="55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1425" y="2387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1425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142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1983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540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099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365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4214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983" y="2387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1983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2540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540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099" y="2387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099" y="2713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655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3655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4214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4771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258" y="2523"/>
              <a:ext cx="26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1</a:t>
              </a:r>
              <a:endParaRPr lang="th-TH" sz="5400" dirty="0">
                <a:latin typeface="Angsana New" pitchFamily="18" charset="-34"/>
              </a:endParaRPr>
            </a:p>
          </p:txBody>
        </p:sp>
      </p:grp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4134" y="5500702"/>
            <a:ext cx="180499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282" y="142852"/>
            <a:ext cx="835824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Angsana New" pitchFamily="18" charset="-34"/>
              </a:rPr>
              <a:t>ตัวอย่างที่ 4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4400" dirty="0" smtClean="0">
                <a:latin typeface="Angsana New" pitchFamily="18" charset="-34"/>
              </a:rPr>
              <a:t>จง</a:t>
            </a:r>
            <a:r>
              <a:rPr lang="th-TH" sz="4400" dirty="0">
                <a:latin typeface="Angsana New" pitchFamily="18" charset="-34"/>
              </a:rPr>
              <a:t>แก้อสมการ </a:t>
            </a:r>
            <a:r>
              <a:rPr lang="en-US" sz="4400" i="1" dirty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 – 12 &gt; 4</a:t>
            </a:r>
            <a:r>
              <a:rPr lang="en-US" sz="4400" dirty="0">
                <a:latin typeface="Angsana New" pitchFamily="18" charset="-34"/>
              </a:rPr>
              <a:t>  </a:t>
            </a:r>
            <a:r>
              <a:rPr lang="th-TH" sz="4400" dirty="0">
                <a:latin typeface="Angsana New" pitchFamily="18" charset="-34"/>
              </a:rPr>
              <a:t>และเขียนกราฟ</a:t>
            </a:r>
          </a:p>
          <a:p>
            <a:r>
              <a:rPr lang="th-TH" sz="4400" dirty="0" smtClean="0">
                <a:latin typeface="Angsana New" pitchFamily="18" charset="-34"/>
              </a:rPr>
              <a:t>                 แสดง</a:t>
            </a:r>
            <a:r>
              <a:rPr lang="th-TH" sz="4400" dirty="0">
                <a:latin typeface="Angsana New" pitchFamily="18" charset="-34"/>
              </a:rPr>
              <a:t>คำตอบด้วย</a:t>
            </a:r>
            <a:endParaRPr lang="en-US" sz="4400" dirty="0">
              <a:latin typeface="Angsana New" pitchFamily="18" charset="-3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0034" y="1643050"/>
            <a:ext cx="56436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dirty="0" smtClean="0">
                <a:latin typeface="Angsana New" pitchFamily="18" charset="-34"/>
              </a:rPr>
              <a:t>วิธีทำ        จาก</a:t>
            </a:r>
            <a:r>
              <a:rPr lang="th-TH" sz="4400" dirty="0" smtClean="0">
                <a:solidFill>
                  <a:srgbClr val="CC0099"/>
                </a:solidFill>
                <a:latin typeface="Angsana New" pitchFamily="18" charset="-34"/>
              </a:rPr>
              <a:t> </a:t>
            </a:r>
            <a:r>
              <a:rPr lang="en-US" sz="4400" dirty="0" smtClean="0">
                <a:solidFill>
                  <a:srgbClr val="CC0099"/>
                </a:solidFill>
                <a:latin typeface="Angsana New" pitchFamily="18" charset="-34"/>
              </a:rPr>
              <a:t>             </a:t>
            </a:r>
            <a:r>
              <a:rPr lang="en-US" sz="4400" i="1" dirty="0" smtClean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400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– 12 &gt; 4</a:t>
            </a:r>
            <a:r>
              <a:rPr lang="th-TH" sz="4400" dirty="0">
                <a:solidFill>
                  <a:srgbClr val="CC0099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71670" y="2143116"/>
            <a:ext cx="5538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dirty="0" smtClean="0">
                <a:latin typeface="Angsana New" pitchFamily="18" charset="-34"/>
              </a:rPr>
              <a:t> นำ </a:t>
            </a:r>
            <a:r>
              <a:rPr lang="th-TH" sz="4400" u="sng" dirty="0">
                <a:solidFill>
                  <a:srgbClr val="CC00FF"/>
                </a:solidFill>
                <a:latin typeface="Angsana New" pitchFamily="18" charset="-34"/>
              </a:rPr>
              <a:t>12 มาบวก</a:t>
            </a:r>
            <a:r>
              <a:rPr lang="th-TH" sz="4400" dirty="0">
                <a:latin typeface="Angsana New" pitchFamily="18" charset="-34"/>
              </a:rPr>
              <a:t>ทั้งสองข้างของอสมการ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71670" y="2786058"/>
            <a:ext cx="42899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dirty="0" smtClean="0">
                <a:solidFill>
                  <a:srgbClr val="0000FF"/>
                </a:solidFill>
                <a:latin typeface="Angsana New" pitchFamily="18" charset="-34"/>
              </a:rPr>
              <a:t> จะได้ </a:t>
            </a:r>
            <a:r>
              <a:rPr lang="en-US" sz="4400" i="1" dirty="0" smtClean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400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– 12 + </a:t>
            </a:r>
            <a:r>
              <a:rPr lang="en-US" sz="4400" dirty="0">
                <a:solidFill>
                  <a:srgbClr val="FF0066"/>
                </a:solidFill>
                <a:latin typeface="Angsana New" pitchFamily="18" charset="-34"/>
              </a:rPr>
              <a:t>12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  &gt; 4</a:t>
            </a:r>
            <a:r>
              <a:rPr lang="th-TH" sz="4400" dirty="0">
                <a:solidFill>
                  <a:srgbClr val="0000FF"/>
                </a:solidFill>
                <a:latin typeface="Angsana New" pitchFamily="18" charset="-34"/>
              </a:rPr>
              <a:t> + </a:t>
            </a:r>
            <a:r>
              <a:rPr lang="th-TH" sz="4400" dirty="0">
                <a:solidFill>
                  <a:srgbClr val="FF0066"/>
                </a:solidFill>
                <a:latin typeface="Angsana New" pitchFamily="18" charset="-34"/>
              </a:rPr>
              <a:t>12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071670" y="3429000"/>
            <a:ext cx="535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dirty="0" smtClean="0">
                <a:solidFill>
                  <a:srgbClr val="0000FF"/>
                </a:solidFill>
                <a:latin typeface="Angsana New" pitchFamily="18" charset="-34"/>
              </a:rPr>
              <a:t> ดังนั้น</a:t>
            </a:r>
            <a:r>
              <a:rPr lang="en-US" sz="4400" dirty="0" smtClean="0">
                <a:solidFill>
                  <a:srgbClr val="0000FF"/>
                </a:solidFill>
                <a:latin typeface="Angsana New" pitchFamily="18" charset="-34"/>
              </a:rPr>
              <a:t>                </a:t>
            </a:r>
            <a:r>
              <a:rPr lang="en-US" sz="4400" i="1" dirty="0" smtClean="0">
                <a:solidFill>
                  <a:srgbClr val="0000FF"/>
                </a:solidFill>
                <a:latin typeface="Angsana New" pitchFamily="18" charset="-34"/>
              </a:rPr>
              <a:t>x</a:t>
            </a:r>
            <a:r>
              <a:rPr lang="en-US" sz="4400" dirty="0" smtClean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en-US" sz="4400" dirty="0">
                <a:solidFill>
                  <a:srgbClr val="0000FF"/>
                </a:solidFill>
                <a:latin typeface="Angsana New" pitchFamily="18" charset="-34"/>
              </a:rPr>
              <a:t>&gt;  16</a:t>
            </a:r>
            <a:endParaRPr lang="th-TH" sz="4400" dirty="0">
              <a:solidFill>
                <a:srgbClr val="FF0066"/>
              </a:solidFill>
              <a:latin typeface="Angsana New" pitchFamily="18" charset="-34"/>
            </a:endParaRPr>
          </a:p>
        </p:txBody>
      </p:sp>
      <p:pic>
        <p:nvPicPr>
          <p:cNvPr id="13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114675" cy="2219325"/>
          </a:xfrm>
          <a:prstGeom prst="rect">
            <a:avLst/>
          </a:prstGeom>
          <a:noFill/>
        </p:spPr>
      </p:pic>
      <p:grpSp>
        <p:nvGrpSpPr>
          <p:cNvPr id="33" name="Group 97"/>
          <p:cNvGrpSpPr>
            <a:grpSpLocks/>
          </p:cNvGrpSpPr>
          <p:nvPr/>
        </p:nvGrpSpPr>
        <p:grpSpPr bwMode="auto">
          <a:xfrm>
            <a:off x="1142976" y="4714884"/>
            <a:ext cx="7200900" cy="1162050"/>
            <a:chOff x="793" y="2387"/>
            <a:chExt cx="4536" cy="732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793" y="2568"/>
              <a:ext cx="4135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233" y="2523"/>
              <a:ext cx="51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15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648" y="2531"/>
              <a:ext cx="60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14 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3403" y="2523"/>
              <a:ext cx="41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17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773" y="2523"/>
              <a:ext cx="51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 16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3988" y="2537"/>
              <a:ext cx="41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18</a:t>
              </a:r>
              <a:endParaRPr lang="th-TH" sz="5400" dirty="0">
                <a:latin typeface="Angsana New" pitchFamily="18" charset="-34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4214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655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3099" y="2387"/>
              <a:ext cx="5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2540" y="2387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1983" y="2387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425" y="2387"/>
              <a:ext cx="55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th-TH" sz="2800" b="0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425" y="2387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1425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142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1983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2540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3099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3655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4214" y="2387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1983" y="2387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1983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2540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540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>
              <a:off x="3099" y="2387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3099" y="2713"/>
              <a:ext cx="556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3655" y="2387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3655" y="2713"/>
              <a:ext cx="559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4214" y="2713"/>
              <a:ext cx="557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" name="Line 41"/>
            <p:cNvSpPr>
              <a:spLocks noChangeShapeType="1"/>
            </p:cNvSpPr>
            <p:nvPr/>
          </p:nvSpPr>
          <p:spPr bwMode="auto">
            <a:xfrm>
              <a:off x="4771" y="2713"/>
              <a:ext cx="558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" name="Text Box 42"/>
            <p:cNvSpPr txBox="1">
              <a:spLocks noChangeArrowheads="1"/>
            </p:cNvSpPr>
            <p:nvPr/>
          </p:nvSpPr>
          <p:spPr bwMode="auto">
            <a:xfrm>
              <a:off x="1198" y="2523"/>
              <a:ext cx="41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5400" dirty="0" smtClean="0">
                  <a:latin typeface="Angsana New" pitchFamily="18" charset="-34"/>
                </a:rPr>
                <a:t>13</a:t>
              </a:r>
              <a:endParaRPr lang="th-TH" sz="5400" dirty="0">
                <a:latin typeface="Angsana New" pitchFamily="18" charset="-34"/>
              </a:endParaRPr>
            </a:p>
          </p:txBody>
        </p:sp>
      </p:grp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57694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6"/>
          <p:cNvSpPr txBox="1">
            <a:spLocks noChangeArrowheads="1"/>
          </p:cNvSpPr>
          <p:nvPr/>
        </p:nvSpPr>
        <p:spPr bwMode="auto">
          <a:xfrm>
            <a:off x="539750" y="2117725"/>
            <a:ext cx="8185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dirty="0">
                <a:solidFill>
                  <a:srgbClr val="0000FF"/>
                </a:solidFill>
                <a:latin typeface="Angsana New" pitchFamily="18" charset="-34"/>
              </a:rPr>
              <a:t>1.  ถ้า </a:t>
            </a:r>
            <a:r>
              <a:rPr lang="en-US" sz="6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6000" i="1" dirty="0">
                <a:solidFill>
                  <a:srgbClr val="0000FF"/>
                </a:solidFill>
                <a:latin typeface="Angsana New" pitchFamily="18" charset="-34"/>
              </a:rPr>
              <a:t>a</a:t>
            </a:r>
            <a:r>
              <a:rPr lang="en-US" sz="6000" dirty="0">
                <a:solidFill>
                  <a:srgbClr val="0000FF"/>
                </a:solidFill>
                <a:latin typeface="Angsana New" pitchFamily="18" charset="-34"/>
              </a:rPr>
              <a:t> &lt; </a:t>
            </a:r>
            <a:r>
              <a:rPr lang="en-US" sz="6000" i="1" dirty="0">
                <a:solidFill>
                  <a:srgbClr val="0000FF"/>
                </a:solidFill>
                <a:latin typeface="Angsana New" pitchFamily="18" charset="-34"/>
              </a:rPr>
              <a:t>b</a:t>
            </a:r>
            <a:r>
              <a:rPr lang="en-US" sz="6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latin typeface="Angsana New" pitchFamily="18" charset="-34"/>
              </a:rPr>
              <a:t> และ </a:t>
            </a:r>
            <a:r>
              <a:rPr lang="en-US" sz="6000" i="1" dirty="0">
                <a:solidFill>
                  <a:srgbClr val="0000FF"/>
                </a:solidFill>
                <a:latin typeface="Angsana New" pitchFamily="18" charset="-34"/>
              </a:rPr>
              <a:t>c</a:t>
            </a:r>
            <a:r>
              <a:rPr lang="en-US" sz="6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latin typeface="Angsana New" pitchFamily="18" charset="-34"/>
              </a:rPr>
              <a:t>เป็น</a:t>
            </a:r>
            <a:r>
              <a:rPr lang="th-TH" sz="6000" u="sng" dirty="0">
                <a:solidFill>
                  <a:srgbClr val="008000"/>
                </a:solidFill>
                <a:latin typeface="Angsana New" pitchFamily="18" charset="-34"/>
              </a:rPr>
              <a:t>จำนวนจริงบวก</a:t>
            </a:r>
          </a:p>
          <a:p>
            <a:pPr>
              <a:defRPr/>
            </a:pPr>
            <a:r>
              <a:rPr lang="th-TH" sz="6000" dirty="0">
                <a:solidFill>
                  <a:srgbClr val="0000FF"/>
                </a:solidFill>
                <a:latin typeface="Angsana New" pitchFamily="18" charset="-34"/>
              </a:rPr>
              <a:t>     แล้ว</a:t>
            </a:r>
            <a:endParaRPr lang="th-TH" sz="6000" i="1" dirty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5" name="Text Box 95"/>
          <p:cNvSpPr txBox="1">
            <a:spLocks noChangeArrowheads="1"/>
          </p:cNvSpPr>
          <p:nvPr/>
        </p:nvSpPr>
        <p:spPr bwMode="auto">
          <a:xfrm>
            <a:off x="2143108" y="285728"/>
            <a:ext cx="61462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dirty="0" smtClean="0">
                <a:solidFill>
                  <a:srgbClr val="CC0099"/>
                </a:solidFill>
                <a:latin typeface="Angsana New" pitchFamily="18" charset="-34"/>
              </a:rPr>
              <a:t>สมบัติ</a:t>
            </a:r>
            <a:r>
              <a:rPr lang="th-TH" sz="6000" dirty="0">
                <a:solidFill>
                  <a:srgbClr val="CC0099"/>
                </a:solidFill>
                <a:latin typeface="Angsana New" pitchFamily="18" charset="-34"/>
              </a:rPr>
              <a:t>การคูณของการไม่เท่ากัน</a:t>
            </a:r>
            <a:endParaRPr lang="en-US" sz="6000" dirty="0">
              <a:solidFill>
                <a:srgbClr val="CC0099"/>
              </a:solidFill>
              <a:latin typeface="Angsana New" pitchFamily="18" charset="-34"/>
            </a:endParaRPr>
          </a:p>
        </p:txBody>
      </p:sp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285984" y="1214422"/>
            <a:ext cx="5626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latin typeface="Angsana New" pitchFamily="18" charset="-34"/>
              </a:rPr>
              <a:t>ให้ </a:t>
            </a:r>
            <a:r>
              <a:rPr lang="en-US" sz="4800" b="1" i="1" dirty="0">
                <a:latin typeface="Angsana New" pitchFamily="18" charset="-34"/>
              </a:rPr>
              <a:t>a</a:t>
            </a:r>
            <a:r>
              <a:rPr lang="en-US" sz="4800" b="1" dirty="0">
                <a:latin typeface="Angsana New" pitchFamily="18" charset="-34"/>
              </a:rPr>
              <a:t>, </a:t>
            </a:r>
            <a:r>
              <a:rPr lang="en-US" sz="4800" b="1" i="1" dirty="0">
                <a:latin typeface="Angsana New" pitchFamily="18" charset="-34"/>
              </a:rPr>
              <a:t>b</a:t>
            </a:r>
            <a:r>
              <a:rPr lang="en-US" sz="4800" b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และ </a:t>
            </a:r>
            <a:r>
              <a:rPr lang="en-US" sz="4800" b="1" i="1" dirty="0">
                <a:latin typeface="Angsana New" pitchFamily="18" charset="-34"/>
              </a:rPr>
              <a:t>c</a:t>
            </a:r>
            <a:r>
              <a:rPr lang="en-US" sz="4800" b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แทนจำนวนจริงใด ๆ</a:t>
            </a:r>
            <a:endParaRPr lang="th-TH" sz="4800" b="1" u="sng" dirty="0">
              <a:latin typeface="Angsana New" pitchFamily="18" charset="-34"/>
            </a:endParaRPr>
          </a:p>
        </p:txBody>
      </p:sp>
      <p:sp>
        <p:nvSpPr>
          <p:cNvPr id="7" name="Text Box 98"/>
          <p:cNvSpPr txBox="1">
            <a:spLocks noChangeArrowheads="1"/>
          </p:cNvSpPr>
          <p:nvPr/>
        </p:nvSpPr>
        <p:spPr bwMode="auto">
          <a:xfrm>
            <a:off x="539750" y="3998913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>
                <a:solidFill>
                  <a:srgbClr val="996633"/>
                </a:solidFill>
                <a:latin typeface="Angsana New" pitchFamily="18" charset="-34"/>
              </a:rPr>
              <a:t>2.  ถ้า </a:t>
            </a:r>
            <a:r>
              <a:rPr lang="en-US" sz="600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6000" i="1">
                <a:solidFill>
                  <a:srgbClr val="996633"/>
                </a:solidFill>
                <a:latin typeface="Angsana New" pitchFamily="18" charset="-34"/>
              </a:rPr>
              <a:t>a</a:t>
            </a:r>
            <a:r>
              <a:rPr lang="en-US" sz="600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4000">
                <a:solidFill>
                  <a:srgbClr val="996633"/>
                </a:solidFill>
              </a:rPr>
              <a:t>≤</a:t>
            </a:r>
            <a:r>
              <a:rPr lang="en-US" sz="600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en-US" sz="6000" i="1">
                <a:solidFill>
                  <a:srgbClr val="996633"/>
                </a:solidFill>
                <a:latin typeface="Angsana New" pitchFamily="18" charset="-34"/>
              </a:rPr>
              <a:t>b</a:t>
            </a:r>
            <a:r>
              <a:rPr lang="en-US" sz="600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th-TH" sz="6000">
                <a:solidFill>
                  <a:srgbClr val="996633"/>
                </a:solidFill>
                <a:latin typeface="Angsana New" pitchFamily="18" charset="-34"/>
              </a:rPr>
              <a:t> และ </a:t>
            </a:r>
            <a:r>
              <a:rPr lang="en-US" sz="6000" i="1">
                <a:solidFill>
                  <a:srgbClr val="996633"/>
                </a:solidFill>
                <a:latin typeface="Angsana New" pitchFamily="18" charset="-34"/>
              </a:rPr>
              <a:t>c</a:t>
            </a:r>
            <a:r>
              <a:rPr lang="en-US" sz="6000">
                <a:solidFill>
                  <a:srgbClr val="996633"/>
                </a:solidFill>
                <a:latin typeface="Angsana New" pitchFamily="18" charset="-34"/>
              </a:rPr>
              <a:t> </a:t>
            </a:r>
            <a:r>
              <a:rPr lang="th-TH" sz="6000">
                <a:solidFill>
                  <a:srgbClr val="996633"/>
                </a:solidFill>
                <a:latin typeface="Angsana New" pitchFamily="18" charset="-34"/>
              </a:rPr>
              <a:t>เป็น</a:t>
            </a:r>
            <a:r>
              <a:rPr lang="th-TH" sz="6000" u="sng">
                <a:solidFill>
                  <a:srgbClr val="9933FF"/>
                </a:solidFill>
                <a:latin typeface="Angsana New" pitchFamily="18" charset="-34"/>
              </a:rPr>
              <a:t>จำนวนจริงบวก</a:t>
            </a:r>
          </a:p>
          <a:p>
            <a:pPr>
              <a:defRPr/>
            </a:pPr>
            <a:r>
              <a:rPr lang="th-TH" sz="6000">
                <a:solidFill>
                  <a:srgbClr val="996633"/>
                </a:solidFill>
                <a:latin typeface="Angsana New" pitchFamily="18" charset="-34"/>
              </a:rPr>
              <a:t>     แล้ว</a:t>
            </a:r>
            <a:endParaRPr lang="th-TH" sz="6000" i="1">
              <a:solidFill>
                <a:srgbClr val="FF6600"/>
              </a:solidFill>
              <a:latin typeface="Angsana New" pitchFamily="18" charset="-34"/>
            </a:endParaRPr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339975" y="2716213"/>
            <a:ext cx="3168650" cy="1433512"/>
            <a:chOff x="1474" y="1711"/>
            <a:chExt cx="1996" cy="903"/>
          </a:xfrm>
        </p:grpSpPr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1474" y="1933"/>
              <a:ext cx="1996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Text Box 101"/>
            <p:cNvSpPr txBox="1">
              <a:spLocks noChangeArrowheads="1"/>
            </p:cNvSpPr>
            <p:nvPr/>
          </p:nvSpPr>
          <p:spPr bwMode="auto">
            <a:xfrm>
              <a:off x="1701" y="1711"/>
              <a:ext cx="148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800" i="1" dirty="0">
                  <a:solidFill>
                    <a:srgbClr val="FF3399"/>
                  </a:solidFill>
                  <a:latin typeface="Angsana New" pitchFamily="18" charset="-34"/>
                </a:rPr>
                <a:t>ac</a:t>
              </a:r>
              <a:r>
                <a:rPr lang="en-US" sz="8800" dirty="0">
                  <a:solidFill>
                    <a:srgbClr val="FF3399"/>
                  </a:solidFill>
                  <a:latin typeface="Angsana New" pitchFamily="18" charset="-34"/>
                </a:rPr>
                <a:t> &lt; </a:t>
              </a:r>
              <a:r>
                <a:rPr lang="en-US" sz="8800" i="1" dirty="0" err="1">
                  <a:solidFill>
                    <a:srgbClr val="FF3399"/>
                  </a:solidFill>
                  <a:latin typeface="Angsana New" pitchFamily="18" charset="-34"/>
                </a:rPr>
                <a:t>bc</a:t>
              </a:r>
              <a:endParaRPr lang="th-TH" sz="8800" i="1" dirty="0">
                <a:solidFill>
                  <a:srgbClr val="FF3399"/>
                </a:solidFill>
                <a:latin typeface="Angsana New" pitchFamily="18" charset="-34"/>
              </a:endParaRP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2339975" y="4732338"/>
            <a:ext cx="3168650" cy="1433512"/>
            <a:chOff x="1474" y="1711"/>
            <a:chExt cx="1996" cy="903"/>
          </a:xfrm>
        </p:grpSpPr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1474" y="1933"/>
              <a:ext cx="1996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Text Box 107"/>
            <p:cNvSpPr txBox="1">
              <a:spLocks noChangeArrowheads="1"/>
            </p:cNvSpPr>
            <p:nvPr/>
          </p:nvSpPr>
          <p:spPr bwMode="auto">
            <a:xfrm>
              <a:off x="1701" y="1711"/>
              <a:ext cx="144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800" i="1">
                  <a:solidFill>
                    <a:srgbClr val="FF3399"/>
                  </a:solidFill>
                  <a:latin typeface="Angsana New" pitchFamily="18" charset="-34"/>
                </a:rPr>
                <a:t>ac</a:t>
              </a:r>
              <a:r>
                <a:rPr lang="en-US" sz="8800">
                  <a:solidFill>
                    <a:srgbClr val="FF3399"/>
                  </a:solidFill>
                  <a:latin typeface="Angsana New" pitchFamily="18" charset="-34"/>
                </a:rPr>
                <a:t> </a:t>
              </a:r>
              <a:r>
                <a:rPr lang="en-US" sz="5000">
                  <a:solidFill>
                    <a:srgbClr val="FF3399"/>
                  </a:solidFill>
                </a:rPr>
                <a:t>≤</a:t>
              </a:r>
              <a:r>
                <a:rPr lang="en-US" sz="8800">
                  <a:solidFill>
                    <a:srgbClr val="FF3399"/>
                  </a:solidFill>
                  <a:latin typeface="Angsana New" pitchFamily="18" charset="-34"/>
                </a:rPr>
                <a:t> </a:t>
              </a:r>
              <a:r>
                <a:rPr lang="en-US" sz="8800" i="1">
                  <a:solidFill>
                    <a:srgbClr val="FF3399"/>
                  </a:solidFill>
                  <a:latin typeface="Angsana New" pitchFamily="18" charset="-34"/>
                </a:rPr>
                <a:t>bc</a:t>
              </a:r>
              <a:endParaRPr lang="th-TH" sz="8800" i="1">
                <a:solidFill>
                  <a:srgbClr val="FF3399"/>
                </a:solidFill>
                <a:latin typeface="Angsana New" pitchFamily="18" charset="-34"/>
              </a:endParaRPr>
            </a:p>
          </p:txBody>
        </p:sp>
      </p:grpSp>
      <p:pic>
        <p:nvPicPr>
          <p:cNvPr id="75778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14675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714348" y="1071546"/>
            <a:ext cx="79105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dirty="0">
                <a:solidFill>
                  <a:srgbClr val="9900CC"/>
                </a:solidFill>
                <a:latin typeface="Angsana New" pitchFamily="18" charset="-34"/>
              </a:rPr>
              <a:t>3.  ถ้า </a:t>
            </a:r>
            <a:r>
              <a:rPr lang="en-US" sz="60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en-US" sz="6000" i="1" dirty="0">
                <a:solidFill>
                  <a:srgbClr val="9900CC"/>
                </a:solidFill>
                <a:latin typeface="Angsana New" pitchFamily="18" charset="-34"/>
              </a:rPr>
              <a:t>a</a:t>
            </a:r>
            <a:r>
              <a:rPr lang="en-US" sz="6000" dirty="0">
                <a:solidFill>
                  <a:srgbClr val="9900CC"/>
                </a:solidFill>
                <a:latin typeface="Angsana New" pitchFamily="18" charset="-34"/>
              </a:rPr>
              <a:t> &lt; </a:t>
            </a:r>
            <a:r>
              <a:rPr lang="en-US" sz="6000" i="1" dirty="0">
                <a:solidFill>
                  <a:srgbClr val="9900CC"/>
                </a:solidFill>
                <a:latin typeface="Angsana New" pitchFamily="18" charset="-34"/>
              </a:rPr>
              <a:t>b</a:t>
            </a:r>
            <a:r>
              <a:rPr lang="en-US" sz="60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9900CC"/>
                </a:solidFill>
                <a:latin typeface="Angsana New" pitchFamily="18" charset="-34"/>
              </a:rPr>
              <a:t> และ </a:t>
            </a:r>
            <a:r>
              <a:rPr lang="en-US" sz="6000" i="1" dirty="0">
                <a:solidFill>
                  <a:srgbClr val="9900CC"/>
                </a:solidFill>
                <a:latin typeface="Angsana New" pitchFamily="18" charset="-34"/>
              </a:rPr>
              <a:t>c</a:t>
            </a:r>
            <a:r>
              <a:rPr lang="en-US" sz="60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9900CC"/>
                </a:solidFill>
                <a:latin typeface="Angsana New" pitchFamily="18" charset="-34"/>
              </a:rPr>
              <a:t>เป็น</a:t>
            </a:r>
            <a:r>
              <a:rPr lang="th-TH" sz="6000" u="sng" dirty="0">
                <a:solidFill>
                  <a:srgbClr val="0066FF"/>
                </a:solidFill>
                <a:latin typeface="Angsana New" pitchFamily="18" charset="-34"/>
              </a:rPr>
              <a:t>จำนวนจริงลบ</a:t>
            </a:r>
          </a:p>
          <a:p>
            <a:pPr>
              <a:defRPr/>
            </a:pPr>
            <a:r>
              <a:rPr lang="th-TH" sz="6000" dirty="0">
                <a:solidFill>
                  <a:srgbClr val="9900CC"/>
                </a:solidFill>
                <a:latin typeface="Angsana New" pitchFamily="18" charset="-34"/>
              </a:rPr>
              <a:t>     แล้ว</a:t>
            </a:r>
            <a:endParaRPr lang="th-TH" sz="6000" i="1" dirty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587375" y="4198959"/>
            <a:ext cx="79041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6000" dirty="0">
                <a:solidFill>
                  <a:srgbClr val="008000"/>
                </a:solidFill>
                <a:latin typeface="Angsana New" pitchFamily="18" charset="-34"/>
              </a:rPr>
              <a:t>4.  ถ้า </a:t>
            </a:r>
            <a:r>
              <a:rPr lang="en-US" sz="60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6000" i="1" dirty="0">
                <a:solidFill>
                  <a:srgbClr val="008000"/>
                </a:solidFill>
                <a:latin typeface="Angsana New" pitchFamily="18" charset="-34"/>
              </a:rPr>
              <a:t>a</a:t>
            </a:r>
            <a:r>
              <a:rPr lang="en-US" sz="60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≤</a:t>
            </a:r>
            <a:r>
              <a:rPr lang="en-US" sz="60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6000" i="1" dirty="0">
                <a:solidFill>
                  <a:srgbClr val="008000"/>
                </a:solidFill>
                <a:latin typeface="Angsana New" pitchFamily="18" charset="-34"/>
              </a:rPr>
              <a:t>b</a:t>
            </a:r>
            <a:r>
              <a:rPr lang="en-US" sz="60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8000"/>
                </a:solidFill>
                <a:latin typeface="Angsana New" pitchFamily="18" charset="-34"/>
              </a:rPr>
              <a:t> และ </a:t>
            </a:r>
            <a:r>
              <a:rPr lang="en-US" sz="6000" i="1" dirty="0">
                <a:solidFill>
                  <a:srgbClr val="008000"/>
                </a:solidFill>
                <a:latin typeface="Angsana New" pitchFamily="18" charset="-34"/>
              </a:rPr>
              <a:t>c</a:t>
            </a:r>
            <a:r>
              <a:rPr lang="en-US" sz="6000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8000"/>
                </a:solidFill>
                <a:latin typeface="Angsana New" pitchFamily="18" charset="-34"/>
              </a:rPr>
              <a:t>เป็น</a:t>
            </a:r>
            <a:r>
              <a:rPr lang="th-TH" sz="6000" u="sng" dirty="0">
                <a:solidFill>
                  <a:srgbClr val="CC6600"/>
                </a:solidFill>
                <a:latin typeface="Angsana New" pitchFamily="18" charset="-34"/>
              </a:rPr>
              <a:t>จำนวนจริงลบ</a:t>
            </a:r>
          </a:p>
          <a:p>
            <a:pPr>
              <a:defRPr/>
            </a:pPr>
            <a:r>
              <a:rPr lang="th-TH" sz="6000" dirty="0">
                <a:solidFill>
                  <a:srgbClr val="008000"/>
                </a:solidFill>
                <a:latin typeface="Angsana New" pitchFamily="18" charset="-34"/>
              </a:rPr>
              <a:t>     แล้ว</a:t>
            </a:r>
            <a:endParaRPr lang="th-TH" sz="6000" i="1" dirty="0">
              <a:solidFill>
                <a:srgbClr val="FF9900"/>
              </a:solidFill>
              <a:latin typeface="Angsana New" pitchFamily="18" charset="-34"/>
            </a:endParaRP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497095" y="1798621"/>
            <a:ext cx="3006740" cy="1425569"/>
            <a:chOff x="1474" y="1711"/>
            <a:chExt cx="1996" cy="903"/>
          </a:xfrm>
        </p:grpSpPr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1474" y="1933"/>
              <a:ext cx="1996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1701" y="1711"/>
              <a:ext cx="148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800" i="1" dirty="0">
                  <a:solidFill>
                    <a:srgbClr val="FF3399"/>
                  </a:solidFill>
                  <a:latin typeface="Angsana New" pitchFamily="18" charset="-34"/>
                </a:rPr>
                <a:t>ac</a:t>
              </a:r>
              <a:r>
                <a:rPr lang="en-US" sz="8800" dirty="0">
                  <a:solidFill>
                    <a:srgbClr val="FF3399"/>
                  </a:solidFill>
                  <a:latin typeface="Angsana New" pitchFamily="18" charset="-34"/>
                </a:rPr>
                <a:t> &gt; </a:t>
              </a:r>
              <a:r>
                <a:rPr lang="en-US" sz="8800" i="1" dirty="0" err="1">
                  <a:solidFill>
                    <a:srgbClr val="FF3399"/>
                  </a:solidFill>
                  <a:latin typeface="Angsana New" pitchFamily="18" charset="-34"/>
                </a:rPr>
                <a:t>bc</a:t>
              </a:r>
              <a:endParaRPr lang="th-TH" sz="8800" i="1" dirty="0">
                <a:solidFill>
                  <a:srgbClr val="FF3399"/>
                </a:solidFill>
                <a:latin typeface="Angsana New" pitchFamily="18" charset="-34"/>
              </a:endParaRPr>
            </a:p>
          </p:txBody>
        </p:sp>
      </p:grp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5360960" y="1920859"/>
            <a:ext cx="3333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itchFamily="18" charset="-34"/>
              </a:rPr>
              <a:t>(เครื่องหมายจะ</a:t>
            </a:r>
          </a:p>
          <a:p>
            <a:r>
              <a:rPr lang="th-TH" sz="4000" dirty="0">
                <a:latin typeface="Angsana New" pitchFamily="18" charset="-34"/>
              </a:rPr>
              <a:t>เปลี่ยนเป็นตรงกันข้าม)</a:t>
            </a:r>
            <a:endParaRPr lang="th-TH" sz="4000" i="1" dirty="0">
              <a:latin typeface="Angsana New" pitchFamily="18" charset="-34"/>
            </a:endParaRP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357422" y="4929198"/>
            <a:ext cx="2935303" cy="1362074"/>
            <a:chOff x="1474" y="1711"/>
            <a:chExt cx="1996" cy="903"/>
          </a:xfrm>
        </p:grpSpPr>
        <p:sp>
          <p:nvSpPr>
            <p:cNvPr id="11" name="Rectangle 57"/>
            <p:cNvSpPr>
              <a:spLocks noChangeArrowheads="1"/>
            </p:cNvSpPr>
            <p:nvPr/>
          </p:nvSpPr>
          <p:spPr bwMode="auto">
            <a:xfrm>
              <a:off x="1474" y="1933"/>
              <a:ext cx="1996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1701" y="1711"/>
              <a:ext cx="143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800" i="1" dirty="0">
                  <a:solidFill>
                    <a:srgbClr val="FF3399"/>
                  </a:solidFill>
                  <a:latin typeface="Angsana New" pitchFamily="18" charset="-34"/>
                </a:rPr>
                <a:t>ac</a:t>
              </a:r>
              <a:r>
                <a:rPr lang="en-US" sz="8800" dirty="0">
                  <a:solidFill>
                    <a:srgbClr val="FF3399"/>
                  </a:solidFill>
                  <a:latin typeface="Angsana New" pitchFamily="18" charset="-34"/>
                </a:rPr>
                <a:t> </a:t>
              </a:r>
              <a:r>
                <a:rPr lang="en-US" sz="4800" dirty="0">
                  <a:solidFill>
                    <a:srgbClr val="FF3399"/>
                  </a:solidFill>
                </a:rPr>
                <a:t>≥</a:t>
              </a:r>
              <a:r>
                <a:rPr lang="en-US" sz="8800" dirty="0">
                  <a:solidFill>
                    <a:srgbClr val="FF3399"/>
                  </a:solidFill>
                  <a:latin typeface="Angsana New" pitchFamily="18" charset="-34"/>
                </a:rPr>
                <a:t> </a:t>
              </a:r>
              <a:r>
                <a:rPr lang="en-US" sz="8800" i="1" dirty="0" err="1">
                  <a:solidFill>
                    <a:srgbClr val="FF3399"/>
                  </a:solidFill>
                  <a:latin typeface="Angsana New" pitchFamily="18" charset="-34"/>
                </a:rPr>
                <a:t>bc</a:t>
              </a:r>
              <a:endParaRPr lang="th-TH" sz="8800" i="1" dirty="0">
                <a:solidFill>
                  <a:srgbClr val="FF3399"/>
                </a:solidFill>
                <a:latin typeface="Angsana New" pitchFamily="18" charset="-34"/>
              </a:endParaRPr>
            </a:p>
          </p:txBody>
        </p:sp>
      </p:grp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5292725" y="5118121"/>
            <a:ext cx="3333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>
                <a:latin typeface="Angsana New" pitchFamily="18" charset="-34"/>
              </a:rPr>
              <a:t>(เครื่องหมายจะ</a:t>
            </a:r>
          </a:p>
          <a:p>
            <a:r>
              <a:rPr lang="th-TH" sz="4000">
                <a:latin typeface="Angsana New" pitchFamily="18" charset="-34"/>
              </a:rPr>
              <a:t>เปลี่ยนเป็นตรงกันข้าม)</a:t>
            </a:r>
            <a:endParaRPr lang="th-TH" sz="4000" i="1">
              <a:latin typeface="Angsana New" pitchFamily="18" charset="-34"/>
            </a:endParaRPr>
          </a:p>
        </p:txBody>
      </p:sp>
      <p:pic>
        <p:nvPicPr>
          <p:cNvPr id="14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31146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"/>
          <p:cNvSpPr txBox="1">
            <a:spLocks noChangeArrowheads="1"/>
          </p:cNvSpPr>
          <p:nvPr/>
        </p:nvSpPr>
        <p:spPr bwMode="auto">
          <a:xfrm>
            <a:off x="1071538" y="4000504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 smtClean="0">
                <a:latin typeface="Angsana New" pitchFamily="18" charset="-34"/>
              </a:rPr>
              <a:t>สมบัติ</a:t>
            </a:r>
            <a:r>
              <a:rPr lang="th-TH" sz="4800" b="1" dirty="0">
                <a:latin typeface="Angsana New" pitchFamily="18" charset="-34"/>
              </a:rPr>
              <a:t>การคูณของการไม่</a:t>
            </a:r>
            <a:r>
              <a:rPr lang="th-TH" sz="4800" b="1" dirty="0" smtClean="0">
                <a:latin typeface="Angsana New" pitchFamily="18" charset="-34"/>
              </a:rPr>
              <a:t>เท่ากัน</a:t>
            </a:r>
            <a:r>
              <a:rPr lang="th-TH" sz="4800" b="1" u="sng" dirty="0" smtClean="0">
                <a:solidFill>
                  <a:srgbClr val="CC6600"/>
                </a:solidFill>
                <a:latin typeface="Angsana New" pitchFamily="18" charset="-34"/>
              </a:rPr>
              <a:t>จึง</a:t>
            </a:r>
            <a:r>
              <a:rPr lang="th-TH" sz="4800" b="1" u="sng" dirty="0">
                <a:solidFill>
                  <a:srgbClr val="CC6600"/>
                </a:solidFill>
                <a:latin typeface="Angsana New" pitchFamily="18" charset="-34"/>
              </a:rPr>
              <a:t>เป็นจริง</a:t>
            </a:r>
            <a:r>
              <a:rPr lang="th-TH" sz="4800" b="1" dirty="0">
                <a:latin typeface="Angsana New" pitchFamily="18" charset="-34"/>
              </a:rPr>
              <a:t>สำหรับกรณีที่</a:t>
            </a:r>
            <a:r>
              <a:rPr lang="en-US" sz="4800" b="1" dirty="0">
                <a:latin typeface="Angsana New" pitchFamily="18" charset="-34"/>
              </a:rPr>
              <a:t>   </a:t>
            </a:r>
            <a:r>
              <a:rPr lang="en-US" sz="4800" b="1" i="1" dirty="0">
                <a:latin typeface="Angsana New" pitchFamily="18" charset="-34"/>
              </a:rPr>
              <a:t>a</a:t>
            </a:r>
            <a:r>
              <a:rPr lang="en-US" sz="4800" b="1" dirty="0">
                <a:latin typeface="Angsana New" pitchFamily="18" charset="-34"/>
              </a:rPr>
              <a:t> &gt; </a:t>
            </a:r>
            <a:r>
              <a:rPr lang="en-US" sz="4800" b="1" i="1" dirty="0">
                <a:latin typeface="Angsana New" pitchFamily="18" charset="-34"/>
              </a:rPr>
              <a:t>b</a:t>
            </a:r>
            <a:r>
              <a:rPr lang="en-US" sz="4800" b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 </a:t>
            </a:r>
            <a:r>
              <a:rPr lang="th-TH" sz="4800" b="1" dirty="0" smtClean="0">
                <a:latin typeface="Angsana New" pitchFamily="18" charset="-34"/>
              </a:rPr>
              <a:t>และ </a:t>
            </a:r>
            <a:r>
              <a:rPr lang="en-US" sz="4800" b="1" dirty="0" smtClean="0">
                <a:latin typeface="Angsana New" pitchFamily="18" charset="-34"/>
              </a:rPr>
              <a:t> </a:t>
            </a:r>
            <a:r>
              <a:rPr lang="en-US" sz="4800" b="1" i="1" dirty="0">
                <a:latin typeface="Angsana New" pitchFamily="18" charset="-34"/>
              </a:rPr>
              <a:t>a</a:t>
            </a:r>
            <a:r>
              <a:rPr lang="en-US" sz="4800" b="1" dirty="0">
                <a:latin typeface="Angsana New" pitchFamily="18" charset="-34"/>
              </a:rPr>
              <a:t> ≥ </a:t>
            </a:r>
            <a:r>
              <a:rPr lang="en-US" sz="4800" b="1" i="1" dirty="0">
                <a:latin typeface="Angsana New" pitchFamily="18" charset="-34"/>
              </a:rPr>
              <a:t>b </a:t>
            </a:r>
            <a:r>
              <a:rPr lang="th-TH" sz="4800" b="1" i="1" dirty="0">
                <a:latin typeface="Angsana New" pitchFamily="18" charset="-34"/>
              </a:rPr>
              <a:t> </a:t>
            </a:r>
            <a:r>
              <a:rPr lang="th-TH" sz="4800" b="1" dirty="0">
                <a:latin typeface="Angsana New" pitchFamily="18" charset="-34"/>
              </a:rPr>
              <a:t>ด้วย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857488" y="928670"/>
            <a:ext cx="54292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5400" i="1" dirty="0" smtClean="0">
                <a:solidFill>
                  <a:srgbClr val="9900CC"/>
                </a:solidFill>
                <a:latin typeface="Angsana New" pitchFamily="18" charset="-34"/>
              </a:rPr>
              <a:t>เนื่องจาก </a:t>
            </a:r>
            <a:r>
              <a:rPr lang="en-US" sz="4800" i="1" dirty="0" smtClean="0">
                <a:solidFill>
                  <a:srgbClr val="9900CC"/>
                </a:solidFill>
                <a:latin typeface="Angsana New" pitchFamily="18" charset="-34"/>
              </a:rPr>
              <a:t>a</a:t>
            </a:r>
            <a:r>
              <a:rPr lang="en-US" sz="4800" dirty="0" smtClean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en-US" sz="4800" dirty="0">
                <a:solidFill>
                  <a:srgbClr val="9900CC"/>
                </a:solidFill>
                <a:latin typeface="Angsana New" pitchFamily="18" charset="-34"/>
              </a:rPr>
              <a:t>&lt; </a:t>
            </a:r>
            <a:r>
              <a:rPr lang="en-US" sz="4800" i="1" dirty="0">
                <a:solidFill>
                  <a:srgbClr val="9900CC"/>
                </a:solidFill>
                <a:latin typeface="Angsana New" pitchFamily="18" charset="-34"/>
              </a:rPr>
              <a:t>b</a:t>
            </a:r>
            <a:r>
              <a:rPr lang="en-US" sz="48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4800" dirty="0">
                <a:solidFill>
                  <a:srgbClr val="9900CC"/>
                </a:solidFill>
                <a:latin typeface="Angsana New" pitchFamily="18" charset="-34"/>
              </a:rPr>
              <a:t> มี</a:t>
            </a:r>
            <a:r>
              <a:rPr lang="th-TH" sz="4800" dirty="0" smtClean="0">
                <a:solidFill>
                  <a:srgbClr val="9900CC"/>
                </a:solidFill>
                <a:latin typeface="Angsana New" pitchFamily="18" charset="-34"/>
              </a:rPr>
              <a:t>ความหมาย </a:t>
            </a:r>
          </a:p>
          <a:p>
            <a:pPr>
              <a:defRPr/>
            </a:pPr>
            <a:r>
              <a:rPr lang="th-TH" sz="4800" dirty="0" smtClean="0">
                <a:solidFill>
                  <a:srgbClr val="9900CC"/>
                </a:solidFill>
                <a:latin typeface="Angsana New" pitchFamily="18" charset="-34"/>
              </a:rPr>
              <a:t>           เช่นเดียวกับ  </a:t>
            </a:r>
            <a:r>
              <a:rPr lang="en-US" sz="4800" i="1" dirty="0">
                <a:solidFill>
                  <a:srgbClr val="9900CC"/>
                </a:solidFill>
                <a:latin typeface="Angsana New" pitchFamily="18" charset="-34"/>
              </a:rPr>
              <a:t>b</a:t>
            </a:r>
            <a:r>
              <a:rPr lang="en-US" sz="4800" dirty="0">
                <a:solidFill>
                  <a:srgbClr val="9900CC"/>
                </a:solidFill>
                <a:latin typeface="Angsana New" pitchFamily="18" charset="-34"/>
              </a:rPr>
              <a:t> &gt; </a:t>
            </a:r>
            <a:r>
              <a:rPr lang="en-US" sz="4800" i="1" dirty="0">
                <a:solidFill>
                  <a:srgbClr val="9900CC"/>
                </a:solidFill>
                <a:latin typeface="Angsana New" pitchFamily="18" charset="-34"/>
              </a:rPr>
              <a:t>a</a:t>
            </a:r>
            <a:r>
              <a:rPr lang="en-US" sz="4800" dirty="0">
                <a:solidFill>
                  <a:srgbClr val="9900CC"/>
                </a:solidFill>
                <a:latin typeface="Angsana New" pitchFamily="18" charset="-34"/>
              </a:rPr>
              <a:t> </a:t>
            </a:r>
            <a:endParaRPr lang="th-TH" sz="4800" i="1" dirty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6" name="Text Box 94"/>
          <p:cNvSpPr txBox="1">
            <a:spLocks noChangeArrowheads="1"/>
          </p:cNvSpPr>
          <p:nvPr/>
        </p:nvSpPr>
        <p:spPr bwMode="auto">
          <a:xfrm>
            <a:off x="1071538" y="2928934"/>
            <a:ext cx="7210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008000"/>
                </a:solidFill>
                <a:latin typeface="Angsana New" pitchFamily="18" charset="-34"/>
              </a:rPr>
              <a:t>และ 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4800" b="1" i="1" dirty="0">
                <a:solidFill>
                  <a:srgbClr val="008000"/>
                </a:solidFill>
                <a:latin typeface="Angsana New" pitchFamily="18" charset="-34"/>
              </a:rPr>
              <a:t>a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4800" b="1" dirty="0">
                <a:solidFill>
                  <a:srgbClr val="008000"/>
                </a:solidFill>
              </a:rPr>
              <a:t>≤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4800" b="1" i="1" dirty="0">
                <a:solidFill>
                  <a:srgbClr val="008000"/>
                </a:solidFill>
                <a:latin typeface="Angsana New" pitchFamily="18" charset="-34"/>
              </a:rPr>
              <a:t>b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4800" b="1" dirty="0">
                <a:solidFill>
                  <a:srgbClr val="008000"/>
                </a:solidFill>
                <a:latin typeface="Angsana New" pitchFamily="18" charset="-34"/>
              </a:rPr>
              <a:t> มีความหมายเช่นเดียวกับ 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en-US" sz="4800" b="1" i="1" dirty="0">
                <a:solidFill>
                  <a:srgbClr val="008000"/>
                </a:solidFill>
                <a:latin typeface="Angsana New" pitchFamily="18" charset="-34"/>
              </a:rPr>
              <a:t>b</a:t>
            </a:r>
            <a:r>
              <a:rPr lang="en-US" sz="4800" b="1" dirty="0">
                <a:solidFill>
                  <a:srgbClr val="008000"/>
                </a:solidFill>
                <a:latin typeface="Angsana New" pitchFamily="18" charset="-34"/>
              </a:rPr>
              <a:t> ≥ </a:t>
            </a:r>
            <a:r>
              <a:rPr lang="en-US" sz="4800" b="1" i="1" dirty="0">
                <a:solidFill>
                  <a:srgbClr val="008000"/>
                </a:solidFill>
                <a:latin typeface="Angsana New" pitchFamily="18" charset="-34"/>
              </a:rPr>
              <a:t>a</a:t>
            </a:r>
            <a:endParaRPr lang="th-TH" sz="4800" b="1" i="1" dirty="0">
              <a:solidFill>
                <a:srgbClr val="FF9900"/>
              </a:solidFill>
              <a:latin typeface="Angsana New" pitchFamily="18" charset="-34"/>
            </a:endParaRPr>
          </a:p>
        </p:txBody>
      </p:sp>
      <p:pic>
        <p:nvPicPr>
          <p:cNvPr id="8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500430" cy="257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4348" y="1214422"/>
            <a:ext cx="763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dirty="0" smtClean="0">
                <a:latin typeface="Angsana New" pitchFamily="18" charset="-34"/>
              </a:rPr>
              <a:t>          </a:t>
            </a:r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</a:rPr>
              <a:t>ข้อสังเกต</a:t>
            </a:r>
            <a:r>
              <a:rPr lang="th-TH" sz="6000" dirty="0" smtClean="0">
                <a:latin typeface="Angsana New" pitchFamily="18" charset="-34"/>
              </a:rPr>
              <a:t> จะ</a:t>
            </a:r>
            <a:r>
              <a:rPr lang="th-TH" sz="6000" dirty="0">
                <a:latin typeface="Angsana New" pitchFamily="18" charset="-34"/>
              </a:rPr>
              <a:t>เห็นว่า </a:t>
            </a:r>
            <a:r>
              <a:rPr lang="th-TH" sz="6000" u="sng" dirty="0" smtClean="0">
                <a:solidFill>
                  <a:srgbClr val="0066FF"/>
                </a:solidFill>
                <a:latin typeface="Angsana New" pitchFamily="18" charset="-34"/>
              </a:rPr>
              <a:t>สมบัติ การ</a:t>
            </a:r>
            <a:r>
              <a:rPr lang="th-TH" sz="6000" u="sng" dirty="0">
                <a:solidFill>
                  <a:srgbClr val="0066FF"/>
                </a:solidFill>
                <a:latin typeface="Angsana New" pitchFamily="18" charset="-34"/>
              </a:rPr>
              <a:t>คูณของการไม่เท่ากัน</a:t>
            </a:r>
            <a:r>
              <a:rPr lang="th-TH" sz="6000" dirty="0">
                <a:latin typeface="Angsana New" pitchFamily="18" charset="-34"/>
              </a:rPr>
              <a:t> มี  2  กรณี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14348" y="3214686"/>
            <a:ext cx="7632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latin typeface="Angsana New" pitchFamily="18" charset="-34"/>
              </a:rPr>
              <a:t>กรณีที่ 1  </a:t>
            </a:r>
            <a:r>
              <a:rPr lang="th-TH" sz="6000" dirty="0" smtClean="0">
                <a:latin typeface="Angsana New" pitchFamily="18" charset="-34"/>
              </a:rPr>
              <a:t>ถ้า </a:t>
            </a:r>
            <a:r>
              <a:rPr lang="en-US" sz="6000" i="1" u="sng" dirty="0">
                <a:solidFill>
                  <a:srgbClr val="008000"/>
                </a:solidFill>
                <a:latin typeface="Angsana New" pitchFamily="18" charset="-34"/>
              </a:rPr>
              <a:t>c</a:t>
            </a:r>
            <a:r>
              <a:rPr lang="en-US" sz="6000" u="sng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6000" u="sng" dirty="0">
                <a:solidFill>
                  <a:srgbClr val="008000"/>
                </a:solidFill>
                <a:latin typeface="Angsana New" pitchFamily="18" charset="-34"/>
              </a:rPr>
              <a:t>เป็นจำนวนจริงบวก</a:t>
            </a:r>
            <a:r>
              <a:rPr lang="th-TH" sz="6000" dirty="0">
                <a:latin typeface="Angsana New" pitchFamily="18" charset="-34"/>
              </a:rPr>
              <a:t> เครื่องหมายที่แสดงการไม่เท่ากัน</a:t>
            </a:r>
            <a:r>
              <a:rPr lang="th-TH" sz="6000" u="sng" dirty="0">
                <a:solidFill>
                  <a:srgbClr val="9900CC"/>
                </a:solidFill>
                <a:latin typeface="Angsana New" pitchFamily="18" charset="-34"/>
              </a:rPr>
              <a:t>จะไม่เปลี่ยนแปลง</a:t>
            </a:r>
            <a:r>
              <a:rPr lang="th-TH" sz="6000" dirty="0">
                <a:latin typeface="Angsana New" pitchFamily="18" charset="-34"/>
              </a:rPr>
              <a:t> จะเหมือนเดิม </a:t>
            </a:r>
          </a:p>
        </p:txBody>
      </p:sp>
      <p:pic>
        <p:nvPicPr>
          <p:cNvPr id="7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686147" cy="262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5650" y="4149725"/>
            <a:ext cx="763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>
                <a:solidFill>
                  <a:srgbClr val="3333CC"/>
                </a:solidFill>
                <a:latin typeface="Angsana New" pitchFamily="18" charset="-34"/>
              </a:rPr>
              <a:t>(คำตอบของอสมการที่ได้จึงจะเป็นจริง)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48" y="1196975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latin typeface="Angsana New" pitchFamily="18" charset="-34"/>
              </a:rPr>
              <a:t>    กรณีที่ 2 </a:t>
            </a:r>
            <a:r>
              <a:rPr lang="th-TH" sz="6000" dirty="0" smtClean="0">
                <a:latin typeface="Angsana New" pitchFamily="18" charset="-34"/>
              </a:rPr>
              <a:t>ถ้า  </a:t>
            </a:r>
            <a:r>
              <a:rPr lang="en-US" sz="6000" i="1" u="sng" dirty="0">
                <a:solidFill>
                  <a:srgbClr val="008000"/>
                </a:solidFill>
                <a:latin typeface="Angsana New" pitchFamily="18" charset="-34"/>
              </a:rPr>
              <a:t>c</a:t>
            </a:r>
            <a:r>
              <a:rPr lang="en-US" sz="6000" u="sng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r>
              <a:rPr lang="th-TH" sz="6000" u="sng" dirty="0">
                <a:solidFill>
                  <a:srgbClr val="008000"/>
                </a:solidFill>
                <a:latin typeface="Angsana New" pitchFamily="18" charset="-34"/>
              </a:rPr>
              <a:t> เป็นจำนวนจริงลบ</a:t>
            </a:r>
            <a:r>
              <a:rPr lang="th-TH" sz="6000" dirty="0">
                <a:latin typeface="Angsana New" pitchFamily="18" charset="-34"/>
              </a:rPr>
              <a:t> </a:t>
            </a:r>
            <a:r>
              <a:rPr lang="th-TH" sz="6000" dirty="0" smtClean="0">
                <a:latin typeface="Angsana New" pitchFamily="18" charset="-34"/>
              </a:rPr>
              <a:t>  เครื่องหมาย</a:t>
            </a:r>
            <a:r>
              <a:rPr lang="th-TH" sz="6000" dirty="0">
                <a:latin typeface="Angsana New" pitchFamily="18" charset="-34"/>
              </a:rPr>
              <a:t>ที่แสดงการไม่</a:t>
            </a:r>
            <a:r>
              <a:rPr lang="th-TH" sz="6000" dirty="0" smtClean="0">
                <a:latin typeface="Angsana New" pitchFamily="18" charset="-34"/>
              </a:rPr>
              <a:t>เท่ากัน </a:t>
            </a:r>
            <a:r>
              <a:rPr lang="th-TH" sz="6000" u="sng" dirty="0" smtClean="0">
                <a:solidFill>
                  <a:srgbClr val="9900CC"/>
                </a:solidFill>
                <a:latin typeface="Angsana New" pitchFamily="18" charset="-34"/>
              </a:rPr>
              <a:t>จะ</a:t>
            </a:r>
            <a:r>
              <a:rPr lang="th-TH" sz="6000" u="sng" dirty="0">
                <a:solidFill>
                  <a:srgbClr val="9900CC"/>
                </a:solidFill>
                <a:latin typeface="Angsana New" pitchFamily="18" charset="-34"/>
              </a:rPr>
              <a:t>เปลี่ยนไปเป็นตรงกันข้าม</a:t>
            </a:r>
            <a:r>
              <a:rPr lang="th-TH" sz="6000" dirty="0">
                <a:latin typeface="Angsana New" pitchFamily="18" charset="-34"/>
              </a:rPr>
              <a:t> </a:t>
            </a:r>
          </a:p>
        </p:txBody>
      </p:sp>
      <p:pic>
        <p:nvPicPr>
          <p:cNvPr id="7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1146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857356" y="285779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th-TH" sz="4000" dirty="0" smtClean="0">
                <a:solidFill>
                  <a:srgbClr val="00FFFF"/>
                </a:solidFill>
                <a:latin typeface="Book_Akhanake" pitchFamily="2" charset="0"/>
                <a:cs typeface="Book_Akhanake" pitchFamily="2" charset="0"/>
              </a:rPr>
              <a:t>1. อสมการเชิงเส้นตัวแปรเดียว</a:t>
            </a:r>
            <a:endParaRPr lang="th-TH" sz="8800" dirty="0">
              <a:solidFill>
                <a:srgbClr val="00FFFF"/>
              </a:solidFill>
              <a:latin typeface="Book_Akhanake" pitchFamily="2" charset="0"/>
              <a:cs typeface="Book_Akhanake" pitchFamily="2" charset="0"/>
            </a:endParaRPr>
          </a:p>
        </p:txBody>
      </p:sp>
      <p:pic>
        <p:nvPicPr>
          <p:cNvPr id="14338" name="Picture 2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1583100" cy="2842856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72008"/>
            <a:ext cx="3857652" cy="22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182" y="215303"/>
            <a:ext cx="1780984" cy="12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143108" y="4071942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th-TH" sz="3200" dirty="0" smtClean="0">
                <a:solidFill>
                  <a:schemeClr val="accent3"/>
                </a:solidFill>
                <a:latin typeface="Book_Akhanake" pitchFamily="2" charset="0"/>
                <a:cs typeface="Book_Akhanake" pitchFamily="2" charset="0"/>
              </a:rPr>
              <a:t>ตัวอย่างอสมการเชิงเส้นตัวแปรเดียว</a:t>
            </a:r>
            <a:endParaRPr kumimoji="0" lang="th-TH" sz="7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Book_Akhanake" pitchFamily="2" charset="0"/>
              <a:ea typeface="+mn-ea"/>
              <a:cs typeface="Book_Akhanake" pitchFamily="2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785794"/>
            <a:ext cx="700092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500174"/>
            <a:ext cx="5500726" cy="237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5429288" cy="944563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CC3300"/>
                </a:solidFill>
              </a:rPr>
              <a:t>ตัวอย่างที่ 5</a:t>
            </a:r>
            <a:r>
              <a:rPr lang="th-TH" sz="3600" i="1" dirty="0" smtClean="0">
                <a:solidFill>
                  <a:srgbClr val="CC3300"/>
                </a:solidFill>
              </a:rPr>
              <a:t> </a:t>
            </a:r>
            <a:r>
              <a:rPr lang="th-TH" sz="4400" dirty="0" smtClean="0"/>
              <a:t>จงแก้อสมการ </a:t>
            </a:r>
            <a:endParaRPr lang="en-US" sz="3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1562104"/>
          <a:ext cx="3124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Equation" r:id="rId3" imgW="1040948" imgH="177723" progId="Equation.3">
                  <p:embed/>
                </p:oleObj>
              </mc:Choice>
              <mc:Fallback>
                <p:oleObj name="Equation" r:id="rId3" imgW="1040948" imgH="177723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62104"/>
                        <a:ext cx="31242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662370" y="2857496"/>
          <a:ext cx="1981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5" imgW="685502" imgH="177723" progId="Equation.3">
                  <p:embed/>
                </p:oleObj>
              </mc:Choice>
              <mc:Fallback>
                <p:oleObj name="Equation" r:id="rId5" imgW="685502" imgH="177723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70" y="2857496"/>
                        <a:ext cx="19812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500430" y="3500438"/>
          <a:ext cx="171451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Equation" r:id="rId7" imgW="482181" imgH="177646" progId="Equation.3">
                  <p:embed/>
                </p:oleObj>
              </mc:Choice>
              <mc:Fallback>
                <p:oleObj name="Equation" r:id="rId7" imgW="482181" imgH="177646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500438"/>
                        <a:ext cx="171451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810000" y="4252922"/>
          <a:ext cx="83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5"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52922"/>
                        <a:ext cx="8382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657600" y="4176722"/>
            <a:ext cx="1143000" cy="6096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571736" y="5500702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333736" y="548165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790936" y="548165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248136" y="548165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705336" y="548165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181336" y="5776931"/>
            <a:ext cx="4572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638536" y="5776931"/>
            <a:ext cx="4572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095736" y="5776931"/>
            <a:ext cx="4572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552936" y="5776931"/>
            <a:ext cx="4572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graphicFrame>
        <p:nvGraphicFramePr>
          <p:cNvPr id="66606" name="Object 46"/>
          <p:cNvGraphicFramePr>
            <a:graphicFrameLocks noChangeAspect="1"/>
          </p:cNvGraphicFramePr>
          <p:nvPr/>
        </p:nvGraphicFramePr>
        <p:xfrm>
          <a:off x="4929190" y="714356"/>
          <a:ext cx="336742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Equation" r:id="rId11" imgW="1040948" imgH="177723" progId="Equation.DSMT4">
                  <p:embed/>
                </p:oleObj>
              </mc:Choice>
              <mc:Fallback>
                <p:oleObj name="Equation" r:id="rId11" imgW="1040948" imgH="177723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714356"/>
                        <a:ext cx="336742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1785926"/>
            <a:ext cx="1617689" cy="2466977"/>
          </a:xfrm>
          <a:prstGeom prst="rect">
            <a:avLst/>
          </a:prstGeom>
          <a:noFill/>
        </p:spPr>
      </p:pic>
      <p:graphicFrame>
        <p:nvGraphicFramePr>
          <p:cNvPr id="66627" name="Object 67"/>
          <p:cNvGraphicFramePr>
            <a:graphicFrameLocks noChangeAspect="1"/>
          </p:cNvGraphicFramePr>
          <p:nvPr/>
        </p:nvGraphicFramePr>
        <p:xfrm>
          <a:off x="3660792" y="2214555"/>
          <a:ext cx="3197224" cy="54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Equation" r:id="rId13" imgW="1180800" imgH="190440" progId="Equation.DSMT4">
                  <p:embed/>
                </p:oleObj>
              </mc:Choice>
              <mc:Fallback>
                <p:oleObj name="Equation" r:id="rId13" imgW="1180800" imgH="19044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92" y="2214555"/>
                        <a:ext cx="3197224" cy="54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28" name="Picture 6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868" y="5000636"/>
            <a:ext cx="2457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7715272" cy="944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CC3300"/>
                </a:solidFill>
              </a:rPr>
              <a:t>ตัวอย่างที่ 6</a:t>
            </a:r>
            <a:r>
              <a:rPr lang="th-TH" sz="4400" i="1" dirty="0" smtClean="0">
                <a:solidFill>
                  <a:srgbClr val="CC3300"/>
                </a:solidFill>
              </a:rPr>
              <a:t> </a:t>
            </a:r>
            <a:r>
              <a:rPr lang="th-TH" sz="4400" dirty="0" smtClean="0"/>
              <a:t>จงแก้อสมการ</a:t>
            </a:r>
            <a:endParaRPr lang="en-US" sz="4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0350" y="1543050"/>
          <a:ext cx="3162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5" name="Equation" r:id="rId3" imgW="1054080" imgH="190440" progId="Equation.DSMT4">
                  <p:embed/>
                </p:oleObj>
              </mc:Choice>
              <mc:Fallback>
                <p:oleObj name="Equation" r:id="rId3" imgW="1054080" imgH="19044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543050"/>
                        <a:ext cx="3162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071802" y="2143116"/>
          <a:ext cx="30464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6" name="Equation" r:id="rId5" imgW="1054080" imgH="190440" progId="Equation.DSMT4">
                  <p:embed/>
                </p:oleObj>
              </mc:Choice>
              <mc:Fallback>
                <p:oleObj name="Equation" r:id="rId5" imgW="1054080" imgH="19044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143116"/>
                        <a:ext cx="3046413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784600" y="2921000"/>
          <a:ext cx="11811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7" name="Equation" r:id="rId7" imgW="393480" imgH="190440" progId="Equation.DSMT4">
                  <p:embed/>
                </p:oleObj>
              </mc:Choice>
              <mc:Fallback>
                <p:oleObj name="Equation" r:id="rId7" imgW="393480" imgH="19044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921000"/>
                        <a:ext cx="11811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857620" y="3643314"/>
          <a:ext cx="9286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8" name="Equation" r:id="rId9" imgW="393480" imgH="190440" progId="Equation.DSMT4">
                  <p:embed/>
                </p:oleObj>
              </mc:Choice>
              <mc:Fallback>
                <p:oleObj name="Equation" r:id="rId9" imgW="393480" imgH="19044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643314"/>
                        <a:ext cx="9286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714744" y="3571876"/>
            <a:ext cx="1143000" cy="6096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790836" y="4619637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552836" y="446723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010036" y="446723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467236" y="446723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24436" y="446723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357554" y="4848237"/>
            <a:ext cx="45720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786182" y="4848237"/>
            <a:ext cx="45720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43372" y="4848237"/>
            <a:ext cx="6143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643438" y="4848237"/>
            <a:ext cx="65722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2867036" y="4619637"/>
            <a:ext cx="1143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aphicFrame>
        <p:nvGraphicFramePr>
          <p:cNvPr id="181294" name="Object 46"/>
          <p:cNvGraphicFramePr>
            <a:graphicFrameLocks noChangeAspect="1"/>
          </p:cNvGraphicFramePr>
          <p:nvPr/>
        </p:nvGraphicFramePr>
        <p:xfrm>
          <a:off x="4714876" y="727060"/>
          <a:ext cx="3162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9" name="Equation" r:id="rId11" imgW="1054080" imgH="190440" progId="Equation.DSMT4">
                  <p:embed/>
                </p:oleObj>
              </mc:Choice>
              <mc:Fallback>
                <p:oleObj name="Equation" r:id="rId11" imgW="1054080" imgH="19044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727060"/>
                        <a:ext cx="3162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24" y="2428868"/>
            <a:ext cx="1617689" cy="246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642918"/>
            <a:ext cx="807249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CC3300"/>
                </a:solidFill>
              </a:rPr>
              <a:t>ตัวอย่างที่ 7</a:t>
            </a:r>
            <a:r>
              <a:rPr lang="th-TH" sz="3200" b="1" i="1" dirty="0" smtClean="0">
                <a:solidFill>
                  <a:srgbClr val="CC3300"/>
                </a:solidFill>
              </a:rPr>
              <a:t> </a:t>
            </a:r>
            <a:r>
              <a:rPr lang="th-TH" sz="3200" b="1" dirty="0" smtClean="0"/>
              <a:t>จง</a:t>
            </a:r>
            <a:r>
              <a:rPr lang="th-TH" sz="3200" b="1" dirty="0"/>
              <a:t>แก้อสมการ   </a:t>
            </a:r>
            <a:r>
              <a:rPr lang="en-US" sz="3200" b="1" dirty="0"/>
              <a:t>3x + 1   </a:t>
            </a:r>
            <a:r>
              <a:rPr lang="en-US" sz="3200" b="1" u="sng" dirty="0"/>
              <a:t>&gt;</a:t>
            </a:r>
            <a:r>
              <a:rPr lang="en-US" sz="3200" b="1" dirty="0"/>
              <a:t>   7 + 2x</a:t>
            </a:r>
            <a:endParaRPr lang="th-TH" sz="32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410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533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86124"/>
            <a:ext cx="4276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929066"/>
            <a:ext cx="4010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572008"/>
            <a:ext cx="563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214950"/>
            <a:ext cx="5048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2285992"/>
            <a:ext cx="1617689" cy="246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00108"/>
            <a:ext cx="2447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928670"/>
            <a:ext cx="2552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071802" y="1785926"/>
          <a:ext cx="2928958" cy="39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8" name="Equation" r:id="rId6" imgW="1371600" imgH="190500" progId="Equation.DSMT4">
                  <p:embed/>
                </p:oleObj>
              </mc:Choice>
              <mc:Fallback>
                <p:oleObj name="Equation" r:id="rId6" imgW="1371600" imgH="190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785926"/>
                        <a:ext cx="2928958" cy="39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3143240" y="2428868"/>
          <a:ext cx="2819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9" name="Equation" r:id="rId8" imgW="1320227" imgH="190417" progId="Equation.DSMT4">
                  <p:embed/>
                </p:oleObj>
              </mc:Choice>
              <mc:Fallback>
                <p:oleObj name="Equation" r:id="rId8" imgW="1320227" imgH="19041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428868"/>
                        <a:ext cx="28194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3071802" y="3000372"/>
          <a:ext cx="2574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0" name="Equation" r:id="rId10" imgW="1206500" imgH="190500" progId="Equation.DSMT4">
                  <p:embed/>
                </p:oleObj>
              </mc:Choice>
              <mc:Fallback>
                <p:oleObj name="Equation" r:id="rId10" imgW="1206500" imgH="1905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3000372"/>
                        <a:ext cx="257492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3643306" y="3714752"/>
          <a:ext cx="12747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1" name="Equation" r:id="rId12" imgW="596900" imgH="190500" progId="Equation.DSMT4">
                  <p:embed/>
                </p:oleObj>
              </mc:Choice>
              <mc:Fallback>
                <p:oleObj name="Equation" r:id="rId12" imgW="596900" imgH="1905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714752"/>
                        <a:ext cx="127476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/>
        </p:nvGraphicFramePr>
        <p:xfrm>
          <a:off x="4000496" y="4214818"/>
          <a:ext cx="10302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2" name="Equation" r:id="rId14" imgW="482391" imgH="469696" progId="Equation.DSMT4">
                  <p:embed/>
                </p:oleObj>
              </mc:Choice>
              <mc:Fallback>
                <p:oleObj name="Equation" r:id="rId14" imgW="482391" imgH="469696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214818"/>
                        <a:ext cx="1030288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4000496" y="5357826"/>
          <a:ext cx="841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3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357826"/>
                        <a:ext cx="8413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48" y="5643578"/>
            <a:ext cx="77153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C3300"/>
                </a:solidFill>
              </a:rPr>
              <a:t>คำตอบของอสมการ คือจำนวนจริงทุกจำนวนที่น้อยกว่าหรือเท่ากับ 2</a:t>
            </a:r>
            <a:endParaRPr lang="th-TH" sz="1800" b="1" dirty="0"/>
          </a:p>
        </p:txBody>
      </p:sp>
      <p:pic>
        <p:nvPicPr>
          <p:cNvPr id="13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5786" y="2786058"/>
            <a:ext cx="1617689" cy="2466977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14480" y="1639661"/>
            <a:ext cx="11430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rgbClr val="00B0F0"/>
                </a:solidFill>
              </a:rPr>
              <a:t>วิธีทำ</a:t>
            </a:r>
            <a:endParaRPr lang="th-TH" sz="20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478" y="857232"/>
            <a:ext cx="2447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932" y="785794"/>
            <a:ext cx="26631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3643306" y="1643050"/>
          <a:ext cx="22780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2" name="Equation" r:id="rId6" imgW="1066800" imgH="469900" progId="Equation.DSMT4">
                  <p:embed/>
                </p:oleObj>
              </mc:Choice>
              <mc:Fallback>
                <p:oleObj name="Equation" r:id="rId6" imgW="1066800" imgH="4699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1643050"/>
                        <a:ext cx="22780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3686185" y="2643182"/>
          <a:ext cx="2386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3" name="Equation" r:id="rId8" imgW="1117115" imgH="177723" progId="Equation.DSMT4">
                  <p:embed/>
                </p:oleObj>
              </mc:Choice>
              <mc:Fallback>
                <p:oleObj name="Equation" r:id="rId8" imgW="1117115" imgH="177723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85" y="2643182"/>
                        <a:ext cx="23860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900631" y="3214686"/>
          <a:ext cx="2386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4" name="Equation" r:id="rId10" imgW="1117115" imgH="177723" progId="Equation.DSMT4">
                  <p:embed/>
                </p:oleObj>
              </mc:Choice>
              <mc:Fallback>
                <p:oleObj name="Equation" r:id="rId10" imgW="1117115" imgH="177723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31" y="3214686"/>
                        <a:ext cx="23860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4905385" y="3857628"/>
          <a:ext cx="1166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5" name="Equation" r:id="rId12" imgW="545626" imgH="177646" progId="Equation.DSMT4">
                  <p:embed/>
                </p:oleObj>
              </mc:Choice>
              <mc:Fallback>
                <p:oleObj name="Equation" r:id="rId12" imgW="545626" imgH="177646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5" y="3857628"/>
                        <a:ext cx="11668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5072066" y="4286256"/>
          <a:ext cx="10588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6" name="Equation" r:id="rId14" imgW="495085" imgH="469696" progId="Equation.DSMT4">
                  <p:embed/>
                </p:oleObj>
              </mc:Choice>
              <mc:Fallback>
                <p:oleObj name="Equation" r:id="rId14" imgW="495085" imgH="469696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286256"/>
                        <a:ext cx="10588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5067311" y="5286388"/>
          <a:ext cx="1004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7" name="Equation" r:id="rId16" imgW="469696" imgH="165028" progId="Equation.DSMT4">
                  <p:embed/>
                </p:oleObj>
              </mc:Choice>
              <mc:Fallback>
                <p:oleObj name="Equation" r:id="rId16" imgW="469696" imgH="165028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11" y="5286388"/>
                        <a:ext cx="10048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48" y="5701745"/>
            <a:ext cx="77153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C3300"/>
                </a:solidFill>
              </a:rPr>
              <a:t>คำตอบของอสมการ คือจำนวนจริงทุกจำนวนที่ไม่เท่ากับ 22</a:t>
            </a:r>
            <a:endParaRPr lang="th-TH" sz="1800" b="1" dirty="0"/>
          </a:p>
        </p:txBody>
      </p:sp>
      <p:pic>
        <p:nvPicPr>
          <p:cNvPr id="12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42976" y="2428868"/>
            <a:ext cx="1617689" cy="2466977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71670" y="1714488"/>
            <a:ext cx="11430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rgbClr val="00B0F0"/>
                </a:solidFill>
              </a:rPr>
              <a:t>วิธีทำ</a:t>
            </a:r>
            <a:endParaRPr lang="th-TH" sz="20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00108"/>
            <a:ext cx="2447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5" y="1071545"/>
            <a:ext cx="2553133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1857364"/>
            <a:ext cx="11430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rgbClr val="00B0F0"/>
                </a:solidFill>
              </a:rPr>
              <a:t>วิธีทำ</a:t>
            </a:r>
            <a:endParaRPr lang="th-TH" sz="2000" b="1" u="sng" dirty="0">
              <a:solidFill>
                <a:srgbClr val="00B0F0"/>
              </a:solidFill>
            </a:endParaRP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3146434" y="2786058"/>
          <a:ext cx="2711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Equation" r:id="rId6" imgW="1269449" imgH="190417" progId="Equation.DSMT4">
                  <p:embed/>
                </p:oleObj>
              </mc:Choice>
              <mc:Fallback>
                <p:oleObj name="Equation" r:id="rId6" imgW="1269449" imgH="190417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34" y="2786058"/>
                        <a:ext cx="27114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3214678" y="3429000"/>
          <a:ext cx="26019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3" name="Equation" r:id="rId8" imgW="1219200" imgH="190500" progId="Equation.DSMT4">
                  <p:embed/>
                </p:oleObj>
              </mc:Choice>
              <mc:Fallback>
                <p:oleObj name="Equation" r:id="rId8" imgW="1219200" imgH="1905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429000"/>
                        <a:ext cx="26019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3143240" y="4143380"/>
          <a:ext cx="26019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4" name="Equation" r:id="rId10" imgW="1219200" imgH="190500" progId="Equation.DSMT4">
                  <p:embed/>
                </p:oleObj>
              </mc:Choice>
              <mc:Fallback>
                <p:oleObj name="Equation" r:id="rId10" imgW="1219200" imgH="1905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143380"/>
                        <a:ext cx="26019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4143372" y="4786322"/>
          <a:ext cx="976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5" name="Equation" r:id="rId12" imgW="457200" imgH="190500" progId="Equation.DSMT4">
                  <p:embed/>
                </p:oleObj>
              </mc:Choice>
              <mc:Fallback>
                <p:oleObj name="Equation" r:id="rId12" imgW="457200" imgH="1905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4786322"/>
                        <a:ext cx="9763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857364"/>
            <a:ext cx="27658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5786" y="5500702"/>
            <a:ext cx="77153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C3300"/>
                </a:solidFill>
              </a:rPr>
              <a:t>คำตอบของอสมการ คือจำนวนจริงทุกจำนวนที่น้อยกว่าหรือเท่ากับ 70</a:t>
            </a:r>
            <a:endParaRPr lang="th-TH" sz="1800" b="1" dirty="0"/>
          </a:p>
        </p:txBody>
      </p:sp>
      <p:pic>
        <p:nvPicPr>
          <p:cNvPr id="14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24" y="2500306"/>
            <a:ext cx="1617689" cy="246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2447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1714488"/>
            <a:ext cx="11430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rgbClr val="00B0F0"/>
                </a:solidFill>
              </a:rPr>
              <a:t>วิธีทำ</a:t>
            </a:r>
            <a:endParaRPr lang="th-TH" sz="2000" b="1" u="sng" dirty="0">
              <a:solidFill>
                <a:srgbClr val="00B0F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3048000" y="850900"/>
          <a:ext cx="2882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3" name="Equation" r:id="rId5" imgW="1409400" imgH="469800" progId="Equation.DSMT4">
                  <p:embed/>
                </p:oleObj>
              </mc:Choice>
              <mc:Fallback>
                <p:oleObj name="Equation" r:id="rId5" imgW="1409400" imgH="469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50900"/>
                        <a:ext cx="2882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857488" y="1857364"/>
          <a:ext cx="31940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4" name="Equation" r:id="rId7" imgW="1562100" imgH="190500" progId="Equation.DSMT4">
                  <p:embed/>
                </p:oleObj>
              </mc:Choice>
              <mc:Fallback>
                <p:oleObj name="Equation" r:id="rId7" imgW="1562100" imgH="1905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857364"/>
                        <a:ext cx="31940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3214678" y="2428868"/>
          <a:ext cx="28813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5" name="Equation" r:id="rId9" imgW="1409088" imgH="190417" progId="Equation.DSMT4">
                  <p:embed/>
                </p:oleObj>
              </mc:Choice>
              <mc:Fallback>
                <p:oleObj name="Equation" r:id="rId9" imgW="1409088" imgH="190417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2428868"/>
                        <a:ext cx="288131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3428992" y="3000372"/>
          <a:ext cx="29067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6" name="Equation" r:id="rId11" imgW="1422400" imgH="190500" progId="Equation.DSMT4">
                  <p:embed/>
                </p:oleObj>
              </mc:Choice>
              <mc:Fallback>
                <p:oleObj name="Equation" r:id="rId11" imgW="1422400" imgH="1905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000372"/>
                        <a:ext cx="2906712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429124" y="3643314"/>
          <a:ext cx="1219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7" name="Equation" r:id="rId13" imgW="596900" imgH="190500" progId="Equation.DSMT4">
                  <p:embed/>
                </p:oleObj>
              </mc:Choice>
              <mc:Fallback>
                <p:oleObj name="Equation" r:id="rId13" imgW="596900" imgH="1905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643314"/>
                        <a:ext cx="12192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4429124" y="4057661"/>
          <a:ext cx="9588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8" name="Equation" r:id="rId15" imgW="469900" imgH="469900" progId="Equation.DSMT4">
                  <p:embed/>
                </p:oleObj>
              </mc:Choice>
              <mc:Fallback>
                <p:oleObj name="Equation" r:id="rId15" imgW="469900" imgH="4699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057661"/>
                        <a:ext cx="9588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613282" y="4843479"/>
          <a:ext cx="9588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9" name="Equation" r:id="rId17" imgW="469900" imgH="469900" progId="Equation.DSMT4">
                  <p:embed/>
                </p:oleObj>
              </mc:Choice>
              <mc:Fallback>
                <p:oleObj name="Equation" r:id="rId17" imgW="469900" imgH="4699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82" y="4843479"/>
                        <a:ext cx="9588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5701745"/>
            <a:ext cx="700092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C3300"/>
                </a:solidFill>
              </a:rPr>
              <a:t>คำตอบของอสมการ คือจำนวนจริงทุกจำนวนที่มากกว่าหรือเท่ากับ</a:t>
            </a:r>
            <a:endParaRPr lang="th-TH" sz="1800" b="1" dirty="0"/>
          </a:p>
        </p:txBody>
      </p:sp>
      <p:pic>
        <p:nvPicPr>
          <p:cNvPr id="16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7224" y="2500306"/>
            <a:ext cx="1617689" cy="2466977"/>
          </a:xfrm>
          <a:prstGeom prst="rect">
            <a:avLst/>
          </a:prstGeom>
          <a:noFill/>
        </p:spPr>
      </p:pic>
      <p:graphicFrame>
        <p:nvGraphicFramePr>
          <p:cNvPr id="186378" name="Object 10"/>
          <p:cNvGraphicFramePr>
            <a:graphicFrameLocks noChangeAspect="1"/>
          </p:cNvGraphicFramePr>
          <p:nvPr/>
        </p:nvGraphicFramePr>
        <p:xfrm>
          <a:off x="7275535" y="5629297"/>
          <a:ext cx="4397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0" name="Equation" r:id="rId20" imgW="215806" imgH="469696" progId="Equation.DSMT4">
                  <p:embed/>
                </p:oleObj>
              </mc:Choice>
              <mc:Fallback>
                <p:oleObj name="Equation" r:id="rId20" imgW="215806" imgH="469696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35" y="5629297"/>
                        <a:ext cx="4397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5715040" cy="148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5334" y="2786058"/>
            <a:ext cx="31311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617" y="3484670"/>
            <a:ext cx="308891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7607" y="4270488"/>
            <a:ext cx="284453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493" y="4913430"/>
            <a:ext cx="2928959" cy="10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4286256"/>
            <a:ext cx="500066" cy="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74" name="Picture 2" descr="http://3.bp.blogspot.com/-eR66ewV6rbQ/UNlxWOvQnnI/AAAAAAAAF1k/cWgyrq36xK8/s1600/graphic_missbone0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090490"/>
            <a:ext cx="1857388" cy="2767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643734" cy="131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00306"/>
            <a:ext cx="21565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071810"/>
            <a:ext cx="2000264" cy="7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714752"/>
            <a:ext cx="20854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572008"/>
            <a:ext cx="226510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714752"/>
            <a:ext cx="500066" cy="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0" name="Picture 2" descr="http://4.bp.blogspot.com/-oqNNxZ-31q4/UNlxjB2_saI/AAAAAAAAF3I/RI3MtjnUjN0/s1600/graphic_missbone2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285749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71565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43116"/>
            <a:ext cx="47331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000372"/>
            <a:ext cx="436883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786190"/>
            <a:ext cx="48086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572008"/>
            <a:ext cx="44657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3857628"/>
            <a:ext cx="500066" cy="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26" name="Picture 2" descr="http://2.bp.blogspot.com/-UmU-hTDBgjM/UNlxl3Mx7UI/AAAAAAAAF3g/yAU5J_Ee03I/s1600/graphic_missbone23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214686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8581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714375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21" y="3571876"/>
            <a:ext cx="1617689" cy="2466977"/>
          </a:xfrm>
          <a:prstGeom prst="rect">
            <a:avLst/>
          </a:prstGeom>
          <a:noFill/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57652"/>
            <a:ext cx="5829132" cy="18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314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857356" y="714356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th-TH" sz="3600" dirty="0" smtClean="0">
                <a:solidFill>
                  <a:srgbClr val="00FFFF"/>
                </a:solidFill>
                <a:latin typeface="Book_Akhanake" pitchFamily="2" charset="0"/>
                <a:cs typeface="Book_Akhanake" pitchFamily="2" charset="0"/>
              </a:rPr>
              <a:t>3. โจทย์ปัญหาเกี่ยวกับอสมการเชิงเส้นตัวแปรเดียว</a:t>
            </a:r>
            <a:endParaRPr lang="th-TH" sz="8000" dirty="0">
              <a:solidFill>
                <a:srgbClr val="00FFFF"/>
              </a:solidFill>
              <a:latin typeface="Book_Akhanake" pitchFamily="2" charset="0"/>
              <a:cs typeface="Book_Akhanake" pitchFamily="2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86248" y="1928802"/>
            <a:ext cx="3857652" cy="707886"/>
          </a:xfrm>
          <a:prstGeom prst="rect">
            <a:avLst/>
          </a:prstGeom>
          <a:solidFill>
            <a:srgbClr val="99CCFF"/>
          </a:solidFill>
          <a:ln w="5715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CC3300"/>
                </a:solidFill>
              </a:rPr>
              <a:t>ขั้นตอนการแก้โจทย์ปัญหา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769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8072494" cy="5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00504"/>
            <a:ext cx="4648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714884"/>
            <a:ext cx="525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429264"/>
            <a:ext cx="5553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000504"/>
            <a:ext cx="1497856" cy="2284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3333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114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214818"/>
            <a:ext cx="329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000636"/>
            <a:ext cx="7724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500042"/>
            <a:ext cx="710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5034" y="942962"/>
            <a:ext cx="3752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973" y="1931197"/>
            <a:ext cx="3686147" cy="262652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428604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ตัวอย่างที่</a:t>
            </a:r>
            <a:r>
              <a:rPr lang="th-TH" sz="4000" b="1" dirty="0" smtClean="0"/>
              <a:t> </a:t>
            </a:r>
            <a:endParaRPr lang="th-T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3108" y="1500174"/>
            <a:ext cx="87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วิธีทำ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203780" name="AutoShape 4" descr="http://upic.me/i/iv/1291619pwbobf35zj.gi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" name="Picture 2" descr="http://i387.photobucket.com/albums/oo319/issawares/kob-01-mini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2571744"/>
            <a:ext cx="3686147" cy="262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358246" cy="10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71656"/>
            <a:ext cx="4210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400297"/>
            <a:ext cx="6696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057526"/>
            <a:ext cx="2524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443292"/>
            <a:ext cx="4152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024320"/>
            <a:ext cx="2676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457710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848242"/>
            <a:ext cx="6791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500174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5" name="AutoShape 3" descr="http://upic.me/i/cx/kapook_42985.gi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2757" name="Picture 5" descr="http://flash-mini.com/display/emo/display_zkkik1813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286124"/>
            <a:ext cx="1600201" cy="2910735"/>
          </a:xfrm>
          <a:prstGeom prst="rect">
            <a:avLst/>
          </a:prstGeom>
          <a:noFill/>
        </p:spPr>
      </p:pic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6038875"/>
            <a:ext cx="8501122" cy="6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142852"/>
            <a:ext cx="828680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658" y="625702"/>
            <a:ext cx="8441184" cy="151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11" y="2714620"/>
            <a:ext cx="5991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371854"/>
            <a:ext cx="5495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029083"/>
            <a:ext cx="3838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00600"/>
            <a:ext cx="7953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257817"/>
            <a:ext cx="6162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195508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6000768"/>
            <a:ext cx="8501122" cy="6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142852"/>
            <a:ext cx="842968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3214686"/>
            <a:ext cx="1230274" cy="13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24" y="5500702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15338" y="471488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0" y="5857892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1898757" cy="2895605"/>
          </a:xfrm>
          <a:prstGeom prst="rect">
            <a:avLst/>
          </a:prstGeom>
          <a:noFill/>
        </p:spPr>
      </p:pic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2000232" y="1357298"/>
          <a:ext cx="3714776" cy="34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1" name="Equation" r:id="rId4" imgW="1866600" imgH="177480" progId="Equation.DSMT4">
                  <p:embed/>
                </p:oleObj>
              </mc:Choice>
              <mc:Fallback>
                <p:oleObj name="Equation" r:id="rId4" imgW="186660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357298"/>
                        <a:ext cx="3714776" cy="34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00042"/>
            <a:ext cx="73365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3357554" y="2000240"/>
          <a:ext cx="2330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2" name="Equation" r:id="rId7" imgW="1130040" imgH="177480" progId="Equation.DSMT4">
                  <p:embed/>
                </p:oleObj>
              </mc:Choice>
              <mc:Fallback>
                <p:oleObj name="Equation" r:id="rId7" imgW="113004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000240"/>
                        <a:ext cx="23304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4214810" y="2670172"/>
          <a:ext cx="23050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3" name="Equation" r:id="rId9" imgW="1117440" imgH="164880" progId="Equation.DSMT4">
                  <p:embed/>
                </p:oleObj>
              </mc:Choice>
              <mc:Fallback>
                <p:oleObj name="Equation" r:id="rId9" imgW="111744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2670172"/>
                        <a:ext cx="23050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4200535" y="3214686"/>
          <a:ext cx="1728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4" name="Equation" r:id="rId11" imgW="838080" imgH="164880" progId="Equation.DSMT4">
                  <p:embed/>
                </p:oleObj>
              </mc:Choice>
              <mc:Fallback>
                <p:oleObj name="Equation" r:id="rId11" imgW="8380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35" y="3214686"/>
                        <a:ext cx="17287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4540259" y="3714752"/>
          <a:ext cx="13890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5" name="Equation" r:id="rId13" imgW="672840" imgH="469800" progId="Equation.DSMT4">
                  <p:embed/>
                </p:oleObj>
              </mc:Choice>
              <mc:Fallback>
                <p:oleObj name="Equation" r:id="rId13" imgW="672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9" y="3714752"/>
                        <a:ext cx="13890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4572000" y="4786322"/>
          <a:ext cx="942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6" name="Equation" r:id="rId15" imgW="457200" imgH="164880" progId="Equation.DSMT4">
                  <p:embed/>
                </p:oleObj>
              </mc:Choice>
              <mc:Fallback>
                <p:oleObj name="Equation" r:id="rId15" imgW="45720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6322"/>
                        <a:ext cx="942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1538" y="5286388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Subway" pitchFamily="2" charset="0"/>
              </a:rPr>
              <a:t>ดังนั้น</a:t>
            </a:r>
            <a:r>
              <a:rPr lang="th-TH" sz="3600" dirty="0" smtClean="0">
                <a:latin typeface="Subway" pitchFamily="2" charset="0"/>
              </a:rPr>
              <a:t>  </a:t>
            </a:r>
            <a:r>
              <a:rPr lang="th-TH" sz="3600" b="1" dirty="0" smtClean="0">
                <a:latin typeface="Subway" pitchFamily="2" charset="0"/>
              </a:rPr>
              <a:t>ป้องซื้อน้ำขวดเล็กมาขายมากที่สุดจำนวน 49 ขวด </a:t>
            </a:r>
            <a:endParaRPr lang="th-TH" sz="3600" b="1" dirty="0">
              <a:latin typeface="Subway" pitchFamily="2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0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286520"/>
            <a:ext cx="8501122" cy="4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90166" cy="20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5734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6096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38634"/>
            <a:ext cx="784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05364"/>
            <a:ext cx="2867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895" y="5381644"/>
            <a:ext cx="614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0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6357958"/>
            <a:ext cx="850112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571744"/>
            <a:ext cx="842968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24" y="5500702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8" name="Picture 4" descr="http://flash-mini.com/display/emo/display_voxb51227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4643446"/>
            <a:ext cx="1990725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1898757" cy="2895605"/>
          </a:xfrm>
          <a:prstGeom prst="rect">
            <a:avLst/>
          </a:prstGeom>
          <a:noFill/>
        </p:spPr>
      </p:pic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4078304" y="1285860"/>
          <a:ext cx="27797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8" name="Equation" r:id="rId4" imgW="1396800" imgH="469800" progId="Equation.DSMT4">
                  <p:embed/>
                </p:oleObj>
              </mc:Choice>
              <mc:Fallback>
                <p:oleObj name="Equation" r:id="rId4" imgW="1396800" imgH="469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304" y="1285860"/>
                        <a:ext cx="277971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00042"/>
            <a:ext cx="614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3935428" y="2571744"/>
          <a:ext cx="255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9" name="Equation" r:id="rId7" imgW="1282680" imgH="190440" progId="Equation.DSMT4">
                  <p:embed/>
                </p:oleObj>
              </mc:Choice>
              <mc:Fallback>
                <p:oleObj name="Equation" r:id="rId7" imgW="12826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28" y="2571744"/>
                        <a:ext cx="2552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864122" y="3286124"/>
          <a:ext cx="1846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0" name="Equation" r:id="rId9" imgW="927000" imgH="190440" progId="Equation.DSMT4">
                  <p:embed/>
                </p:oleObj>
              </mc:Choice>
              <mc:Fallback>
                <p:oleObj name="Equation" r:id="rId9" imgW="92700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22" y="3286124"/>
                        <a:ext cx="1846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4864122" y="4071942"/>
          <a:ext cx="1060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1" name="Equation" r:id="rId11" imgW="533160" imgH="190440" progId="Equation.DSMT4">
                  <p:embed/>
                </p:oleObj>
              </mc:Choice>
              <mc:Fallback>
                <p:oleObj name="Equation" r:id="rId11" imgW="53316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22" y="4071942"/>
                        <a:ext cx="1060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852" y="4929198"/>
            <a:ext cx="6213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Subway" pitchFamily="2" charset="0"/>
              </a:rPr>
              <a:t>ดังนั้น</a:t>
            </a:r>
            <a:r>
              <a:rPr lang="th-TH" sz="3600" dirty="0" smtClean="0">
                <a:latin typeface="Subway" pitchFamily="2" charset="0"/>
              </a:rPr>
              <a:t>  </a:t>
            </a:r>
            <a:r>
              <a:rPr lang="th-TH" sz="3600" b="1" dirty="0" smtClean="0">
                <a:latin typeface="Subway" pitchFamily="2" charset="0"/>
              </a:rPr>
              <a:t>เดิมน้องฝนมีเงินสะสมอยู่อย่างน้อย 240 บาท</a:t>
            </a:r>
            <a:endParaRPr lang="th-TH" sz="3600" b="1" dirty="0">
              <a:latin typeface="Subway" pitchFamily="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6357958"/>
            <a:ext cx="850112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5011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82" y="2143116"/>
            <a:ext cx="75563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92" y="3000372"/>
            <a:ext cx="6648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6471" y="3676655"/>
            <a:ext cx="5495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429136"/>
            <a:ext cx="5381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048265"/>
            <a:ext cx="393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5800746"/>
            <a:ext cx="7458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23806"/>
            <a:ext cx="85725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6357958"/>
            <a:ext cx="850112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1785926"/>
            <a:ext cx="850112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271462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4071942"/>
            <a:ext cx="1143008" cy="6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5429264"/>
            <a:ext cx="1857388" cy="66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3857620" y="925281"/>
          <a:ext cx="1543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3" name="Equation" r:id="rId3" imgW="774360" imgH="190440" progId="Equation.DSMT4">
                  <p:embed/>
                </p:oleObj>
              </mc:Choice>
              <mc:Fallback>
                <p:oleObj name="Equation" r:id="rId3" imgW="774360" imgH="1904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925281"/>
                        <a:ext cx="1543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4314834" y="1628551"/>
          <a:ext cx="1543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4" name="Equation" r:id="rId5" imgW="774360" imgH="190440" progId="Equation.DSMT4">
                  <p:embed/>
                </p:oleObj>
              </mc:Choice>
              <mc:Fallback>
                <p:oleObj name="Equation" r:id="rId5" imgW="77436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34" y="1628551"/>
                        <a:ext cx="1543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3786182" y="2342931"/>
          <a:ext cx="1543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5" name="Equation" r:id="rId7" imgW="774360" imgH="190440" progId="Equation.DSMT4">
                  <p:embed/>
                </p:oleObj>
              </mc:Choice>
              <mc:Fallback>
                <p:oleObj name="Equation" r:id="rId7" imgW="77436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342931"/>
                        <a:ext cx="1543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4314834" y="3068421"/>
          <a:ext cx="1543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6" name="Equation" r:id="rId8" imgW="774360" imgH="190440" progId="Equation.DSMT4">
                  <p:embed/>
                </p:oleObj>
              </mc:Choice>
              <mc:Fallback>
                <p:oleObj name="Equation" r:id="rId8" imgW="77436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34" y="3068421"/>
                        <a:ext cx="1543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4286248" y="3782801"/>
          <a:ext cx="936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7" name="Equation" r:id="rId10" imgW="469800" imgH="190440" progId="Equation.DSMT4">
                  <p:embed/>
                </p:oleObj>
              </mc:Choice>
              <mc:Fallback>
                <p:oleObj name="Equation" r:id="rId10" imgW="46980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782801"/>
                        <a:ext cx="9366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4429124" y="4509884"/>
          <a:ext cx="7842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8" name="Equation" r:id="rId12" imgW="393480" imgH="177480" progId="Equation.DSMT4">
                  <p:embed/>
                </p:oleObj>
              </mc:Choice>
              <mc:Fallback>
                <p:oleObj name="Equation" r:id="rId12" imgW="39348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509884"/>
                        <a:ext cx="7842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7290" y="5068685"/>
            <a:ext cx="483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Subway" pitchFamily="2" charset="0"/>
              </a:rPr>
              <a:t>ดังนั้น ด้านกว้างยาว 1,2,3 หรือ 4 เมตร</a:t>
            </a:r>
            <a:endParaRPr lang="th-TH" sz="3600" b="1" dirty="0">
              <a:latin typeface="Subwa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78240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Subway" pitchFamily="2" charset="0"/>
              </a:rPr>
              <a:t>จะได้สมการเป็น</a:t>
            </a:r>
            <a:endParaRPr lang="th-TH" sz="3600" b="1" dirty="0">
              <a:latin typeface="Subway" pitchFamily="2" charset="0"/>
            </a:endParaRPr>
          </a:p>
        </p:txBody>
      </p:sp>
      <p:pic>
        <p:nvPicPr>
          <p:cNvPr id="10" name="Picture 2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57290" y="1785926"/>
            <a:ext cx="1898757" cy="289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362062"/>
            <a:ext cx="7143800" cy="10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05070"/>
            <a:ext cx="1285884" cy="6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290888"/>
            <a:ext cx="1571636" cy="55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076706"/>
            <a:ext cx="13573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86322"/>
            <a:ext cx="1500198" cy="6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3.bp.blogspot.com/-eR66ewV6rbQ/UNlxWOvQnnI/AAAAAAAAF1k/cWgyrq36xK8/s1600/graphic_missbone0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2571744"/>
            <a:ext cx="1857388" cy="276751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3286124"/>
            <a:ext cx="500066" cy="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46850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90011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7054" y="3609980"/>
            <a:ext cx="436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210" y="3609980"/>
            <a:ext cx="1200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54" y="4395798"/>
            <a:ext cx="5438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68" y="3676658"/>
            <a:ext cx="323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9864" y="4467236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67054" y="5467368"/>
            <a:ext cx="5848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9864" y="5538806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http://flash-mini.com/display/emo/display_ub7ui205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4000504"/>
            <a:ext cx="1524000" cy="2324101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52937" y="4786322"/>
            <a:ext cx="175233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10062" y="5857892"/>
            <a:ext cx="16766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2285992"/>
            <a:ext cx="6643734" cy="13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0708" name="Picture 4" descr="http://2.bp.blogspot.com/-EE8N2nLGvhs/UNlxgRMZAcI/AAAAAAAAF2w/mBK1Y3MKEQ4/s1600/graphic_missbone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2768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 descr="http://1.bp.blogspot.com/-lDeKOHbysos/UNlxiCqIJHI/AAAAAAAAF3E/_ywRjcSdXTY/s1600/graphic_missbone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2" name="Picture 8" descr="http://2.bp.blogspot.com/-OBmlr4UMXak/UNlxdLxquqI/AAAAAAAAF2Y/EMNp5XZHYBE/s1600/graphic_missbone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895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4" name="Picture 10" descr="http://4.bp.blogspot.com/-Mep4AujLYuk/UNlxsd2I19I/AAAAAAAAF4U/eF9JNfcqLGw/s1600/graphic_missbone2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6" name="Picture 12" descr="http://1.bp.blogspot.com/-0WwASDenC_g/UNlxPf3WdWI/AAAAAAAAF00/DT1DEHvgWUs/s1600/graphic_missbone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8" name="Picture 14" descr="http://2.bp.blogspot.com/-RNJWuSK3yCQ/UNlxQcvBRVI/AAAAAAAAF04/Ek4DYJXnyIo/s1600/graphic_missbone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43164"/>
            <a:ext cx="11144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20" name="Picture 16" descr="http://1.bp.blogspot.com/-A9Hj6FrSO1I/UNlxTGXpxII/AAAAAAAAF1U/mxgmNB_0kQo/s1600/graphic_missbone0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22" name="Picture 18" descr="http://3.bp.blogspot.com/-3aXP8_aPAXg/UNlxXLKds0I/AAAAAAAAF1s/z3gt70PbNbE/s1600/graphic_missbone08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9" y="3477765"/>
            <a:ext cx="14668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24" name="Picture 20" descr="http://4.bp.blogspot.com/-4T9Tpz672BY/UNlxYNLY_jI/AAAAAAAAF10/PO7j0_hA-fY/s1600/graphic_missbone0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62" y="366515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6" name="Picture 2" descr="http://4.bp.blogspot.com/-KpelZ645mRc/UNlxcRbzHxI/AAAAAAAAF2Q/0d8Pyboobew/s1600/graphic_missbone1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725144"/>
            <a:ext cx="10382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3.bp.blogspot.com/--bstdG-gG5I/UNlxkIpAt8I/AAAAAAAAF3Q/F0OTsNRSVWw/s1600/graphic_missbone2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4682"/>
            <a:ext cx="12382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-uswvELHQtAM/Ua2GJuESeOI/AAAAAAAAKQc/bOBzVjlyGuE/s1600/graphic-missbonez_04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88" y="464612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4.bp.blogspot.com/-L3-DEucIPHU/Ua2GI6gySVI/AAAAAAAAKQI/lSJ5yyOwGT4/s1600/graphic-missbonez_0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62" y="4646120"/>
            <a:ext cx="1257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2.bp.blogspot.com/-eh7okHLFuP8/Ua2GMHy8gXI/AAAAAAAAKRU/eOa80swu5h0/s1600/graphic-missbonez_1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12" y="3477765"/>
            <a:ext cx="952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3.bp.blogspot.com/-TJnGdDU8bTw/Ua2GNa-tGRI/AAAAAAAAKRw/RfcoZneqE-0/s1600/graphic-missbonez_15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67" y="501317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1.bp.blogspot.com/-eD9f2ENvTrs/Ua2GNbrlF1I/AAAAAAAAKR0/Z6LWrfNLlIE/s1600/graphic-missbonez_16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52" y="4108139"/>
            <a:ext cx="904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1.bp.blogspot.com/--6dVqZKIYD4/Ua2GN3GzUWI/AAAAAAAAKSE/8okTsrfxM3s/s1600/graphic-missbonez_17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08" y="76470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2.bp.blogspot.com/-R6BN2w_CznI/Ua2GJ9XB4WI/AAAAAAAAKQo/NyJGS47B3VE/s1600/graphic-missbonez_06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7" y="495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3.bp.blogspot.com/-34fO4ZcgNao/Ua2GLtFTbrI/AAAAAAAAKRA/HwqeEfonKcM/s1600/graphic-missbonez_09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88" y="7398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71092"/>
            <a:ext cx="1452562" cy="5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67392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845688"/>
            <a:ext cx="1452562" cy="5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513735"/>
            <a:ext cx="1380122" cy="8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317219"/>
            <a:ext cx="1668724" cy="8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5189823"/>
            <a:ext cx="2100772" cy="52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143116"/>
            <a:ext cx="1083135" cy="5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851969"/>
            <a:ext cx="1616337" cy="9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785794"/>
            <a:ext cx="8501122" cy="5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7338" y="549275"/>
            <a:ext cx="759777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5000" b="1" i="1" dirty="0" smtClean="0">
                <a:solidFill>
                  <a:srgbClr val="CC3300"/>
                </a:solidFill>
              </a:rPr>
              <a:t>ตัวอย่างที่ 1 </a:t>
            </a:r>
            <a:r>
              <a:rPr lang="th-TH" sz="4000" b="1" dirty="0" smtClean="0"/>
              <a:t>  </a:t>
            </a:r>
            <a:r>
              <a:rPr lang="th-TH" sz="4000" b="1" dirty="0"/>
              <a:t>จงหาคำตอบของอสมการ</a:t>
            </a:r>
            <a:r>
              <a:rPr lang="en-US" sz="4000" b="1" dirty="0"/>
              <a:t>   x  </a:t>
            </a:r>
            <a:r>
              <a:rPr lang="en-US" sz="4000" b="1" u="sng" dirty="0"/>
              <a:t>&gt;</a:t>
            </a:r>
            <a:r>
              <a:rPr lang="en-US" sz="4000" b="1" dirty="0"/>
              <a:t>  4</a:t>
            </a:r>
            <a:r>
              <a:rPr lang="th-TH" sz="4000" b="1" dirty="0"/>
              <a:t> </a:t>
            </a: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357158" y="1544785"/>
            <a:ext cx="8001056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600" b="1" i="1" dirty="0">
                <a:solidFill>
                  <a:srgbClr val="CC3300"/>
                </a:solidFill>
              </a:rPr>
              <a:t>วิธีทำ</a:t>
            </a:r>
            <a:r>
              <a:rPr lang="th-TH" sz="3600" b="1" dirty="0"/>
              <a:t> </a:t>
            </a:r>
            <a:r>
              <a:rPr lang="th-TH" sz="3600" dirty="0"/>
              <a:t>		 </a:t>
            </a:r>
            <a:r>
              <a:rPr lang="th-TH" sz="3200" dirty="0"/>
              <a:t>  </a:t>
            </a:r>
            <a:r>
              <a:rPr lang="th-TH" sz="3200" b="1" dirty="0">
                <a:solidFill>
                  <a:srgbClr val="00B050"/>
                </a:solidFill>
              </a:rPr>
              <a:t>เนื่องจาก  เมื่อแทน</a:t>
            </a:r>
            <a:r>
              <a:rPr lang="en-US" sz="3200" b="1" dirty="0">
                <a:solidFill>
                  <a:srgbClr val="00B050"/>
                </a:solidFill>
              </a:rPr>
              <a:t>  x  </a:t>
            </a:r>
            <a:r>
              <a:rPr lang="th-TH" sz="3200" b="1" dirty="0">
                <a:solidFill>
                  <a:srgbClr val="00B050"/>
                </a:solidFill>
              </a:rPr>
              <a:t>ด้วยจำนวนจริง</a:t>
            </a:r>
            <a:br>
              <a:rPr lang="th-TH" sz="3200" b="1" dirty="0">
                <a:solidFill>
                  <a:srgbClr val="00B050"/>
                </a:solidFill>
              </a:rPr>
            </a:br>
            <a:r>
              <a:rPr lang="th-TH" sz="3200" b="1" dirty="0">
                <a:solidFill>
                  <a:srgbClr val="00B050"/>
                </a:solidFill>
              </a:rPr>
              <a:t> 		   ทุกจำนวนที่มากกว่าหรือเท่ากับ 4  ใน  </a:t>
            </a:r>
            <a:r>
              <a:rPr lang="en-US" sz="3200" b="1" dirty="0" smtClean="0">
                <a:solidFill>
                  <a:srgbClr val="00B050"/>
                </a:solidFill>
              </a:rPr>
              <a:t>x  </a:t>
            </a:r>
            <a:r>
              <a:rPr lang="en-US" sz="3200" b="1" u="sng" dirty="0">
                <a:solidFill>
                  <a:srgbClr val="00B050"/>
                </a:solidFill>
              </a:rPr>
              <a:t>&gt;</a:t>
            </a:r>
            <a:r>
              <a:rPr lang="en-US" sz="3200" b="1" dirty="0">
                <a:solidFill>
                  <a:srgbClr val="00B050"/>
                </a:solidFill>
              </a:rPr>
              <a:t>  4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 		  </a:t>
            </a:r>
            <a:r>
              <a:rPr lang="th-TH" sz="3200" b="1" dirty="0" smtClean="0">
                <a:solidFill>
                  <a:srgbClr val="00B050"/>
                </a:solidFill>
              </a:rPr>
              <a:t>แล้ว</a:t>
            </a:r>
            <a:r>
              <a:rPr lang="th-TH" sz="3200" b="1" dirty="0">
                <a:solidFill>
                  <a:srgbClr val="00B050"/>
                </a:solidFill>
              </a:rPr>
              <a:t>จะได้อสมการเป็นจริง </a:t>
            </a:r>
            <a:br>
              <a:rPr lang="th-TH" sz="3200" b="1" dirty="0">
                <a:solidFill>
                  <a:srgbClr val="00B050"/>
                </a:solidFill>
              </a:rPr>
            </a:br>
            <a:r>
              <a:rPr lang="th-TH" sz="3200" b="1" dirty="0">
                <a:solidFill>
                  <a:srgbClr val="00B050"/>
                </a:solidFill>
              </a:rPr>
              <a:t> 	 	   </a:t>
            </a:r>
            <a:r>
              <a:rPr lang="th-TH" sz="3200" b="1" dirty="0" smtClean="0">
                <a:solidFill>
                  <a:srgbClr val="00B050"/>
                </a:solidFill>
              </a:rPr>
              <a:t>ดังนั้น     </a:t>
            </a:r>
            <a:r>
              <a:rPr lang="th-TH" sz="3200" b="1" dirty="0">
                <a:solidFill>
                  <a:srgbClr val="00B050"/>
                </a:solidFill>
              </a:rPr>
              <a:t>คำตอบของอสมการ </a:t>
            </a:r>
            <a:r>
              <a:rPr lang="en-US" sz="3200" b="1" dirty="0">
                <a:solidFill>
                  <a:srgbClr val="00B050"/>
                </a:solidFill>
              </a:rPr>
              <a:t>  x  </a:t>
            </a:r>
            <a:r>
              <a:rPr lang="en-US" sz="3200" b="1" u="sng" dirty="0">
                <a:solidFill>
                  <a:srgbClr val="00B050"/>
                </a:solidFill>
              </a:rPr>
              <a:t>&gt;</a:t>
            </a:r>
            <a:r>
              <a:rPr lang="en-US" sz="3200" b="1" dirty="0">
                <a:solidFill>
                  <a:srgbClr val="00B050"/>
                </a:solidFill>
              </a:rPr>
              <a:t>  4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 		  </a:t>
            </a:r>
            <a:r>
              <a:rPr lang="th-TH" sz="3200" b="1" dirty="0" smtClean="0">
                <a:solidFill>
                  <a:srgbClr val="00B050"/>
                </a:solidFill>
              </a:rPr>
              <a:t>คือ         จำนวน</a:t>
            </a:r>
            <a:r>
              <a:rPr lang="th-TH" sz="3200" b="1" dirty="0">
                <a:solidFill>
                  <a:srgbClr val="00B050"/>
                </a:solidFill>
              </a:rPr>
              <a:t>จริงทุกจำนวนที่มากกว่า</a:t>
            </a:r>
            <a:r>
              <a:rPr lang="th-TH" sz="3600" b="1" dirty="0">
                <a:solidFill>
                  <a:srgbClr val="00B050"/>
                </a:solidFill>
              </a:rPr>
              <a:t/>
            </a:r>
            <a:br>
              <a:rPr lang="th-TH" sz="3600" b="1" dirty="0">
                <a:solidFill>
                  <a:srgbClr val="00B050"/>
                </a:solidFill>
              </a:rPr>
            </a:br>
            <a:r>
              <a:rPr lang="th-TH" sz="3600" b="1" dirty="0">
                <a:solidFill>
                  <a:srgbClr val="00B050"/>
                </a:solidFill>
              </a:rPr>
              <a:t> 		            </a:t>
            </a:r>
            <a:r>
              <a:rPr lang="th-TH" sz="3600" b="1" dirty="0" smtClean="0">
                <a:solidFill>
                  <a:srgbClr val="00B050"/>
                </a:solidFill>
              </a:rPr>
              <a:t> หรือ</a:t>
            </a:r>
            <a:r>
              <a:rPr lang="th-TH" sz="3600" b="1" dirty="0">
                <a:solidFill>
                  <a:srgbClr val="00B050"/>
                </a:solidFill>
              </a:rPr>
              <a:t>เท่ากับ  4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439863" y="5303831"/>
            <a:ext cx="6102350" cy="696911"/>
            <a:chOff x="907" y="3341"/>
            <a:chExt cx="3844" cy="439"/>
          </a:xfrm>
        </p:grpSpPr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V="1">
              <a:off x="907" y="3385"/>
              <a:ext cx="37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lg" len="lg"/>
              <a:tailEnd type="non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1905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2623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>
              <a:off x="3346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2989" y="3349"/>
              <a:ext cx="0" cy="7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4069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3712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4435" y="3349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1440" y="3421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0</a:t>
              </a:r>
              <a:endParaRPr lang="th-TH" sz="2400" dirty="0"/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>
              <a:off x="1535" y="3358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Line 58"/>
            <p:cNvSpPr>
              <a:spLocks noChangeShapeType="1"/>
            </p:cNvSpPr>
            <p:nvPr/>
          </p:nvSpPr>
          <p:spPr bwMode="auto">
            <a:xfrm>
              <a:off x="1151" y="3358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H="1">
              <a:off x="2971" y="3386"/>
              <a:ext cx="17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2958" y="3341"/>
              <a:ext cx="85" cy="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2273" y="3353"/>
              <a:ext cx="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1800" y="3425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1</a:t>
              </a:r>
              <a:endParaRPr lang="th-TH" sz="2400" dirty="0"/>
            </a:p>
          </p:txBody>
        </p:sp>
        <p:sp>
          <p:nvSpPr>
            <p:cNvPr id="32" name="Text Box 65"/>
            <p:cNvSpPr txBox="1">
              <a:spLocks noChangeArrowheads="1"/>
            </p:cNvSpPr>
            <p:nvPr/>
          </p:nvSpPr>
          <p:spPr bwMode="auto">
            <a:xfrm>
              <a:off x="2160" y="3431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2</a:t>
              </a:r>
              <a:endParaRPr lang="th-TH" sz="2400" dirty="0"/>
            </a:p>
          </p:txBody>
        </p:sp>
        <p:sp>
          <p:nvSpPr>
            <p:cNvPr id="33" name="Text Box 66"/>
            <p:cNvSpPr txBox="1">
              <a:spLocks noChangeArrowheads="1"/>
            </p:cNvSpPr>
            <p:nvPr/>
          </p:nvSpPr>
          <p:spPr bwMode="auto">
            <a:xfrm>
              <a:off x="2520" y="3427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3</a:t>
              </a:r>
              <a:endParaRPr lang="th-TH" sz="2400" dirty="0"/>
            </a:p>
          </p:txBody>
        </p:sp>
        <p:sp>
          <p:nvSpPr>
            <p:cNvPr id="34" name="Text Box 67"/>
            <p:cNvSpPr txBox="1">
              <a:spLocks noChangeArrowheads="1"/>
            </p:cNvSpPr>
            <p:nvPr/>
          </p:nvSpPr>
          <p:spPr bwMode="auto">
            <a:xfrm>
              <a:off x="2880" y="3424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4</a:t>
              </a:r>
              <a:endParaRPr lang="th-TH" sz="2400" dirty="0"/>
            </a:p>
          </p:txBody>
        </p:sp>
        <p:sp>
          <p:nvSpPr>
            <p:cNvPr id="35" name="Text Box 68"/>
            <p:cNvSpPr txBox="1">
              <a:spLocks noChangeArrowheads="1"/>
            </p:cNvSpPr>
            <p:nvPr/>
          </p:nvSpPr>
          <p:spPr bwMode="auto">
            <a:xfrm>
              <a:off x="3240" y="3426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5</a:t>
              </a:r>
              <a:endParaRPr lang="th-TH" sz="2400" dirty="0"/>
            </a:p>
          </p:txBody>
        </p:sp>
        <p:sp>
          <p:nvSpPr>
            <p:cNvPr id="36" name="Text Box 69"/>
            <p:cNvSpPr txBox="1">
              <a:spLocks noChangeArrowheads="1"/>
            </p:cNvSpPr>
            <p:nvPr/>
          </p:nvSpPr>
          <p:spPr bwMode="auto">
            <a:xfrm>
              <a:off x="3600" y="3431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6</a:t>
              </a:r>
              <a:endParaRPr lang="th-TH" sz="2400" dirty="0"/>
            </a:p>
          </p:txBody>
        </p:sp>
        <p:sp>
          <p:nvSpPr>
            <p:cNvPr id="37" name="Text Box 70"/>
            <p:cNvSpPr txBox="1">
              <a:spLocks noChangeArrowheads="1"/>
            </p:cNvSpPr>
            <p:nvPr/>
          </p:nvSpPr>
          <p:spPr bwMode="auto">
            <a:xfrm>
              <a:off x="3960" y="3425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7</a:t>
              </a:r>
              <a:endParaRPr lang="th-TH" sz="2400" dirty="0"/>
            </a:p>
          </p:txBody>
        </p:sp>
        <p:sp>
          <p:nvSpPr>
            <p:cNvPr id="38" name="Text Box 71"/>
            <p:cNvSpPr txBox="1">
              <a:spLocks noChangeArrowheads="1"/>
            </p:cNvSpPr>
            <p:nvPr/>
          </p:nvSpPr>
          <p:spPr bwMode="auto">
            <a:xfrm>
              <a:off x="4320" y="3423"/>
              <a:ext cx="3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8</a:t>
              </a:r>
              <a:endParaRPr lang="th-TH" sz="2400" dirty="0"/>
            </a:p>
          </p:txBody>
        </p:sp>
        <p:sp>
          <p:nvSpPr>
            <p:cNvPr id="39" name="Text Box 74"/>
            <p:cNvSpPr txBox="1">
              <a:spLocks noChangeArrowheads="1"/>
            </p:cNvSpPr>
            <p:nvPr/>
          </p:nvSpPr>
          <p:spPr bwMode="auto">
            <a:xfrm>
              <a:off x="984" y="3426"/>
              <a:ext cx="53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/>
                <a:t>-1</a:t>
              </a:r>
              <a:endParaRPr lang="th-TH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6786610" cy="55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3"/>
            <a:ext cx="6572296" cy="10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6429420" cy="9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71876"/>
            <a:ext cx="6429420" cy="11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704911"/>
            <a:ext cx="6429420" cy="9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3" y="5749353"/>
            <a:ext cx="6572296" cy="10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1857364"/>
            <a:ext cx="1781180" cy="3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2714620"/>
            <a:ext cx="2143140" cy="3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3857628"/>
            <a:ext cx="3700473" cy="3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32" y="4941168"/>
            <a:ext cx="44291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4" y="6021288"/>
            <a:ext cx="5143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60648"/>
            <a:ext cx="54412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18" y="1242393"/>
            <a:ext cx="6344493" cy="7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888" y="2204864"/>
            <a:ext cx="6386424" cy="6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0968"/>
            <a:ext cx="6524228" cy="6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000504"/>
            <a:ext cx="6595666" cy="7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941168"/>
            <a:ext cx="6595666" cy="6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8842" y="5875183"/>
            <a:ext cx="6605486" cy="8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504" y="142852"/>
            <a:ext cx="347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0082" y="885587"/>
            <a:ext cx="1013766" cy="5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5148" y="1916832"/>
            <a:ext cx="862956" cy="56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5148" y="2780928"/>
            <a:ext cx="862956" cy="55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59043" y="3786190"/>
            <a:ext cx="868941" cy="51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56409" y="4714884"/>
            <a:ext cx="1171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73674" y="5589240"/>
            <a:ext cx="1658366" cy="5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9750" y="3618061"/>
            <a:ext cx="8135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4800" dirty="0">
                <a:latin typeface="Angsana New" pitchFamily="18" charset="-34"/>
              </a:rPr>
              <a:t>     เพื่อความรวดเร็วในการแก้อสมการ เราจะใช้  </a:t>
            </a:r>
            <a:r>
              <a:rPr lang="th-TH" sz="4800" u="sng" dirty="0">
                <a:solidFill>
                  <a:srgbClr val="FF5050"/>
                </a:solidFill>
                <a:latin typeface="Angsana New" pitchFamily="18" charset="-34"/>
              </a:rPr>
              <a:t>สมบัติของการไม่เท่ากัน</a:t>
            </a:r>
            <a:r>
              <a:rPr lang="th-TH" sz="4800" dirty="0">
                <a:latin typeface="Angsana New" pitchFamily="18" charset="-34"/>
              </a:rPr>
              <a:t> ในการหาคำตอบของอสมการ</a:t>
            </a:r>
            <a:endParaRPr lang="en-US" sz="4800" b="0" i="1" dirty="0">
              <a:latin typeface="Angsana New" pitchFamily="18" charset="-34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14282" y="2285992"/>
            <a:ext cx="8286808" cy="1115532"/>
            <a:chOff x="-378" y="3025"/>
            <a:chExt cx="4491" cy="1088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-378" y="3025"/>
              <a:ext cx="4491" cy="10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-68" y="3165"/>
              <a:ext cx="4172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4800" dirty="0" smtClean="0">
                  <a:solidFill>
                    <a:srgbClr val="0066FF"/>
                  </a:solidFill>
                  <a:latin typeface="Angsana New" pitchFamily="18" charset="-34"/>
                </a:rPr>
                <a:t>การแก้อสมการ คือ การหา</a:t>
              </a:r>
              <a:r>
                <a:rPr lang="th-TH" sz="4800" dirty="0">
                  <a:solidFill>
                    <a:srgbClr val="0066FF"/>
                  </a:solidFill>
                  <a:latin typeface="Angsana New" pitchFamily="18" charset="-34"/>
                </a:rPr>
                <a:t>คำตอบของอสมการ</a:t>
              </a:r>
            </a:p>
          </p:txBody>
        </p:sp>
      </p:grp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181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051720" y="694437"/>
            <a:ext cx="7092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th-TH" sz="3600" dirty="0" smtClean="0">
                <a:solidFill>
                  <a:srgbClr val="00FFFF"/>
                </a:solidFill>
                <a:latin typeface="Book_Akhanake" pitchFamily="2" charset="0"/>
                <a:cs typeface="Book_Akhanake" pitchFamily="2" charset="0"/>
              </a:rPr>
              <a:t>2. การแก้อสมการเชิงเส้นตัวแปรเดียว</a:t>
            </a:r>
            <a:endParaRPr lang="th-TH" sz="8000" dirty="0">
              <a:solidFill>
                <a:srgbClr val="00FFFF"/>
              </a:solidFill>
              <a:latin typeface="Book_Akhanake" pitchFamily="2" charset="0"/>
              <a:cs typeface="Book_Akhana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1713</TotalTime>
  <Words>786</Words>
  <Application>Microsoft Office PowerPoint</Application>
  <PresentationFormat>นำเสนอทางหน้าจอ (4:3)</PresentationFormat>
  <Paragraphs>130</Paragraphs>
  <Slides>40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2" baseType="lpstr">
      <vt:lpstr>เฉลียง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ตัวอย่างที่ 5 จงแก้อสมการ </vt:lpstr>
      <vt:lpstr>ตัวอย่างที่ 6 จงแก้อสมการ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KKD Windows 7 V.3</dc:creator>
  <cp:lastModifiedBy>431</cp:lastModifiedBy>
  <cp:revision>162</cp:revision>
  <dcterms:created xsi:type="dcterms:W3CDTF">2015-10-12T04:12:41Z</dcterms:created>
  <dcterms:modified xsi:type="dcterms:W3CDTF">2015-10-30T04:22:09Z</dcterms:modified>
</cp:coreProperties>
</file>