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331" r:id="rId7"/>
    <p:sldId id="261" r:id="rId8"/>
    <p:sldId id="262" r:id="rId9"/>
    <p:sldId id="263" r:id="rId10"/>
    <p:sldId id="264" r:id="rId11"/>
    <p:sldId id="33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33" r:id="rId30"/>
    <p:sldId id="283" r:id="rId31"/>
    <p:sldId id="309" r:id="rId32"/>
    <p:sldId id="310" r:id="rId33"/>
    <p:sldId id="311" r:id="rId34"/>
    <p:sldId id="285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01" r:id="rId55"/>
    <p:sldId id="302" r:id="rId56"/>
    <p:sldId id="334" r:id="rId57"/>
    <p:sldId id="336" r:id="rId58"/>
    <p:sldId id="335" r:id="rId59"/>
    <p:sldId id="303" r:id="rId60"/>
    <p:sldId id="304" r:id="rId61"/>
    <p:sldId id="305" r:id="rId62"/>
    <p:sldId id="306" r:id="rId63"/>
    <p:sldId id="307" r:id="rId64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26FFC-28FB-452E-ABE5-B6E9B474BB70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BBE2C-674A-4280-B45C-F17E28355D3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0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BBE2C-674A-4280-B45C-F17E28355D3A}" type="slidenum">
              <a:rPr lang="th-TH" smtClean="0"/>
              <a:t>1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6C9B2-C1FE-445E-9896-C2D141EB593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41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E5FC0-D435-45BE-BBC3-AF5164FE84A3}" type="datetimeFigureOut">
              <a:rPr lang="th-TH" smtClean="0"/>
              <a:t>05/07/58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7519B-F29B-4604-BC6B-48B4EE0996D9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OBmDFImo8ZY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://www.stemedthailand.org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สะเต็มศึกษา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(STEM Education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h-TH" dirty="0"/>
              <a:t>ดร. อภิสิทธิ์ </a:t>
            </a:r>
            <a:r>
              <a:rPr lang="th-TH" dirty="0" smtClean="0"/>
              <a:t>ธงไชย</a:t>
            </a:r>
          </a:p>
          <a:p>
            <a:r>
              <a:rPr lang="th-TH" dirty="0" smtClean="0"/>
              <a:t>ผู้ชำนาญ ศูนย์สะเต็มศึกษาแห่งชาติ </a:t>
            </a:r>
            <a:r>
              <a:rPr lang="th-TH" dirty="0" err="1" smtClean="0"/>
              <a:t>สสวท</a:t>
            </a:r>
            <a:r>
              <a:rPr lang="th-TH" dirty="0" smtClean="0"/>
              <a:t>.</a:t>
            </a:r>
            <a:endParaRPr lang="th-TH" dirty="0"/>
          </a:p>
        </p:txBody>
      </p:sp>
      <p:pic>
        <p:nvPicPr>
          <p:cNvPr id="4" name="Picture 2" descr="F:\Man@IPST\อื่นๆ\บรรยายพิเศษ\สะเต็มและการพัฒนาความคิดสร้างสรรค์ รภ รำไพพรรณี\STEM LOGO V28 edit15Aug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5030"/>
            <a:ext cx="1312164" cy="137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6006"/>
            <a:ext cx="1193014" cy="133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" name="Picture 4" descr="http://www.sparklebox.co.uk/blue/4231-4240/_wp_generated/pp61b0a43d_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305215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Man@IPST\อื่นๆ\บรรยายพิเศษ\สะเต็มและการพัฒนาความคิดสร้างสรรค์ รภ รำไพพรรณี\STEM LOGO V28 edit15Aug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21230"/>
            <a:ext cx="2101619" cy="219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0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/>
              <a:t>คำถามยอดฮิตเกี่ยวกับสะเต็ม</a:t>
            </a:r>
            <a:r>
              <a:rPr lang="th-TH" b="1" dirty="0" smtClean="0"/>
              <a:t>ศึกษา</a:t>
            </a:r>
            <a:endParaRPr lang="th-TH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th-TH" dirty="0" smtClean="0"/>
              <a:t>สะเต็มคือหลักสูตร</a:t>
            </a:r>
            <a:r>
              <a:rPr lang="en-US" dirty="0" smtClean="0"/>
              <a:t>?</a:t>
            </a:r>
          </a:p>
          <a:p>
            <a:r>
              <a:rPr lang="en-US" dirty="0" smtClean="0"/>
              <a:t>E and T </a:t>
            </a:r>
            <a:r>
              <a:rPr lang="th-TH" dirty="0" smtClean="0"/>
              <a:t>แตกต่างกันอย่างไร</a:t>
            </a:r>
            <a:r>
              <a:rPr lang="en-US" dirty="0" smtClean="0"/>
              <a:t>?</a:t>
            </a:r>
            <a:endParaRPr lang="th-TH" dirty="0" smtClean="0"/>
          </a:p>
          <a:p>
            <a:r>
              <a:rPr lang="th-TH" dirty="0" smtClean="0"/>
              <a:t>สะเต็มกับสะเต็มศึกษาเหมือนกันไหม</a:t>
            </a:r>
            <a:r>
              <a:rPr lang="en-US" dirty="0" smtClean="0"/>
              <a:t>?</a:t>
            </a:r>
          </a:p>
          <a:p>
            <a:r>
              <a:rPr lang="en-US" dirty="0" smtClean="0"/>
              <a:t>STEM vs. Inquiry?</a:t>
            </a:r>
          </a:p>
          <a:p>
            <a:r>
              <a:rPr lang="th-TH" dirty="0" smtClean="0"/>
              <a:t>ต้องสอนแบบสะเต็มทุกครั้งไหม</a:t>
            </a:r>
            <a:r>
              <a:rPr lang="en-US" dirty="0" smtClean="0"/>
              <a:t>?</a:t>
            </a:r>
          </a:p>
          <a:p>
            <a:r>
              <a:rPr lang="en-US" dirty="0" smtClean="0"/>
              <a:t>STEM vs. Project based/ Problem based</a:t>
            </a:r>
          </a:p>
          <a:p>
            <a:r>
              <a:rPr lang="en-US" dirty="0" smtClean="0"/>
              <a:t>….???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943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จุดเริ่มต้น </a:t>
            </a:r>
            <a:r>
              <a:rPr lang="en-US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อ้างถึงกลุ่มอาชีพที่มีความเกี่ยวข้องกับวิทยาศาสตร์  เทคโนโลยี วิศวกรรมศาสตร์ และคณิตศาสตร์ เช่น วิศวกร แพทย์ นักวิทยาศาสตร์ ฯลฯ 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เป็นอาชีพที่มีความสำคัญมากในการขับเคลื่อนการพัฒนาประเทศทางด้านเศรษฐกิจและสังคม 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แต่ประเทศยังขาดแคลนบุคลากรที่มีคุณภาพ </a:t>
            </a:r>
          </a:p>
          <a:p>
            <a:pPr marL="0" indent="0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Bybee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2013; Gallant, 2009)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93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จุดเริ่มต้น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อัตรากำลังคน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workforce)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ของบุคลากรด้านวิทยาศาสตร์  เทคโนโลยี  วิศวกรรมศาสตร์ และคณิตศาสตร์  ในช่วงศตวรรษที่ 20 มีแนวโน้มลดลง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นักเรียนที่จบการศึกษาระดับมัธยมศึกษาตอนปลายที่มีความสนใจจะเข้าเรียนในคณะที่เกี่ยวข้องกับอาชีพดังกล่าวลดลง</a:t>
            </a:r>
          </a:p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ผลการเรียนรู้ในระดับการศึกษาขั้นพื้นฐาน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K-12 Education)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ที่ลดลงจากเดิมสะท้อนให้เห็นถึงปัญหาในด้านคุณภาพของการจัดการเรียนรู้วิทยาศาสตร์  เทคโนโลยี  และคณิตศาสตร์ ในโรงเรียน</a:t>
            </a: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104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จุดเริ่มต้น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ความพยายามที่จะส่งเสริมและกระตุ้นความสนใจในการเรียนรู้วิชาทั้ง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สาขาวิชา ทำให้เกิดแนวทางการจัดการเรียนการสอนแบบสะเต็มศึกษา 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STEM Education)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526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S.T.E.M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5" descr="silos.jpg"/>
          <p:cNvPicPr>
            <a:picLocks noChangeAspect="1"/>
          </p:cNvPicPr>
          <p:nvPr/>
        </p:nvPicPr>
        <p:blipFill>
          <a:blip r:embed="rId2"/>
          <a:srcRect t="-24277" b="-24277"/>
          <a:stretch>
            <a:fillRect/>
          </a:stretch>
        </p:blipFill>
        <p:spPr>
          <a:xfrm>
            <a:off x="1981200" y="1310034"/>
            <a:ext cx="4038600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56176" y="3573016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Silo???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387" y="5312777"/>
            <a:ext cx="3387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ความเป็นอิสระต่อกันของ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S.T.E.M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49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สะเต็มศึกษา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(STEM Education)</a:t>
            </a:r>
            <a:endParaRPr lang="th-TH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95600" y="1676400"/>
            <a:ext cx="5410200" cy="3962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800" u="sng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S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cience</a:t>
            </a:r>
            <a:br>
              <a:rPr lang="en-US" sz="280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smtClean="0">
                <a:latin typeface="TH SarabunPSK" pitchFamily="34" charset="-34"/>
                <a:cs typeface="TH SarabunPSK" pitchFamily="34" charset="-34"/>
              </a:rPr>
              <a:t>การศึกษาเกี่ยวกับปรากฏการณ์ธรรมชาติ</a:t>
            </a:r>
            <a:endParaRPr lang="en-US" sz="280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T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800" u="sng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T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echnology</a:t>
            </a:r>
            <a:br>
              <a:rPr lang="en-US" sz="280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smtClean="0">
                <a:latin typeface="TH SarabunPSK" pitchFamily="34" charset="-34"/>
                <a:cs typeface="TH SarabunPSK" pitchFamily="34" charset="-34"/>
              </a:rPr>
              <a:t>วัสดุ เครื่องมือ รวมถึงผลจากการพัฒนาปรับปรุงสิ่งต่างๆ เพื่อสนองความต้องการหรือความจำเป็นของมนุษย์</a:t>
            </a:r>
            <a:endParaRPr lang="en-US" sz="280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800" u="sng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E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ngineering</a:t>
            </a:r>
            <a:br>
              <a:rPr lang="en-US" sz="280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smtClean="0">
                <a:latin typeface="TH SarabunPSK" pitchFamily="34" charset="-34"/>
                <a:cs typeface="TH SarabunPSK" pitchFamily="34" charset="-34"/>
              </a:rPr>
              <a:t>เป็นกระบวนการแก้ปัญหา การออกแบบและสร้างสรรค์ชิ้นงานหรือวิธีการ โดยใช้ทรัพยากรที่มีอยู่ให้เกิดประโยชน์สูงสุด</a:t>
            </a:r>
            <a:endParaRPr lang="en-US" sz="280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en-US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M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2800" u="sng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M</a:t>
            </a:r>
            <a:r>
              <a:rPr lang="en-US" sz="2800" smtClean="0">
                <a:latin typeface="TH SarabunPSK" pitchFamily="34" charset="-34"/>
                <a:cs typeface="TH SarabunPSK" pitchFamily="34" charset="-34"/>
              </a:rPr>
              <a:t>athematics</a:t>
            </a:r>
            <a:br>
              <a:rPr lang="en-US" sz="2800" smtClean="0">
                <a:latin typeface="TH SarabunPSK" pitchFamily="34" charset="-34"/>
                <a:cs typeface="TH SarabunPSK" pitchFamily="34" charset="-34"/>
              </a:rPr>
            </a:br>
            <a:r>
              <a:rPr lang="th-TH" sz="280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เป็นเรื่องของความสัมพันธ์ระหว่างจำนวน ปริมาณ และรูปทรงเรขาคณิตต่าง ๆ รวมทั้งกระบวนการทางเหตุและผล</a:t>
            </a:r>
            <a:endParaRPr lang="en-US" sz="2800" dirty="0" smtClean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762000" y="1905000"/>
            <a:ext cx="1981200" cy="304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S.T.E.M</a:t>
            </a: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832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สะเต็มศึกษาคืออะไร 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(STEM Education)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สะเต็มศึกษา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(STEM Education)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 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pPr marL="0" indent="0">
              <a:buNone/>
            </a:pPr>
            <a:r>
              <a:rPr lang="th-TH" dirty="0">
                <a:latin typeface="TH SarabunPSK" pitchFamily="34" charset="-34"/>
                <a:cs typeface="TH SarabunPSK" pitchFamily="34" charset="-34"/>
              </a:rPr>
              <a:t>	เป็นแนวทางการจัดการศึกษาที่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เน้นการบูรณาการ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วิทยาศาสตร์ เทคโนโลยี วิศวกรรมศาสตร์ และคณิตศาสตร์ โดยเน้นการ</a:t>
            </a:r>
            <a:r>
              <a:rPr lang="th-TH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นำความรู้ไปใช้ในการแก้ปัญหาในชีวิตจริง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รวมทั้งการพัฒนากระบวนการผลิตใหม่ ที่เป็นประโยชน์ต่อการดำเนินชีวิต และการทำงาน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280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ทำไมต้อง สะ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เต็มศึกษา </a:t>
            </a:r>
            <a:r>
              <a:rPr lang="en-US" b="1" dirty="0" smtClean="0">
                <a:latin typeface="TH SarabunPSK" pitchFamily="34" charset="-34"/>
                <a:cs typeface="TH SarabunPSK" pitchFamily="34" charset="-34"/>
              </a:rPr>
              <a:t>??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ส่งเสริมการเรียนรู้วิทย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าศาสตร์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คณิต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ศาสตร์ และ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เทคโนโลยีอย่างมีความหมาย เชื่อมโยงกับชีวิตจริง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ผู้เรียนรักการเรียนรู้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ด้าน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วิทย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าศาสตร์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คณิต</a:t>
            </a:r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ศาสตร์ และ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 เทคโนโลยี</a:t>
            </a:r>
          </a:p>
          <a:p>
            <a:r>
              <a:rPr lang="th-TH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ผู้เรียนมีทักษะในการคิดวิเคราะห์ และการแก้ปัญหาต่าง ๆ สูงขึ้น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มี 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STEM workforce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ในอนาคตมากขึ้น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ประเทศมีขีดความสามารถในการพัฒนาเศรษฐกิจ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....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??</a:t>
            </a:r>
            <a:endParaRPr lang="th-TH" dirty="0">
              <a:latin typeface="TH SarabunPSK" pitchFamily="34" charset="-34"/>
              <a:cs typeface="TH SarabunPSK" pitchFamily="34" charset="-34"/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809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แนวปฏิบัติทางวิทยาศาสตร์และวิศวกรรม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(Science and engineering practices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463040"/>
            <a:ext cx="8229600" cy="4937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ตั้งคำถามทางวิทยาศาสตร์และนิยามปัญหาทางวิศวกรรม (</a:t>
            </a:r>
            <a:r>
              <a:rPr lang="en-US" sz="22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asking questions (for science) and defining problems (for engineering))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สร้างและใช้แบบจำลอง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developing and using models)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วางแผนและลงมือสืบค้นสำรวจ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planning and carrying out investigations)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วิเคราะห์และแปลความหมายข้อมูล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analyzing and interpreting data)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ใช้การคิดวิเคราะห์ทางคณิตศาสตร์และการคำนวณ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using mathematics and computational thinking)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สร้างคำอธิบายทางวิทยาศาสตร์หรือออกแบบวิธีการแก้ปัญหาทางวิศวกรรม (</a:t>
            </a:r>
            <a:r>
              <a:rPr lang="en-US" sz="22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constructing explanations (for science) and designing solutions (for engineering))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ร่วมสนใจในการโต้แย้งทางวิทยาศาสตร์จากหลักฐานที่หามาได้ 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engaging in argument from evidence)</a:t>
            </a:r>
          </a:p>
          <a:p>
            <a:pPr marL="514350" indent="-514350">
              <a:buFont typeface="+mj-lt"/>
              <a:buAutoNum type="arabicParenR"/>
            </a:pPr>
            <a:r>
              <a:rPr lang="th-TH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สืบค้น ประเมิน และสื่อสารข้อมูล (</a:t>
            </a:r>
            <a:r>
              <a:rPr lang="en-US" sz="2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obtaining, evaluating, and communicating information)</a:t>
            </a:r>
            <a:endParaRPr lang="en-US" sz="2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0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Video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แนะนำสะเต็มศึกษา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 smtClean="0"/>
          </a:p>
          <a:p>
            <a:pPr marL="0" indent="0">
              <a:buNone/>
            </a:pPr>
            <a:r>
              <a:rPr lang="th-TH" dirty="0"/>
              <a:t>	</a:t>
            </a:r>
            <a:endParaRPr lang="th-TH" dirty="0" smtClean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youtu.be/OBmDFImo8ZY</a:t>
            </a:r>
            <a:r>
              <a:rPr lang="en-US" dirty="0" smtClean="0"/>
              <a:t> </a:t>
            </a:r>
            <a:endParaRPr lang="th-TH" dirty="0"/>
          </a:p>
          <a:p>
            <a:pPr marL="0" indent="0" algn="ctr">
              <a:buNone/>
            </a:pPr>
            <a:r>
              <a:rPr lang="th-TH" dirty="0"/>
              <a:t>สะเต็มศึกษา ประเทศไทย</a:t>
            </a:r>
          </a:p>
          <a:p>
            <a:pPr marL="0" indent="0">
              <a:buNone/>
            </a:pP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853085"/>
              </p:ext>
            </p:extLst>
          </p:nvPr>
        </p:nvGraphicFramePr>
        <p:xfrm>
          <a:off x="533400" y="228600"/>
          <a:ext cx="8153404" cy="6090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351"/>
                <a:gridCol w="2038351"/>
                <a:gridCol w="2038351"/>
                <a:gridCol w="2038351"/>
              </a:tblGrid>
              <a:tr h="7512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วิทยาศาสตร์</a:t>
                      </a:r>
                      <a:b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Science)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วิศวกรรมศาสตร์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(Engineering)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เทคโนโลยี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(Technology)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คณิตศาสตร์ 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(Mathematics)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ตั้งคำถาม (เพื่อเข้าใจธรรมชาติ)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นิยามปัญหา (เพื่อพัฒนาคุณภาพชีวิต)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ตระหนักถึงบทบาทของเทคโนโลยีต่อสังคม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ทำความเข้าใจและพยายามแก้ปัญหา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พัฒนาและใช้โมเดล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พัฒนาและใช้โมเดล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ใช้คณิตศาสตร์ในการ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โมเดล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ออกแบบและลงมือทำการค้นคว้า วิจัย ทดลอง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ออกแบบและลงมือทำการค้นคว้า วิจัย ทดลอง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เรียนรู้วิธีการใช้งานเทคโนโลยีใหม่ๆ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ใช้เครื่องมือที่เหมาะสม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</a:t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แก้ปัญหา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7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วิเคราะห์ข้อมูล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วิเคราะห์ข้อมูล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ความสำคัญกับความ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แม่นยำ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ใช้คณิตฯ ช่วยในการคำนวณ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ใช้คณิตฯ ช่วยในการคำนวณ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เข้าใจบทบาทของเทคโนโลยีในการพัฒนาด้านวิทย์ฯ และวิศวกรรม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ใช้ตัวเลขในการให้ความหมายหรือเหตุผล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สร้างคำอธิบาย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ออกแบบวิธีแก้ปัญหา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พยายาม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หาวิธีการและ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โครงงานใน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การแก้ปัญหา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617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ใช้หลักฐานในการยืนยันแนวคิด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ใช้หลักฐานในการยืนยันแนวคิด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ตัดสินใจเลือกใช้เทคโนโลยีโดยพิจารณาถึงผลกระทบต่อสังคมและสิ่งแวดล้อม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สร้างข้อโต้แย้งและสามารถวิพากษ์การให้เหตุผลของผู้อื่น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40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ประเมินและสื่อสารแนวคิด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ประเมินและสื่อสารแนวคิด</a:t>
                      </a:r>
                      <a:endParaRPr lang="en-US" sz="140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89667" marR="89667" marT="44833" marB="44833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มองหาและนำเสนอระเบียบ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วิธี</a:t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ในการเหตุผล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40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Engineering Design Process</a:t>
            </a:r>
            <a:endParaRPr lang="th-TH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78" y="2094384"/>
            <a:ext cx="3770922" cy="301101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380998" y="2133235"/>
            <a:ext cx="4153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Identify a challenge: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กำหนดปัญหาหรือความท้าทาย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Explore ideas: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สำรวนแนวคิดเพื่อการแก้ปัญหา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Plan and Develop: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วางแผนการพัฒนาแนวทางแก้ปัญหา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Test and Evaluate: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ทดสอบและประเมิน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lvl="0"/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Present the solution: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นำเสนอผล</a:t>
            </a:r>
            <a:r>
              <a:rPr lang="en-US" sz="2400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แนวทาง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แก้ปัญหา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5123527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Ref: </a:t>
            </a:r>
            <a:r>
              <a:rPr lang="en-US" sz="2000" dirty="0">
                <a:latin typeface="TH SarabunPSK" pitchFamily="34" charset="-34"/>
                <a:cs typeface="TH SarabunPSK" pitchFamily="34" charset="-34"/>
              </a:rPr>
              <a:t>Engineering by Design (ITEEA2007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4673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2816557" y="2564904"/>
            <a:ext cx="3816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หลักการทั่วไปของการจัดการเรียนรู้แบบสะเต็มศึกษา</a:t>
            </a:r>
          </a:p>
        </p:txBody>
      </p:sp>
    </p:spTree>
    <p:extLst>
      <p:ext uri="{BB962C8B-B14F-4D97-AF65-F5344CB8AC3E}">
        <p14:creationId xmlns:p14="http://schemas.microsoft.com/office/powerpoint/2010/main" val="394603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ลักษณะสำคัญของการเรียนรู้แบบสะเต็มศึกษา</a:t>
            </a:r>
            <a:endParaRPr lang="th-TH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มุ่งเน้นการบูรณาการ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Focus on Integration)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ให้เห็นความสัมพันธ์กับชีวิตจริง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Establish Relevance)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มุ่งเน้นทักษะศตวรรษที่ 21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Emphasize Twenty-First-Century Skills)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ท้าทายผู้เรียน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Challenge Your Students)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947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มุ่งเน้นการบูรณาการ (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Focus on Integration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>
                <a:latin typeface="TH SarabunPSK" pitchFamily="34" charset="-34"/>
                <a:cs typeface="TH SarabunPSK" pitchFamily="34" charset="-34"/>
              </a:rPr>
              <a:t>การบูรณา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การระหว่างสาขาวิชา (</a:t>
            </a:r>
            <a:r>
              <a:rPr lang="en-US" dirty="0">
                <a:latin typeface="TH SarabunPSK" pitchFamily="34" charset="-34"/>
                <a:cs typeface="TH SarabunPSK" pitchFamily="34" charset="-34"/>
              </a:rPr>
              <a:t>Interdisciplinary approach) </a:t>
            </a:r>
            <a:r>
              <a:rPr lang="th-TH" dirty="0">
                <a:latin typeface="TH SarabunPSK" pitchFamily="34" charset="-34"/>
                <a:cs typeface="TH SarabunPSK" pitchFamily="34" charset="-34"/>
              </a:rPr>
              <a:t>จะช่วยให้ผู้เรียนได้มองเห็นความสัมพันธ์ของแนวคิดต่างๆ ที่เป็นพื้นฐานและความเชื่อมโยงของข้อมูล  รวมทั้งการประยุกต์ใช้ความรู้ความเข้าใจในการแก้ปัญหาอย่างสร้างสรรค์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6558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639449">
            <a:off x="659602" y="839009"/>
            <a:ext cx="4681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ระดับของการบูรณาการ</a:t>
            </a:r>
            <a:endParaRPr lang="en-US" sz="3200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Right Arrow 4"/>
          <p:cNvSpPr/>
          <p:nvPr/>
        </p:nvSpPr>
        <p:spPr>
          <a:xfrm rot="20617425">
            <a:off x="130733" y="1281599"/>
            <a:ext cx="5842852" cy="341851"/>
          </a:xfrm>
          <a:prstGeom prst="rightArrow">
            <a:avLst>
              <a:gd name="adj1" fmla="val 50000"/>
              <a:gd name="adj2" fmla="val 819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9273" y="2340763"/>
            <a:ext cx="1912205" cy="2451418"/>
            <a:chOff x="693860" y="2744817"/>
            <a:chExt cx="1478386" cy="2451418"/>
          </a:xfrm>
        </p:grpSpPr>
        <p:sp>
          <p:nvSpPr>
            <p:cNvPr id="7" name="Notched Right Arrow 6"/>
            <p:cNvSpPr/>
            <p:nvPr/>
          </p:nvSpPr>
          <p:spPr>
            <a:xfrm rot="5400000">
              <a:off x="1054236" y="3646852"/>
              <a:ext cx="634703" cy="333484"/>
            </a:xfrm>
            <a:prstGeom prst="notchedRightArrow">
              <a:avLst>
                <a:gd name="adj1" fmla="val 50000"/>
                <a:gd name="adj2" fmla="val 8548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3860" y="4180572"/>
              <a:ext cx="1478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นักเรียนได้เรียนเนื้อหาและฝึกทักษะของแต่ละวิชาของสะเต็มแยกกัน</a:t>
              </a:r>
              <a:endParaRPr lang="en-US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3861" y="2744817"/>
              <a:ext cx="14783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Disciplinary</a:t>
              </a:r>
            </a:p>
            <a:p>
              <a:pPr algn="ctr"/>
              <a:r>
                <a:rPr lang="th-TH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บูรณาการภายในวิชา</a:t>
              </a:r>
              <a:endPara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57400" y="1721709"/>
            <a:ext cx="2354064" cy="4630106"/>
            <a:chOff x="2242814" y="2587004"/>
            <a:chExt cx="1939718" cy="4173808"/>
          </a:xfrm>
        </p:grpSpPr>
        <p:sp>
          <p:nvSpPr>
            <p:cNvPr id="11" name="Notched Right Arrow 10"/>
            <p:cNvSpPr/>
            <p:nvPr/>
          </p:nvSpPr>
          <p:spPr>
            <a:xfrm rot="5400000">
              <a:off x="2506287" y="3537711"/>
              <a:ext cx="1151570" cy="634716"/>
            </a:xfrm>
            <a:prstGeom prst="notchedRightArrow">
              <a:avLst>
                <a:gd name="adj1" fmla="val 50000"/>
                <a:gd name="adj2" fmla="val 6836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2814" y="4180572"/>
              <a:ext cx="1939718" cy="258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/>
              </a:r>
              <a:b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นักเรียน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ได้เรียนเนื้อหาและฝึกทักษะของแต่ละวิชาของ</a:t>
              </a:r>
              <a:b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สะเต็มแยกกันผ่านหัวข้อหลัก 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(theme) 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โดยการอ้างอิงถึงหัวข้อหลักในการสอนทำให้นักเรียนเห็นความเชื่อมโยงระหว่างเนื้อหาวิชา</a:t>
              </a:r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กับ</a:t>
              </a:r>
              <a:b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หัวข้อ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74387" y="2587004"/>
              <a:ext cx="1852061" cy="638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Multidisciplinary</a:t>
              </a:r>
              <a:endPara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r>
                <a:rPr lang="th-TH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บูรณาการพหุวิทยาการ</a:t>
              </a:r>
              <a:endParaRPr lang="en-US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11464" y="1361323"/>
            <a:ext cx="2217936" cy="4421914"/>
            <a:chOff x="4029729" y="2216779"/>
            <a:chExt cx="2045650" cy="4013544"/>
          </a:xfrm>
        </p:grpSpPr>
        <p:sp>
          <p:nvSpPr>
            <p:cNvPr id="15" name="Notched Right Arrow 14"/>
            <p:cNvSpPr/>
            <p:nvPr/>
          </p:nvSpPr>
          <p:spPr>
            <a:xfrm rot="5400000">
              <a:off x="4167346" y="3214488"/>
              <a:ext cx="1401649" cy="897147"/>
            </a:xfrm>
            <a:prstGeom prst="notchedRightArrow">
              <a:avLst>
                <a:gd name="adj1" fmla="val 50000"/>
                <a:gd name="adj2" fmla="val 6698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29729" y="4191046"/>
              <a:ext cx="2045650" cy="203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/>
              </a:r>
              <a:b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2000" dirty="0" smtClean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นักเรียน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เรียนเนื้อหาและฝึกทักษะที่มีความสอดคล้องกันของวิชาที่เกี่ยวข้องร่วมกันผ่านกิจกรรม ช่วยให้นักเรียนได้เห็นความสอดคล้องและสัมพันธ์กันของวิชาเหล่านั้น</a:t>
              </a:r>
              <a:endParaRPr lang="en-US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29729" y="2216779"/>
              <a:ext cx="1852061" cy="642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Interdisciplinary</a:t>
              </a:r>
            </a:p>
            <a:p>
              <a:pPr algn="ctr"/>
              <a:r>
                <a:rPr lang="th-TH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บูรณาการสหวิทยาการ</a:t>
              </a:r>
              <a:endPara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96636" y="1124744"/>
            <a:ext cx="2218764" cy="4913463"/>
            <a:chOff x="6150685" y="1528798"/>
            <a:chExt cx="2218764" cy="4913463"/>
          </a:xfrm>
        </p:grpSpPr>
        <p:sp>
          <p:nvSpPr>
            <p:cNvPr id="19" name="Notched Right Arrow 18"/>
            <p:cNvSpPr/>
            <p:nvPr/>
          </p:nvSpPr>
          <p:spPr>
            <a:xfrm rot="5400000">
              <a:off x="6246471" y="2726021"/>
              <a:ext cx="1793139" cy="1097201"/>
            </a:xfrm>
            <a:prstGeom prst="notchedRightArrow">
              <a:avLst>
                <a:gd name="adj1" fmla="val 50000"/>
                <a:gd name="adj2" fmla="val 61016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150685" y="4195492"/>
              <a:ext cx="221876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นอกจากการเรียนรู้เนื้อหาและฝึกทักษะของทั้ง </a:t>
              </a:r>
              <a:r>
                <a:rPr lang="en-US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 </a:t>
              </a:r>
              <a:r>
                <a:rPr lang="th-TH" sz="2000" dirty="0">
                  <a:solidFill>
                    <a:prstClr val="black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วิชาแล้ว นักเรียนได้ประยุกต์ความรู้และทักษะเหล่านั้นในการแก้ปัญหาในชีวิตจริง และสร้างประสบการณ์การเรียนรู้ของตัวเอง</a:t>
              </a:r>
              <a:endParaRPr lang="en-US" sz="20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31861" y="1528798"/>
              <a:ext cx="20034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Transdisciplinary</a:t>
              </a:r>
              <a:endParaRPr lang="en-US" sz="2000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  <a:p>
              <a:pPr algn="ctr"/>
              <a:r>
                <a:rPr lang="th-TH" sz="2000" dirty="0" smtClean="0">
                  <a:solidFill>
                    <a:prstClr val="black"/>
                  </a:solidFill>
                  <a:latin typeface="TH SarabunPSK" pitchFamily="34" charset="-34"/>
                  <a:cs typeface="TH SarabunPSK" pitchFamily="34" charset="-34"/>
                </a:rPr>
                <a:t>บูรณาการข้ามวิชา</a:t>
              </a:r>
              <a:endParaRPr lang="en-US" sz="2000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22" name="Picture 8"/>
          <p:cNvPicPr>
            <a:picLocks noChangeAspect="1" noChangeArrowheads="1"/>
          </p:cNvPicPr>
          <p:nvPr/>
        </p:nvPicPr>
        <p:blipFill rotWithShape="1">
          <a:blip r:embed="rId2"/>
          <a:srcRect t="58378"/>
          <a:stretch/>
        </p:blipFill>
        <p:spPr bwMode="auto">
          <a:xfrm>
            <a:off x="5580112" y="-99392"/>
            <a:ext cx="3443288" cy="179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4267200" y="5943600"/>
            <a:ext cx="4612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H SarabunPSK" pitchFamily="34" charset="-34"/>
                <a:cs typeface="TH SarabunPSK" pitchFamily="34" charset="-34"/>
              </a:rPr>
              <a:t>Reference: Vasquez, Jo A. (2013). Presentation to IPST Staffs. Bangkok. Thailand.</a:t>
            </a:r>
          </a:p>
        </p:txBody>
      </p:sp>
    </p:spTree>
    <p:extLst>
      <p:ext uri="{BB962C8B-B14F-4D97-AF65-F5344CB8AC3E}">
        <p14:creationId xmlns:p14="http://schemas.microsoft.com/office/powerpoint/2010/main" val="273205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ให้เห็นความสัมพันธ์กับชีวิตจริง </a:t>
            </a: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 smtClean="0"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Establish Relevance)</a:t>
            </a:r>
            <a:endParaRPr lang="th-TH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การจัดการเรียนรู้ตามแนวทางสะเต็มศึกษาควรให้ผู้เรียนรู้ว่าสิ่งที่ได้เรียนรู้นี้มีประโยชน์หรือสามารถนำไปประยุกต์ใช้ได้อย่างไร โดยพิจารณาจากคำถามต่างๆ เช่น ทำไมผู้เรียนต้องสนใจเรื่องนี้ สิ่งนี้เกี่ยวข้องกับปัญหาหรือสถานการณ์จริงอย่างไร เรื่องนี้เกี่ยวข้องกับอาชีพและงานที่ผู้เรียนสนใจหรือไม่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0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มุ่งเน้นทักษะศตวรรษที่ 21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3600" b="1" dirty="0">
                <a:latin typeface="TH SarabunPSK" pitchFamily="34" charset="-34"/>
                <a:cs typeface="TH SarabunPSK" pitchFamily="34" charset="-34"/>
              </a:rPr>
            </a:b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Emphasize Twenty-First-Century Skills)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สังคมต้องการกำลังคนที่มีความสามารถในการเข้าถึงข้อมูล การใช้ข้อมูลอย่างสร้างสรรค์เพื่อแก้ปัญหา ความสามารถในการสื่อสารความคิดและแนวคิดอย่างมีประสิทธิภาพ ความสามารถในการทำงานเป็นทีม และการทำงานแบบร่วมมือกัน รวมถึงความสามารถในการคิดวิเคราะห์ การแก้ปัญหา และการมีความคิดสร้างสรรค์</a:t>
            </a:r>
          </a:p>
          <a:p>
            <a:pPr marL="0" indent="0">
              <a:buNone/>
            </a:pPr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451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ท้าทายผู้เรียน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 (Challenge Your Students)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การจัดการเรียนรู้ควรมีความท้าทายและเหมาะสมกับระดับการเรียนรู้ของผู้เรียน เพื่อกระตุ้นให้เกิดความต้องการที่จะเรียนรู้ โดยต้องไม่ยากหรือง่ายเกินไปจนทำให้ผู้เรียนเกิดความเบื่อหน่าย</a:t>
            </a:r>
          </a:p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576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pisit\My Documents\Bluetooth Exchange Folder\FB_IMG_1432891955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3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7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สังคมโลกในศตวรรษที่ 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21 (21</a:t>
            </a:r>
            <a:r>
              <a:rPr lang="en-US" sz="3600" b="1" baseline="30000" dirty="0">
                <a:latin typeface="TH SarabunPSK" pitchFamily="34" charset="-34"/>
                <a:cs typeface="TH SarabunPSK" pitchFamily="34" charset="-34"/>
              </a:rPr>
              <a:t>st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 C</a:t>
            </a:r>
            <a:r>
              <a:rPr lang="en-US" sz="3600" b="1" dirty="0" smtClean="0">
                <a:latin typeface="TH SarabunPSK" pitchFamily="34" charset="-34"/>
                <a:cs typeface="TH SarabunPSK" pitchFamily="34" charset="-34"/>
              </a:rPr>
              <a:t>entury)</a:t>
            </a:r>
            <a:endParaRPr lang="th-TH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ยุคแห่งความเป็นโลกาภิวัตน์ (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Globalization)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สังคมข้อมูลข่าวสาร  (</a:t>
            </a:r>
            <a:r>
              <a:rPr lang="en-ZW" sz="2800" dirty="0">
                <a:latin typeface="TH SarabunPSK" pitchFamily="34" charset="-34"/>
                <a:cs typeface="TH SarabunPSK" pitchFamily="34" charset="-34"/>
              </a:rPr>
              <a:t>Information Society 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) 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การแข่งขันในด้านเศรษฐกิจ</a:t>
            </a:r>
          </a:p>
          <a:p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ความต้องการแรงงานที่มีความคิดสร้างสรรค์</a:t>
            </a:r>
            <a:r>
              <a:rPr lang="en-US" sz="2800" dirty="0"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800" dirty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แก้ปัญหา</a:t>
            </a:r>
            <a:endParaRPr lang="th-TH" sz="28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345" y="2323988"/>
            <a:ext cx="2736304" cy="410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" y="4267200"/>
            <a:ext cx="2386321" cy="1592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62" y="4251036"/>
            <a:ext cx="1991086" cy="15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4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-sin.xx.fbcdn.net/hphotos-xfp1/v/t1.0-9/10599590_880552625297027_4869864074691190997_n.jpg?oh=b77284b9af5d3e13c2b46067014e3731&amp;oe=5585C8F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6" y="1197427"/>
            <a:ext cx="3689703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fbcdn-sphotos-e-a.akamaihd.net/hphotos-ak-xap1/v/t1.0-9/1506530_880063485345941_1835737641591348637_n.jpg?oh=062e8b402f6bdb30ccddf8799733207b&amp;oe=55713357&amp;__gda__=1434323742_c9344fc17c080c27cfd9c440214d21d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3690721" cy="24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fbcdn-sphotos-e-a.akamaihd.net/hphotos-ak-xpf1/v/t1.0-9/10252170_883391485013141_1301600061489905909_n.jpg?oh=77f263dcdb54fd4b0b50b86ab628b1f8&amp;oe=55710D80&amp;__gda__=1434436586_d491dc4bc0179214a8be538ded96d1a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5" y="3717707"/>
            <a:ext cx="3689704" cy="24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scontent-sin.xx.fbcdn.net/hphotos-xpa1/v/t1.0-9/10393966_883392591679697_8288810053268421720_n.jpg?oh=1797e2d31ecddef6746229ca0736a4df&amp;oe=5580C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8460"/>
            <a:ext cx="3690721" cy="24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0" y="6192883"/>
            <a:ext cx="546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Dr. Jo Ann </a:t>
            </a:r>
            <a:r>
              <a:rPr lang="en-US" sz="1800" i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Vasqueze</a:t>
            </a:r>
            <a:r>
              <a:rPr lang="en-US" sz="1800" i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&amp; Michael Comer, STEM Lesson Essential, McGraw Hill</a:t>
            </a:r>
            <a:endParaRPr lang="th-TH" sz="1800" i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สสวท. กับ </a:t>
            </a:r>
            <a:r>
              <a:rPr lang="en-US" b="1" dirty="0">
                <a:latin typeface="TH SarabunPSK" pitchFamily="34" charset="-34"/>
                <a:cs typeface="TH SarabunPSK" pitchFamily="34" charset="-34"/>
              </a:rPr>
              <a:t>STEM Education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58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latin typeface="TH SarabunPSK" pitchFamily="34" charset="-34"/>
                <a:cs typeface="TH SarabunPSK" pitchFamily="34" charset="-34"/>
              </a:rPr>
              <a:t>ตัวอย่างกิจกรรม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STEM: Save the penguin</a:t>
            </a:r>
            <a:endParaRPr lang="th-TH" sz="40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36" y="3328827"/>
            <a:ext cx="2641408" cy="198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541020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H SarabunPSK" pitchFamily="34" charset="-34"/>
                <a:cs typeface="TH SarabunPSK" pitchFamily="34" charset="-34"/>
              </a:rPr>
              <a:t>Design challenge: 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ใช้วัสดุอุปกรณ์ที่กำหนดอย่างคุ้มค่าเพื่อออกแบบและสร้างอุปกรณ์เก็บกักน้ำแข็งซึ่งเปรียบได้กับนกเพ็นกวินเพื่อให้น้ำแข็งนั้นสามารถละลายได้ช้าที่สุด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1578114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วัตถุประสงค์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เพื่อเรียนรู้เกี่ยวกับหลักการถ่ายเทความร้อนและเพื่อประยุกต์ใช้ความรู้ในการสร้างบ้านนกเพ็นกวิน </a:t>
            </a:r>
            <a:r>
              <a:rPr lang="en-US" sz="2000" dirty="0" smtClean="0">
                <a:latin typeface="TH SarabunPSK" pitchFamily="34" charset="-34"/>
                <a:cs typeface="TH SarabunPSK" pitchFamily="34" charset="-34"/>
              </a:rPr>
              <a:t>(Penguin’s habitat)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2" descr="C:\Users\ATONG\Desktop\บรรยายพิเศษ การเรียนรู้วิทย์เทคโนในศตวรรษที่ 21\Resources\STEM Mitchell Nathan Jan2013\2013-01-10 14.23.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347236"/>
            <a:ext cx="1676400" cy="19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8" descr="lonely pengu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0" b="9160"/>
          <a:stretch>
            <a:fillRect/>
          </a:stretch>
        </p:blipFill>
        <p:spPr>
          <a:xfrm>
            <a:off x="982458" y="1752600"/>
            <a:ext cx="1989342" cy="1074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0069" y="2362200"/>
            <a:ext cx="5017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u="sng" dirty="0" smtClean="0">
                <a:latin typeface="TH SarabunPSK" pitchFamily="34" charset="-34"/>
                <a:cs typeface="TH SarabunPSK" pitchFamily="34" charset="-34"/>
              </a:rPr>
              <a:t>ระดับผู้เรียน</a:t>
            </a:r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2000" dirty="0" smtClean="0">
                <a:latin typeface="TH SarabunPSK" pitchFamily="34" charset="-34"/>
                <a:cs typeface="TH SarabunPSK" pitchFamily="34" charset="-34"/>
              </a:rPr>
              <a:t>มัธยมศึกษาตอนต้นหรือปลายขึ้นกับความลุ่มลึกของการจัดเนื้อหา</a:t>
            </a:r>
            <a:endParaRPr lang="th-TH" sz="20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557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ตัวอย่างกิจกรรม </a:t>
            </a:r>
            <a:r>
              <a:rPr lang="en-US" sz="4000" b="1" dirty="0" smtClean="0">
                <a:latin typeface="TH SarabunPSK" pitchFamily="34" charset="-34"/>
                <a:cs typeface="TH SarabunPSK" pitchFamily="34" charset="-34"/>
              </a:rPr>
              <a:t>STEM: Save the penguin</a:t>
            </a:r>
            <a:endParaRPr lang="th-TH" sz="40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521406"/>
            <a:ext cx="4038600" cy="1269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232" y="2153816"/>
            <a:ext cx="2278495" cy="188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4527" y="1981200"/>
            <a:ext cx="365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กิจกรรมเกี่ยวข้องกับ </a:t>
            </a:r>
            <a:r>
              <a:rPr lang="en-US" sz="2800" dirty="0" smtClean="0">
                <a:latin typeface="TH SarabunPSK" pitchFamily="34" charset="-34"/>
                <a:cs typeface="TH SarabunPSK" pitchFamily="34" charset="-34"/>
              </a:rPr>
              <a:t>STEM </a:t>
            </a:r>
            <a:r>
              <a:rPr lang="th-TH" sz="2800" dirty="0" smtClean="0">
                <a:latin typeface="TH SarabunPSK" pitchFamily="34" charset="-34"/>
                <a:cs typeface="TH SarabunPSK" pitchFamily="34" charset="-34"/>
              </a:rPr>
              <a:t>อย่างไร</a:t>
            </a:r>
            <a:endParaRPr lang="th-TH" sz="2800" dirty="0">
              <a:latin typeface="TH SarabunPSK" pitchFamily="34" charset="-34"/>
              <a:cs typeface="TH SarabunPSK" pitchFamily="34" charset="-34"/>
            </a:endParaRP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S = </a:t>
            </a:r>
            <a:r>
              <a:rPr lang="th-TH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หลักการถ่ายโอนความร้อน</a:t>
            </a: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T = </a:t>
            </a:r>
            <a:r>
              <a:rPr lang="th-TH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เทคโนโลยีวัสดุ</a:t>
            </a: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E = </a:t>
            </a:r>
            <a:r>
              <a:rPr lang="th-TH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การออกแบบและแก้ปัญหา</a:t>
            </a:r>
          </a:p>
          <a:p>
            <a:pPr marL="457200" indent="-457200">
              <a:buFontTx/>
              <a:buChar char="-"/>
            </a:pPr>
            <a:r>
              <a:rPr lang="en-US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M = </a:t>
            </a:r>
            <a:r>
              <a:rPr lang="th-TH" sz="2800" i="1" dirty="0" smtClean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การคำนวณราคา ต้นทุน การเก็บข้อมูลสถิติ</a:t>
            </a:r>
            <a:endParaRPr lang="th-TH" sz="2800" i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070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ตัวอย่างกิจกรรม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576" y="5157192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C:\Users\ATONG\Desktop\บรรยายพิเศษ การเรียนรู้วิทย์เทคโนในศตวรรษที่ 21\Resources\Pics\20130110_1519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581400"/>
            <a:ext cx="5544616" cy="246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TONG\Desktop\บรรยายพิเศษ การเรียนรู้วิทย์เทคโนในศตวรรษที่ 21\Resources\Pics\20130110_1519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3" y="1196752"/>
            <a:ext cx="5414503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5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STEM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สสวท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59632" y="790575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52723"/>
              </p:ext>
            </p:extLst>
          </p:nvPr>
        </p:nvGraphicFramePr>
        <p:xfrm>
          <a:off x="899592" y="1452017"/>
          <a:ext cx="7306940" cy="45415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26735"/>
                <a:gridCol w="1826735"/>
                <a:gridCol w="1826735"/>
                <a:gridCol w="1826735"/>
              </a:tblGrid>
              <a:tr h="518205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ช่วงชั้นที่</a:t>
                      </a:r>
                      <a:r>
                        <a:rPr lang="th-TH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ช่วงชั้นที่</a:t>
                      </a:r>
                      <a:r>
                        <a:rPr lang="th-TH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ช่วงชั้นที่</a:t>
                      </a:r>
                      <a:r>
                        <a:rPr lang="th-TH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ช่วงชั้นที่</a:t>
                      </a:r>
                      <a:r>
                        <a:rPr lang="th-TH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</a:tr>
              <a:tr h="640136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การสื่อสาร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เครื่องดักแมลงวัน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ศรลมชวนคิด ชี้ทิศ </a:t>
                      </a:r>
                    </a:p>
                    <a:p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บอกทาง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สนุกกับบัน</a:t>
                      </a:r>
                      <a:r>
                        <a:rPr lang="th-TH" sz="2400" dirty="0" err="1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จีจัมป์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</a:tr>
              <a:tr h="6401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รักษ์คอมพิวเตอร์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วุ้นแสนอร่อย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ลำบากแค่ไหน  </a:t>
                      </a:r>
                    </a:p>
                    <a:p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กลไกช่วยได้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ถุงประคบร้อน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</a:tr>
              <a:tr h="118882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การใช้อุปกรณ์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เทคโนโลยี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สารสนเทศอย่าง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ประหยัด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นักโภชนาการน้อย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สว่างไสวด้วยสายน้ำ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en-US" sz="2400" baseline="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400" baseline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สัญญาณกันขโมย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</a:tr>
              <a:tr h="64013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บ้านพลังงาน</a:t>
                      </a:r>
                    </a:p>
                    <a:p>
                      <a:pPr marL="0" indent="0">
                        <a:buNone/>
                      </a:pP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แสงอาทิตย์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24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รถของเล่นไฟฟ้า</a:t>
                      </a:r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endParaRPr lang="th-TH" sz="24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1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สื่อสาร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187624" y="404664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3" t="44009" r="36678" b="38020"/>
          <a:stretch>
            <a:fillRect/>
          </a:stretch>
        </p:blipFill>
        <p:spPr bwMode="auto">
          <a:xfrm>
            <a:off x="1066800" y="2667000"/>
            <a:ext cx="6905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34634" r="59225" b="59634"/>
          <a:stretch>
            <a:fillRect/>
          </a:stretch>
        </p:blipFill>
        <p:spPr bwMode="auto">
          <a:xfrm>
            <a:off x="1087438" y="1828800"/>
            <a:ext cx="363696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รักษ์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คอมพิวเตอร์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18121" y="35899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2" t="44530" r="27599" b="20573"/>
          <a:stretch>
            <a:fillRect/>
          </a:stretch>
        </p:blipFill>
        <p:spPr bwMode="auto">
          <a:xfrm>
            <a:off x="914400" y="1828800"/>
            <a:ext cx="7529264" cy="317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4953198" y="4624660"/>
            <a:ext cx="3651250" cy="2044700"/>
            <a:chOff x="5399246" y="4698710"/>
            <a:chExt cx="3651760" cy="2044990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9246" y="5124450"/>
              <a:ext cx="1072753" cy="16192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2000" y="4895850"/>
              <a:ext cx="1224200" cy="184785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4698710"/>
              <a:ext cx="1354806" cy="204499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35938" r="58054" b="58594"/>
          <a:stretch>
            <a:fillRect/>
          </a:stretch>
        </p:blipFill>
        <p:spPr bwMode="auto">
          <a:xfrm>
            <a:off x="914400" y="1295400"/>
            <a:ext cx="3200400" cy="62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การใช้อุปกรณ์เทคโนโลยีสารสนเทศอย่าง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ประหยัด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75656" y="214982"/>
            <a:ext cx="6946900" cy="693738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t="35028" r="59335" b="60121"/>
          <a:stretch>
            <a:fillRect/>
          </a:stretch>
        </p:blipFill>
        <p:spPr bwMode="auto">
          <a:xfrm>
            <a:off x="762000" y="1123975"/>
            <a:ext cx="2505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5" t="42490" r="27342" b="28220"/>
          <a:stretch>
            <a:fillRect/>
          </a:stretch>
        </p:blipFill>
        <p:spPr bwMode="auto">
          <a:xfrm>
            <a:off x="783978" y="1613719"/>
            <a:ext cx="7604446" cy="275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973" y="4149080"/>
            <a:ext cx="3865491" cy="256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346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บ้านพลังงาน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แสงอาทิตย์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476672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91000"/>
            <a:ext cx="3302760" cy="21880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114800"/>
            <a:ext cx="2251262" cy="226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43797" r="60069" b="50980"/>
          <a:stretch>
            <a:fillRect/>
          </a:stretch>
        </p:blipFill>
        <p:spPr bwMode="auto">
          <a:xfrm>
            <a:off x="755576" y="1344612"/>
            <a:ext cx="2439987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t="52007" r="27551" b="25233"/>
          <a:stretch>
            <a:fillRect/>
          </a:stretch>
        </p:blipFill>
        <p:spPr bwMode="auto">
          <a:xfrm>
            <a:off x="748411" y="1849301"/>
            <a:ext cx="7785989" cy="218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2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เครื่องดัก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แมลงวัน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31640" y="404664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9" t="35588" r="58182" b="58629"/>
          <a:stretch>
            <a:fillRect/>
          </a:stretch>
        </p:blipFill>
        <p:spPr bwMode="auto">
          <a:xfrm>
            <a:off x="1600200" y="1219200"/>
            <a:ext cx="301307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1861145" y="3962400"/>
            <a:ext cx="5149255" cy="1981200"/>
            <a:chOff x="2552128" y="3943364"/>
            <a:chExt cx="5971285" cy="2832748"/>
          </a:xfrm>
        </p:grpSpPr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718" y="3943365"/>
              <a:ext cx="1876695" cy="2832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128" y="3943364"/>
              <a:ext cx="1876695" cy="2832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655" y="3943364"/>
              <a:ext cx="1876695" cy="2832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4" t="43797" r="44127" b="36987"/>
          <a:stretch>
            <a:fillRect/>
          </a:stretch>
        </p:blipFill>
        <p:spPr bwMode="auto">
          <a:xfrm>
            <a:off x="1600201" y="1741488"/>
            <a:ext cx="5181600" cy="192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69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Browallia New" pitchFamily="34" charset="-34"/>
                <a:cs typeface="FreesiaUPC" pitchFamily="34" charset="-34"/>
              </a:rPr>
              <a:t>รูปนี้บอกอะไร</a:t>
            </a: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FreesiaUPC" pitchFamily="34" charset="-34"/>
              </a:rPr>
              <a:t>คุณ</a:t>
            </a:r>
            <a:endParaRPr lang="th-TH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258888" y="4999038"/>
            <a:ext cx="2455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latin typeface="Browallia New" pitchFamily="34" charset="-34"/>
                <a:cs typeface="FreesiaUPC" pitchFamily="34" charset="-34"/>
              </a:rPr>
              <a:t>แรงงานในปัจจุบัน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580063" y="4999038"/>
            <a:ext cx="2359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th-TH" sz="3200" b="1">
                <a:latin typeface="Browallia New" pitchFamily="34" charset="-34"/>
                <a:cs typeface="FreesiaUPC" pitchFamily="34" charset="-34"/>
              </a:rPr>
              <a:t>แรงงานในอนาคต</a:t>
            </a:r>
          </a:p>
        </p:txBody>
      </p:sp>
      <p:pic>
        <p:nvPicPr>
          <p:cNvPr id="6" name="Picture 2" descr="C:\Users\kawin\Desktop\STEM Education\12 ford assembly 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81200"/>
            <a:ext cx="35718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kawin\Desktop\STEM Education\honda-of-america-manufacturing-assembly-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052638"/>
            <a:ext cx="3352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08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วุ้นแสน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อร่อย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47664" y="35899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4" t="34656" r="58076" b="60493"/>
          <a:stretch>
            <a:fillRect/>
          </a:stretch>
        </p:blipFill>
        <p:spPr bwMode="auto">
          <a:xfrm>
            <a:off x="685800" y="1318419"/>
            <a:ext cx="32289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8" t="42865" r="37518" b="36800"/>
          <a:stretch>
            <a:fillRect/>
          </a:stretch>
        </p:blipFill>
        <p:spPr bwMode="auto">
          <a:xfrm>
            <a:off x="688975" y="1916832"/>
            <a:ext cx="64738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17206"/>
            <a:ext cx="2597150" cy="1720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3874294"/>
            <a:ext cx="2441575" cy="216376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4674393"/>
            <a:ext cx="2057400" cy="1363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22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นักโภชนาการ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น้อย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73174" y="229984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4" t="26633" r="60384" b="66838"/>
          <a:stretch>
            <a:fillRect/>
          </a:stretch>
        </p:blipFill>
        <p:spPr bwMode="auto">
          <a:xfrm>
            <a:off x="971600" y="1143000"/>
            <a:ext cx="27701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9" t="35028" r="28078" b="38480"/>
          <a:stretch>
            <a:fillRect/>
          </a:stretch>
        </p:blipFill>
        <p:spPr bwMode="auto">
          <a:xfrm>
            <a:off x="971601" y="1709019"/>
            <a:ext cx="7562800" cy="249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12" y="3886200"/>
            <a:ext cx="1898244" cy="28652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3463" y="4233101"/>
            <a:ext cx="3501686" cy="19175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161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รถของเล่น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ไฟฟ้า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763688" y="404664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3" t="47156" r="60175" b="48367"/>
          <a:stretch>
            <a:fillRect/>
          </a:stretch>
        </p:blipFill>
        <p:spPr bwMode="auto">
          <a:xfrm>
            <a:off x="914400" y="1258888"/>
            <a:ext cx="2874963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8" t="54803" r="36154" b="22993"/>
          <a:stretch>
            <a:fillRect/>
          </a:stretch>
        </p:blipFill>
        <p:spPr bwMode="auto">
          <a:xfrm>
            <a:off x="899592" y="1820664"/>
            <a:ext cx="6949081" cy="237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22341"/>
            <a:ext cx="2909193" cy="19273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12059"/>
            <a:ext cx="2169994" cy="1437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5902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ศรลมชวนคิด ชี้ทิศบอก</a:t>
            </a: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31640" y="35899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33722" r="60909" b="61241"/>
          <a:stretch>
            <a:fillRect/>
          </a:stretch>
        </p:blipFill>
        <p:spPr bwMode="auto">
          <a:xfrm>
            <a:off x="914400" y="1136650"/>
            <a:ext cx="26495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8" t="43797" r="28078" b="36053"/>
          <a:stretch>
            <a:fillRect/>
          </a:stretch>
        </p:blipFill>
        <p:spPr bwMode="auto">
          <a:xfrm>
            <a:off x="912149" y="1733550"/>
            <a:ext cx="7893714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369" y="4088678"/>
            <a:ext cx="3005138" cy="199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3581400"/>
            <a:ext cx="3206750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91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ลำบากแค่ไหน  กลไกช่วย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3648" y="286990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33722" r="60909" b="61241"/>
          <a:stretch>
            <a:fillRect/>
          </a:stretch>
        </p:blipFill>
        <p:spPr bwMode="auto">
          <a:xfrm>
            <a:off x="668182" y="1120935"/>
            <a:ext cx="264795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51447" r="28723" b="32323"/>
          <a:stretch>
            <a:fillRect/>
          </a:stretch>
        </p:blipFill>
        <p:spPr bwMode="auto">
          <a:xfrm>
            <a:off x="471392" y="1749873"/>
            <a:ext cx="8493096" cy="175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06542"/>
            <a:ext cx="3696564" cy="24489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64" y="3810000"/>
            <a:ext cx="3460865" cy="2292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50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สว่างไสวด้วย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สายน้ำ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7508" y="35899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25574" r="61223" b="69576"/>
          <a:stretch>
            <a:fillRect/>
          </a:stretch>
        </p:blipFill>
        <p:spPr bwMode="auto">
          <a:xfrm>
            <a:off x="755576" y="1196752"/>
            <a:ext cx="24288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t="34842" r="29231" b="46127"/>
          <a:stretch>
            <a:fillRect/>
          </a:stretch>
        </p:blipFill>
        <p:spPr bwMode="auto">
          <a:xfrm>
            <a:off x="711659" y="1902247"/>
            <a:ext cx="7748773" cy="18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071407"/>
            <a:ext cx="1307047" cy="1948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89040"/>
            <a:ext cx="3166959" cy="21245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94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สนุกกับบันจีจัมป์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3648" y="35899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38200" r="58601" b="57509"/>
          <a:stretch>
            <a:fillRect/>
          </a:stretch>
        </p:blipFill>
        <p:spPr bwMode="auto">
          <a:xfrm>
            <a:off x="673100" y="1522132"/>
            <a:ext cx="3048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46410" r="28391" b="40906"/>
          <a:stretch>
            <a:fillRect/>
          </a:stretch>
        </p:blipFill>
        <p:spPr bwMode="auto">
          <a:xfrm>
            <a:off x="517889" y="2244104"/>
            <a:ext cx="8295911" cy="13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191000"/>
            <a:ext cx="2606675" cy="1747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845214"/>
            <a:ext cx="3070225" cy="2058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7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ถุงประคบ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03648" y="260648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38200" r="58601" b="57509"/>
          <a:stretch>
            <a:fillRect/>
          </a:stretch>
        </p:blipFill>
        <p:spPr bwMode="auto">
          <a:xfrm>
            <a:off x="755576" y="1246040"/>
            <a:ext cx="3048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8" t="44543" r="29764" b="42564"/>
          <a:stretch>
            <a:fillRect/>
          </a:stretch>
        </p:blipFill>
        <p:spPr bwMode="auto">
          <a:xfrm>
            <a:off x="708403" y="1782615"/>
            <a:ext cx="8112069" cy="13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76600"/>
            <a:ext cx="4091152" cy="2744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สัญญาณกัน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ขโมย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619672" y="332656"/>
            <a:ext cx="6946900" cy="693738"/>
          </a:xfrm>
          <a:prstGeom prst="rect">
            <a:avLst/>
          </a:prstGeom>
        </p:spPr>
        <p:txBody>
          <a:bodyPr vert="horz" anchor="b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38200" r="58601" b="57509"/>
          <a:stretch>
            <a:fillRect/>
          </a:stretch>
        </p:blipFill>
        <p:spPr bwMode="auto">
          <a:xfrm>
            <a:off x="683568" y="1313012"/>
            <a:ext cx="30480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55281" r="28069" b="31789"/>
          <a:stretch>
            <a:fillRect/>
          </a:stretch>
        </p:blipFill>
        <p:spPr bwMode="auto">
          <a:xfrm>
            <a:off x="462692" y="1815201"/>
            <a:ext cx="8357780" cy="13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7" y="3810000"/>
            <a:ext cx="3346480" cy="2244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45978"/>
            <a:ext cx="3662375" cy="24568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36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728" y="2780928"/>
            <a:ext cx="489749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กิจกรรมการเรียนรู้สะเต็มศึกษา</a:t>
            </a:r>
          </a:p>
          <a:p>
            <a:pPr algn="ctr"/>
            <a:r>
              <a:rPr lang="th-TH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โดยใช้สื่อ </a:t>
            </a:r>
            <a:r>
              <a:rPr lang="en-US" sz="4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LEGO Education</a:t>
            </a:r>
            <a:endParaRPr lang="th-TH" sz="4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20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แนวคิดเพื่อการเรียนรู้ในศตวรรษที่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21</a:t>
            </a:r>
            <a:r>
              <a:rPr lang="en-US" sz="3600" b="1" baseline="30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(Framework for 21st Century Learning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692275"/>
            <a:ext cx="6827838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สวนสัตว์ของฉัน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C:\Documents and Settings\apisit\Desktop\ความร่วมือ STEM มรภ อยุธยา\ภาพ stem lego\10827908_925722924113330_724807312491716878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66" y="2572353"/>
            <a:ext cx="412055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pisit\Desktop\ความร่วมือ STEM มรภ อยุธยา\ภาพ stem lego\1939568_925723100779979_404006519796975385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90800"/>
            <a:ext cx="4092773" cy="271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80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รถแข่งวิ่งไกล หยุดระยะปลอดภัย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0" name="Picture 2" descr="C:\Documents and Settings\apisit\Desktop\ความร่วมือ STEM มรภ อยุธยา\ภาพ stem lego\10847616_906521406033482_310408787391116297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35" y="2319754"/>
            <a:ext cx="4237788" cy="28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pisit\Desktop\ความร่วมือ STEM มรภ อยุธยา\ภาพ stem lego\10854278_906556279363328_7817437779246120148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00887" cy="285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 สิ่งประดิษฐ์ฝ่าวิกฤตอุทกภัย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C:\Documents and Settings\apisit\Desktop\ความร่วมือ STEM มรภ อยุธยา\ภาพ stem lego\10834858_898088620210094_384167555715451350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90800"/>
            <a:ext cx="4248472" cy="282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apisit\Desktop\ความร่วมือ STEM มรภ อยุธยา\ภาพ stem lego\10869903_898089003543389_908047529291343517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28208"/>
            <a:ext cx="4342728" cy="288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Video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การสอนแบบ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48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แนวทางการ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จัดการเรียนรู้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สะเต็มศึกษา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จัดกิจกรรมสอดแทรกไปตามเนื้อหาที่เกี่ยวข้องในคาบเรียน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จัดกิจกรรมไว้ในรายวิชาเลือกเสรี</a:t>
            </a:r>
          </a:p>
          <a:p>
            <a:r>
              <a:rPr lang="th-TH" dirty="0">
                <a:latin typeface="TH SarabunPSK" pitchFamily="34" charset="-34"/>
                <a:cs typeface="TH SarabunPSK" pitchFamily="34" charset="-34"/>
              </a:rPr>
              <a:t>จัดกิจกรรมไว้ในกลุ่มกิจกรรมนอกชั้นเรียน</a:t>
            </a:r>
          </a:p>
          <a:p>
            <a:endParaRPr lang="th-TH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แนวทางการวัดและประเมินผลสะเต็มศึกษา</a:t>
            </a:r>
            <a:endParaRPr lang="th-TH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ใช้รูปแบบการประเมินที่หลากหลาย ทั้ง </a:t>
            </a:r>
            <a:r>
              <a:rPr lang="en-US" sz="3200" dirty="0" smtClean="0">
                <a:latin typeface="TH SarabunPSK" pitchFamily="34" charset="-34"/>
                <a:cs typeface="TH SarabunPSK" pitchFamily="34" charset="-34"/>
              </a:rPr>
              <a:t>formative, summative</a:t>
            </a:r>
            <a:endParaRPr lang="th-TH" sz="3200" dirty="0" smtClean="0">
              <a:latin typeface="TH SarabunPSK" pitchFamily="34" charset="-34"/>
              <a:cs typeface="TH SarabunPSK" pitchFamily="34" charset="-34"/>
            </a:endParaRP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มุ่งเน้นทั้งเนื้อหาและทักษะ</a:t>
            </a:r>
          </a:p>
          <a:p>
            <a:r>
              <a:rPr lang="th-TH" sz="3200" dirty="0" smtClean="0">
                <a:latin typeface="TH SarabunPSK" pitchFamily="34" charset="-34"/>
                <a:cs typeface="TH SarabunPSK" pitchFamily="34" charset="-34"/>
              </a:rPr>
              <a:t>เน้นกระบวนการมากกว่าผลงาน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7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609600"/>
            <a:ext cx="82296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PBL, Theme based, Integrated??</a:t>
            </a:r>
            <a:endParaRPr lang="th-TH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3" y="1297299"/>
            <a:ext cx="23952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24465"/>
            <a:ext cx="4883178" cy="383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0947"/>
            <a:ext cx="3106216" cy="311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1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pisit\My Documents\Bluetooth Exchange Folder\20150511_105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0" y="457200"/>
            <a:ext cx="8744190" cy="617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pisit\My Documents\Bluetooth Exchange Folder\20150511_1056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57" y="228600"/>
            <a:ext cx="4501943" cy="649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2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cs typeface="+mn-cs"/>
              </a:rPr>
              <a:t>จาก</a:t>
            </a:r>
            <a:r>
              <a:rPr lang="en-US" b="1" dirty="0" smtClean="0">
                <a:cs typeface="+mn-cs"/>
              </a:rPr>
              <a:t> STEM </a:t>
            </a:r>
            <a:r>
              <a:rPr lang="th-TH" b="1" dirty="0" smtClean="0">
                <a:cs typeface="+mn-cs"/>
              </a:rPr>
              <a:t>สู่</a:t>
            </a:r>
            <a:r>
              <a:rPr lang="en-US" b="1" dirty="0" smtClean="0">
                <a:cs typeface="+mn-cs"/>
              </a:rPr>
              <a:t> STEAM</a:t>
            </a:r>
            <a:endParaRPr lang="th-TH" b="1" dirty="0"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STEAM</a:t>
            </a:r>
          </a:p>
          <a:p>
            <a:pPr lvl="1"/>
            <a:r>
              <a:rPr lang="en-US" dirty="0" smtClean="0"/>
              <a:t>Science,</a:t>
            </a:r>
          </a:p>
          <a:p>
            <a:pPr lvl="1"/>
            <a:r>
              <a:rPr lang="en-US" dirty="0" smtClean="0"/>
              <a:t>Technology,</a:t>
            </a:r>
          </a:p>
          <a:p>
            <a:pPr lvl="1"/>
            <a:r>
              <a:rPr lang="en-US" dirty="0" smtClean="0"/>
              <a:t>Engineering,</a:t>
            </a:r>
          </a:p>
          <a:p>
            <a:pPr lvl="1"/>
            <a:r>
              <a:rPr lang="en-US" dirty="0" smtClean="0"/>
              <a:t>Art,</a:t>
            </a:r>
          </a:p>
          <a:p>
            <a:pPr lvl="1"/>
            <a:r>
              <a:rPr lang="en-US" dirty="0" smtClean="0"/>
              <a:t>Mathematics</a:t>
            </a:r>
            <a:endParaRPr lang="th-TH" dirty="0"/>
          </a:p>
        </p:txBody>
      </p:sp>
      <p:pic>
        <p:nvPicPr>
          <p:cNvPr id="2050" name="Picture 2" descr="https://encrypted-tbn3.gstatic.com/images?q=tbn:ANd9GcQ88iYR_C4QAxyrEvAqODtopxpFxBbCqIb3zXM_DtN_rsxdRev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04864"/>
            <a:ext cx="275472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3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1"/>
          <p:cNvSpPr txBox="1">
            <a:spLocks/>
          </p:cNvSpPr>
          <p:nvPr/>
        </p:nvSpPr>
        <p:spPr>
          <a:xfrm>
            <a:off x="1115616" y="2636912"/>
            <a:ext cx="69127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Video</a:t>
            </a:r>
            <a:br>
              <a:rPr lang="en-US" smtClean="0"/>
            </a:br>
            <a:r>
              <a:rPr lang="en-US" smtClean="0"/>
              <a:t>21</a:t>
            </a:r>
            <a:r>
              <a:rPr lang="en-US" baseline="30000" smtClean="0"/>
              <a:t>st</a:t>
            </a:r>
            <a:r>
              <a:rPr lang="en-US" smtClean="0"/>
              <a:t> Century Learning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3792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สะเต็มในบริบทประเทศไทย</a:t>
            </a:r>
            <a:r>
              <a:rPr lang="en-US" dirty="0" smtClean="0"/>
              <a:t>??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STEAM</a:t>
            </a:r>
          </a:p>
          <a:p>
            <a:pPr lvl="1"/>
            <a:r>
              <a:rPr lang="en-US" dirty="0" smtClean="0"/>
              <a:t>Science</a:t>
            </a:r>
          </a:p>
          <a:p>
            <a:pPr lvl="1"/>
            <a:r>
              <a:rPr lang="en-US" dirty="0" smtClean="0"/>
              <a:t>Technology</a:t>
            </a:r>
          </a:p>
          <a:p>
            <a:pPr lvl="1"/>
            <a:r>
              <a:rPr lang="en-US" dirty="0" smtClean="0"/>
              <a:t>Engineering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Agriculture</a:t>
            </a:r>
          </a:p>
          <a:p>
            <a:pPr lvl="1"/>
            <a:r>
              <a:rPr lang="en-US" dirty="0" smtClean="0"/>
              <a:t>Mathematics</a:t>
            </a:r>
            <a:endParaRPr lang="th-TH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5517232"/>
            <a:ext cx="395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 smtClean="0"/>
              <a:t>บูรณาการได้กับหลากหลายสาขา </a:t>
            </a:r>
            <a:r>
              <a:rPr lang="en-US" dirty="0" smtClean="0"/>
              <a:t>???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7220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212" y="5257800"/>
            <a:ext cx="47339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TH SarabunPSK" pitchFamily="34" charset="-34"/>
                <a:cs typeface="TH SarabunPSK" pitchFamily="34" charset="-34"/>
                <a:hlinkClick r:id="rId2"/>
              </a:rPr>
              <a:t>www.stemedthailand.org</a:t>
            </a:r>
            <a:r>
              <a:rPr lang="en-US" sz="4400" b="1" dirty="0" smtClean="0">
                <a:latin typeface="TH SarabunPSK" pitchFamily="34" charset="-34"/>
                <a:cs typeface="TH SarabunPSK" pitchFamily="34" charset="-34"/>
              </a:rPr>
              <a:t> </a:t>
            </a:r>
            <a:endParaRPr lang="th-TH" sz="4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62000"/>
            <a:ext cx="5375997" cy="4388461"/>
          </a:xfrm>
          <a:prstGeom prst="rect">
            <a:avLst/>
          </a:prstGeom>
        </p:spPr>
      </p:pic>
      <p:sp>
        <p:nvSpPr>
          <p:cNvPr id="2" name="ตัวแทนหมายเลขภาพนิ่ง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F:\Man@IPST\โครงการปีงบประมาณ 2557\อื่นๆ\อบรม STEM อบจ. ขอนแก่น กรกฎาคม 57\resources\stemcenterne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393251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6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F:\Man@IPST\โครงการปีงบประมาณ 2557\อื่นๆ\อบรม STEM อบจ. ขอนแก่น กรกฎาคม 57\resources\setnetwo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746991"/>
            <a:ext cx="5205412" cy="52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0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 txBox="1">
            <a:spLocks/>
          </p:cNvSpPr>
          <p:nvPr/>
        </p:nvSpPr>
        <p:spPr>
          <a:xfrm>
            <a:off x="457199" y="1219200"/>
            <a:ext cx="4461303" cy="47244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Georgia"/>
              <a:buNone/>
            </a:pP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9 </a:t>
            </a:r>
            <a:r>
              <a:rPr lang="th-TH" b="1" u="sng" dirty="0" smtClean="0">
                <a:latin typeface="TH SarabunPSK" pitchFamily="34" charset="-34"/>
                <a:cs typeface="TH SarabunPSK" pitchFamily="34" charset="-34"/>
              </a:rPr>
              <a:t>บทเรียนสำหรับ 21</a:t>
            </a:r>
            <a:r>
              <a:rPr lang="en-US" b="1" u="sng" baseline="30000" dirty="0" err="1" smtClean="0">
                <a:latin typeface="TH SarabunPSK" pitchFamily="34" charset="-34"/>
                <a:cs typeface="TH SarabunPSK" pitchFamily="34" charset="-34"/>
              </a:rPr>
              <a:t>st</a:t>
            </a:r>
            <a:r>
              <a:rPr lang="en-US" b="1" u="sng" dirty="0" smtClean="0">
                <a:latin typeface="TH SarabunPSK" pitchFamily="34" charset="-34"/>
                <a:cs typeface="TH SarabunPSK" pitchFamily="34" charset="-34"/>
              </a:rPr>
              <a:t> Century learning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เชื่อมโยงกับชีวิตจริง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สอนให้ถึงแก่นวิชา 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เนื้อหาและทักษะ</a:t>
            </a:r>
            <a:r>
              <a:rPr lang="en-US" sz="2400" dirty="0" smtClean="0">
                <a:latin typeface="TH SarabunPSK" pitchFamily="34" charset="-34"/>
                <a:cs typeface="TH SarabunPSK" pitchFamily="34" charset="-34"/>
              </a:rPr>
              <a:t>)</a:t>
            </a:r>
            <a:endParaRPr lang="th-TH" sz="2400" dirty="0" smtClean="0">
              <a:latin typeface="TH SarabunPSK" pitchFamily="34" charset="-34"/>
              <a:cs typeface="TH SarabunPSK" pitchFamily="34" charset="-34"/>
            </a:endParaRP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พัฒนาทักษะการคิด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กระตุ้นการถ่ายโอนความรู้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สอนวิธีเรียนให้ผู้เรียน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แก้ความเข้าใจผิดโดยตรง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ให้ความสำคัญของการทำงานเป็นทีมเหมือนผลลัพธ์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ใช้เทคโนโลยีสนับสนุนการเรียนรู้</a:t>
            </a:r>
          </a:p>
          <a:p>
            <a:pPr marL="571500" indent="-457200">
              <a:buFont typeface="+mj-lt"/>
              <a:buAutoNum type="arabicPeriod"/>
            </a:pPr>
            <a:r>
              <a:rPr lang="th-TH" sz="2400" dirty="0" smtClean="0">
                <a:latin typeface="TH SarabunPSK" pitchFamily="34" charset="-34"/>
                <a:cs typeface="TH SarabunPSK" pitchFamily="34" charset="-34"/>
              </a:rPr>
              <a:t>ส่งเสริมความคิดสร้างสรรค์</a:t>
            </a:r>
            <a:endParaRPr lang="en-US" sz="2400" dirty="0" smtClean="0">
              <a:latin typeface="TH SarabunPSK" pitchFamily="34" charset="-34"/>
              <a:cs typeface="TH SarabunPSK" pitchFamily="34" charset="-34"/>
            </a:endParaRPr>
          </a:p>
          <a:p>
            <a:pPr marL="114300" indent="0">
              <a:buFont typeface="Georgia"/>
              <a:buNone/>
            </a:pP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5000"/>
            <a:ext cx="3852699" cy="354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94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Browallia New" pitchFamily="34" charset="-34"/>
                <a:cs typeface="FreesiaUPC" pitchFamily="34" charset="-34"/>
              </a:rPr>
              <a:t>ปัญหาของการศึกษา</a:t>
            </a:r>
            <a:r>
              <a:rPr lang="th-TH" b="1" dirty="0" smtClean="0">
                <a:solidFill>
                  <a:srgbClr val="0070C0"/>
                </a:solidFill>
                <a:latin typeface="Browallia New" pitchFamily="34" charset="-34"/>
                <a:cs typeface="FreesiaUPC" pitchFamily="34" charset="-34"/>
              </a:rPr>
              <a:t>ไทย</a:t>
            </a:r>
            <a:endParaRPr lang="th-TH" dirty="0"/>
          </a:p>
        </p:txBody>
      </p:sp>
      <p:pic>
        <p:nvPicPr>
          <p:cNvPr id="4" name="Picture 2" descr="C:\Users\kawin\Desktop\STEM Education\เรียนหนัก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05"/>
          <a:stretch>
            <a:fillRect/>
          </a:stretch>
        </p:blipFill>
        <p:spPr bwMode="auto">
          <a:xfrm>
            <a:off x="457200" y="1283210"/>
            <a:ext cx="6377807" cy="458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kawin\Desktop\STEM Education\เรียนหนัก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724400"/>
            <a:ext cx="6233535" cy="147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9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</a:t>
            </a:r>
            <a:r>
              <a:rPr lang="en-US" alt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PISA</a:t>
            </a:r>
            <a:r>
              <a:rPr lang="th-TH" alt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 </a:t>
            </a:r>
            <a:r>
              <a:rPr lang="en-US" alt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2012 (65 </a:t>
            </a:r>
            <a:r>
              <a:rPr lang="th-TH" alt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ประเทศ)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11" descr="pic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472492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ic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708" y="5638800"/>
            <a:ext cx="6015292" cy="38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19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219</TotalTime>
  <Words>1704</Words>
  <Application>Microsoft Office PowerPoint</Application>
  <PresentationFormat>นำเสนอทางหน้าจอ (4:3)</PresentationFormat>
  <Paragraphs>235</Paragraphs>
  <Slides>63</Slides>
  <Notes>2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63</vt:i4>
      </vt:variant>
    </vt:vector>
  </HeadingPairs>
  <TitlesOfParts>
    <vt:vector size="64" baseType="lpstr">
      <vt:lpstr>ชุดรูปแบบของ Office</vt:lpstr>
      <vt:lpstr>สะเต็มศึกษา (STEM Education)</vt:lpstr>
      <vt:lpstr>Video แนะนำสะเต็มศึกษา</vt:lpstr>
      <vt:lpstr>สังคมโลกในศตวรรษที่ 21 (21st Century)</vt:lpstr>
      <vt:lpstr>รูปนี้บอกอะไรคุณ</vt:lpstr>
      <vt:lpstr>แนวคิดเพื่อการเรียนรู้ในศตวรรษที่ 21st  (Framework for 21st Century Learning)</vt:lpstr>
      <vt:lpstr>งานนำเสนอ PowerPoint</vt:lpstr>
      <vt:lpstr>งานนำเสนอ PowerPoint</vt:lpstr>
      <vt:lpstr>ปัญหาของการศึกษาไทย</vt:lpstr>
      <vt:lpstr>คะแนน PISA ปี 2012 (65 ประเทศ)</vt:lpstr>
      <vt:lpstr>งานนำเสนอ PowerPoint</vt:lpstr>
      <vt:lpstr>คำถามยอดฮิตเกี่ยวกับสะเต็มศึกษา</vt:lpstr>
      <vt:lpstr>จุดเริ่มต้น STEM</vt:lpstr>
      <vt:lpstr>จุดเริ่มต้น STEM</vt:lpstr>
      <vt:lpstr>จุดเริ่มต้น STEM</vt:lpstr>
      <vt:lpstr>S.T.E.M</vt:lpstr>
      <vt:lpstr>สะเต็มศึกษา (STEM Education)</vt:lpstr>
      <vt:lpstr>สะเต็มศึกษาคืออะไร (STEM Education)</vt:lpstr>
      <vt:lpstr>ทำไมต้อง สะเต็มศึกษา ??</vt:lpstr>
      <vt:lpstr>แนวปฏิบัติทางวิทยาศาสตร์และวิศวกรรม (Science and engineering practices)</vt:lpstr>
      <vt:lpstr>งานนำเสนอ PowerPoint</vt:lpstr>
      <vt:lpstr>Engineering Design Process</vt:lpstr>
      <vt:lpstr>งานนำเสนอ PowerPoint</vt:lpstr>
      <vt:lpstr>ลักษณะสำคัญของการเรียนรู้แบบสะเต็มศึกษา</vt:lpstr>
      <vt:lpstr>มุ่งเน้นการบูรณาการ (Focus on Integration)</vt:lpstr>
      <vt:lpstr>งานนำเสนอ PowerPoint</vt:lpstr>
      <vt:lpstr>ให้เห็นความสัมพันธ์กับชีวิตจริง  (Establish Relevance)</vt:lpstr>
      <vt:lpstr>มุ่งเน้นทักษะศตวรรษที่ 21 (Emphasize Twenty-First-Century Skills)</vt:lpstr>
      <vt:lpstr>ท้าทายผู้เรียน (Challenge Your Students)</vt:lpstr>
      <vt:lpstr>งานนำเสนอ PowerPoint</vt:lpstr>
      <vt:lpstr>สสวท. กับ STEM Education</vt:lpstr>
      <vt:lpstr>ตัวอย่างกิจกรรม STEM: Save the penguin</vt:lpstr>
      <vt:lpstr>ตัวอย่างกิจกรรม STEM: Save the penguin</vt:lpstr>
      <vt:lpstr>ตัวอย่างกิจกรรม STEM</vt:lpstr>
      <vt:lpstr>กิจกรรม STEM โดย สสวท.</vt:lpstr>
      <vt:lpstr>กิจกรรมที่ 1 : การสื่อสาร</vt:lpstr>
      <vt:lpstr>กิจกรรมที่ 2 : รักษ์คอมพิวเตอร์</vt:lpstr>
      <vt:lpstr>กิจกรรมที่ 3 : การใช้อุปกรณ์เทคโนโลยีสารสนเทศอย่างประหยัด</vt:lpstr>
      <vt:lpstr>กิจกรรมที่ 4 : บ้านพลังงานแสงอาทิตย์</vt:lpstr>
      <vt:lpstr>กิจกรรมที่ 1 : เครื่องดักแมลงวัน</vt:lpstr>
      <vt:lpstr>กิจกรรมที่ 2 : วุ้นแสนอร่อย</vt:lpstr>
      <vt:lpstr>กิจกรรมที่ 3 : นักโภชนาการน้อย</vt:lpstr>
      <vt:lpstr>กิจกรรมที่ 4 : รถของเล่นไฟฟ้า</vt:lpstr>
      <vt:lpstr>กิจกรรมที่ 1 : ศรลมชวนคิด ชี้ทิศบอกทาง</vt:lpstr>
      <vt:lpstr>กิจกรรมที่ 2 : ลำบากแค่ไหน  กลไกช่วยได้</vt:lpstr>
      <vt:lpstr>กิจกรรมที่ 3 : สว่างไสวด้วยสายน้ำ</vt:lpstr>
      <vt:lpstr>กิจกรรมที่ 1 : สนุกกับบันจีจัมป์ </vt:lpstr>
      <vt:lpstr>กิจกรรมที่ 2 : ถุงประคบร้อน</vt:lpstr>
      <vt:lpstr>กิจกรรมที่ 3 : สัญญาณกันขโมย</vt:lpstr>
      <vt:lpstr>งานนำเสนอ PowerPoint</vt:lpstr>
      <vt:lpstr>เรื่อง สวนสัตว์ของฉัน</vt:lpstr>
      <vt:lpstr>เรื่อง รถแข่งวิ่งไกล หยุดระยะปลอดภัย</vt:lpstr>
      <vt:lpstr>เรื่อง สิ่งประดิษฐ์ฝ่าวิกฤตอุทกภัย</vt:lpstr>
      <vt:lpstr>ตัวอย่าง Video การสอนแบบ STEM</vt:lpstr>
      <vt:lpstr>แนวทางการจัดการเรียนรู้สะเต็มศึกษา</vt:lpstr>
      <vt:lpstr>แนวทางการวัดและประเมินผลสะเต็มศึกษา</vt:lpstr>
      <vt:lpstr>งานนำเสนอ PowerPoint</vt:lpstr>
      <vt:lpstr>งานนำเสนอ PowerPoint</vt:lpstr>
      <vt:lpstr>งานนำเสนอ PowerPoint</vt:lpstr>
      <vt:lpstr>จาก STEM สู่ STEAM</vt:lpstr>
      <vt:lpstr>สะเต็มในบริบทประเทศไทย??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kuck.ws2</dc:creator>
  <cp:lastModifiedBy>Windows User</cp:lastModifiedBy>
  <cp:revision>23</cp:revision>
  <dcterms:created xsi:type="dcterms:W3CDTF">2015-04-06T06:45:55Z</dcterms:created>
  <dcterms:modified xsi:type="dcterms:W3CDTF">2015-07-05T13:15:42Z</dcterms:modified>
</cp:coreProperties>
</file>