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57" r:id="rId4"/>
    <p:sldId id="271" r:id="rId5"/>
    <p:sldId id="272" r:id="rId6"/>
    <p:sldId id="326" r:id="rId7"/>
    <p:sldId id="258" r:id="rId8"/>
    <p:sldId id="273" r:id="rId9"/>
    <p:sldId id="274" r:id="rId10"/>
    <p:sldId id="275" r:id="rId11"/>
    <p:sldId id="276" r:id="rId12"/>
    <p:sldId id="259" r:id="rId13"/>
    <p:sldId id="277" r:id="rId14"/>
    <p:sldId id="278" r:id="rId15"/>
    <p:sldId id="279" r:id="rId16"/>
    <p:sldId id="280" r:id="rId17"/>
    <p:sldId id="281" r:id="rId18"/>
    <p:sldId id="260" r:id="rId19"/>
    <p:sldId id="330" r:id="rId20"/>
    <p:sldId id="287" r:id="rId21"/>
    <p:sldId id="261" r:id="rId22"/>
    <p:sldId id="288" r:id="rId23"/>
    <p:sldId id="289" r:id="rId24"/>
    <p:sldId id="292" r:id="rId25"/>
    <p:sldId id="262" r:id="rId26"/>
    <p:sldId id="263" r:id="rId27"/>
    <p:sldId id="264" r:id="rId28"/>
    <p:sldId id="327" r:id="rId29"/>
    <p:sldId id="266" r:id="rId30"/>
    <p:sldId id="270" r:id="rId31"/>
    <p:sldId id="267" r:id="rId32"/>
    <p:sldId id="268" r:id="rId33"/>
    <p:sldId id="269" r:id="rId34"/>
    <p:sldId id="265" r:id="rId3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4D57-20CE-4077-A16B-484F5ABD0507}" type="datetimeFigureOut">
              <a:rPr lang="th-TH" smtClean="0"/>
              <a:pPr/>
              <a:t>23/04/55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EAB4-6162-484C-8A69-25CBC20D4B3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guins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913" y="785794"/>
            <a:ext cx="7048549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8000" dirty="0" smtClean="0">
                <a:solidFill>
                  <a:srgbClr val="C00000"/>
                </a:solidFill>
              </a:rPr>
              <a:t>แบบฝึกทักษะชุดที่  </a:t>
            </a:r>
            <a:r>
              <a:rPr lang="en-US" sz="8000" dirty="0" smtClean="0">
                <a:solidFill>
                  <a:srgbClr val="C00000"/>
                </a:solidFill>
              </a:rPr>
              <a:t>4</a:t>
            </a:r>
            <a:endParaRPr lang="th-TH" sz="8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429000"/>
            <a:ext cx="8215370" cy="221457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h-TH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อัตราส่วนของจำนวนหลายๆ  จำนวน</a:t>
            </a:r>
            <a:endParaRPr lang="th-TH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500174"/>
            <a:ext cx="67866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solidFill>
                  <a:schemeClr val="bg1"/>
                </a:solidFill>
              </a:rPr>
              <a:t>ถ้ามีเป็ด   </a:t>
            </a:r>
            <a:r>
              <a:rPr lang="en-US" sz="8000" b="1" dirty="0" smtClean="0">
                <a:solidFill>
                  <a:schemeClr val="bg1"/>
                </a:solidFill>
              </a:rPr>
              <a:t>12   </a:t>
            </a:r>
            <a:r>
              <a:rPr lang="th-TH" sz="8000" b="1" dirty="0" smtClean="0">
                <a:solidFill>
                  <a:schemeClr val="bg1"/>
                </a:solidFill>
              </a:rPr>
              <a:t>ตัว  </a:t>
            </a:r>
            <a:endParaRPr lang="th-TH" sz="8000" b="1" dirty="0" smtClean="0">
              <a:solidFill>
                <a:schemeClr val="bg1"/>
              </a:solidFill>
            </a:endParaRPr>
          </a:p>
          <a:p>
            <a:r>
              <a:rPr lang="th-TH" sz="8000" b="1" dirty="0" smtClean="0">
                <a:solidFill>
                  <a:schemeClr val="bg1"/>
                </a:solidFill>
              </a:rPr>
              <a:t>จะ</a:t>
            </a:r>
            <a:r>
              <a:rPr lang="th-TH" sz="8000" b="1" dirty="0" smtClean="0">
                <a:solidFill>
                  <a:schemeClr val="bg1"/>
                </a:solidFill>
              </a:rPr>
              <a:t>มีไก่   </a:t>
            </a:r>
            <a:r>
              <a:rPr lang="en-US" sz="8000" b="1" dirty="0" smtClean="0">
                <a:solidFill>
                  <a:schemeClr val="bg1"/>
                </a:solidFill>
              </a:rPr>
              <a:t>4</a:t>
            </a:r>
            <a:r>
              <a:rPr lang="th-TH" sz="8000" b="1" dirty="0" smtClean="0">
                <a:solidFill>
                  <a:schemeClr val="bg1"/>
                </a:solidFill>
              </a:rPr>
              <a:t>    ตัว  </a:t>
            </a:r>
            <a:endParaRPr lang="th-TH" sz="8000" b="1" dirty="0" smtClean="0">
              <a:solidFill>
                <a:schemeClr val="bg1"/>
              </a:solidFill>
            </a:endParaRPr>
          </a:p>
          <a:p>
            <a:r>
              <a:rPr lang="th-TH" sz="8000" b="1" dirty="0" smtClean="0">
                <a:solidFill>
                  <a:schemeClr val="bg1"/>
                </a:solidFill>
              </a:rPr>
              <a:t>และ</a:t>
            </a:r>
            <a:r>
              <a:rPr lang="th-TH" sz="8000" b="1" dirty="0" smtClean="0">
                <a:solidFill>
                  <a:schemeClr val="bg1"/>
                </a:solidFill>
              </a:rPr>
              <a:t>มีนก   </a:t>
            </a:r>
            <a:r>
              <a:rPr lang="en-US" sz="8000" b="1" dirty="0" smtClean="0">
                <a:solidFill>
                  <a:schemeClr val="bg1"/>
                </a:solidFill>
              </a:rPr>
              <a:t>20</a:t>
            </a:r>
            <a:r>
              <a:rPr lang="th-TH" sz="8000" b="1" dirty="0" smtClean="0">
                <a:solidFill>
                  <a:schemeClr val="bg1"/>
                </a:solidFill>
              </a:rPr>
              <a:t>     ตัว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</a:rPr>
              <a:t>อัตราส่วนสองอัตราส่วน   ซึ่งมีจำนวนใดจำนวนหนึ่งเป็นสมาชิกของอัตราส่วนทั้งสอง</a:t>
            </a:r>
            <a:endParaRPr lang="th-TH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chemeClr val="bg1"/>
                </a:solidFill>
              </a:rPr>
              <a:t>  </a:t>
            </a:r>
            <a:r>
              <a:rPr lang="th-TH" sz="8800" b="1" dirty="0">
                <a:solidFill>
                  <a:schemeClr val="bg1"/>
                </a:solidFill>
              </a:rPr>
              <a:t>สามารถเขียนอัตราส่วนทั้งสองรวมเข้าเป็นอัตราส่วนเดียวกัน  ดังนี้</a:t>
            </a:r>
            <a:endParaRPr lang="en-US" sz="8800" b="1" dirty="0">
              <a:solidFill>
                <a:schemeClr val="bg1"/>
              </a:solidFill>
            </a:endParaRPr>
          </a:p>
          <a:p>
            <a:pPr algn="ctr"/>
            <a:endParaRPr lang="th-TH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00024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86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th-TH" sz="6000" b="1" dirty="0" smtClean="0">
                <a:solidFill>
                  <a:schemeClr val="bg1"/>
                </a:solidFill>
              </a:rPr>
              <a:t>จำนวน</a:t>
            </a:r>
            <a:r>
              <a:rPr lang="th-TH" sz="6000" b="1" dirty="0" smtClean="0">
                <a:solidFill>
                  <a:schemeClr val="bg1"/>
                </a:solidFill>
              </a:rPr>
              <a:t>ซึ่งเป็นสมาชิก</a:t>
            </a:r>
            <a:r>
              <a:rPr lang="th-TH" sz="6000" b="1" dirty="0" smtClean="0">
                <a:solidFill>
                  <a:schemeClr val="bg1"/>
                </a:solidFill>
              </a:rPr>
              <a:t>ของอัตราส่วน</a:t>
            </a:r>
            <a:r>
              <a:rPr lang="th-TH" sz="6000" b="1" dirty="0" smtClean="0">
                <a:solidFill>
                  <a:schemeClr val="bg1"/>
                </a:solidFill>
              </a:rPr>
              <a:t>ทั้งสองมีค่าเท่ากัน     </a:t>
            </a:r>
            <a:r>
              <a:rPr lang="th-TH" sz="6000" b="1" dirty="0" smtClean="0">
                <a:solidFill>
                  <a:schemeClr val="bg1"/>
                </a:solidFill>
              </a:rPr>
              <a:t>ให้</a:t>
            </a:r>
            <a:r>
              <a:rPr lang="th-TH" sz="6000" b="1" dirty="0" smtClean="0">
                <a:solidFill>
                  <a:schemeClr val="bg1"/>
                </a:solidFill>
              </a:rPr>
              <a:t>นำอัตราส่วนทั้งสองมาเขียนรวมกัน เป็นอัตราส่วนเดียว    โดยที่อัตราส่วนนั้นมีสมาชิกสามตัว</a:t>
            </a:r>
            <a:endParaRPr lang="th-TH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00108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</a:rPr>
              <a:t>(จำนวนซึ่งเป็นสมาชิกของอัตราส่วนทั้งสองเขียนเพียงครั้งเดียว)  เช่น</a:t>
            </a:r>
            <a:endParaRPr lang="th-TH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42984"/>
            <a:ext cx="8215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 </a:t>
            </a:r>
            <a:r>
              <a:rPr lang="th-TH" sz="5400" dirty="0" smtClean="0">
                <a:solidFill>
                  <a:schemeClr val="bg1"/>
                </a:solidFill>
              </a:rPr>
              <a:t>อัตราส่วนของ  </a:t>
            </a:r>
            <a:r>
              <a:rPr lang="en-US" sz="5400" dirty="0" smtClean="0">
                <a:solidFill>
                  <a:schemeClr val="bg1"/>
                </a:solidFill>
              </a:rPr>
              <a:t>A  :  B    </a:t>
            </a:r>
            <a:r>
              <a:rPr lang="th-TH" sz="5400" dirty="0" smtClean="0">
                <a:solidFill>
                  <a:schemeClr val="bg1"/>
                </a:solidFill>
              </a:rPr>
              <a:t>เป็น   </a:t>
            </a:r>
            <a:r>
              <a:rPr lang="en-US" sz="5400" dirty="0" smtClean="0">
                <a:solidFill>
                  <a:schemeClr val="bg1"/>
                </a:solidFill>
              </a:rPr>
              <a:t>3</a:t>
            </a:r>
            <a:r>
              <a:rPr lang="th-TH" sz="5400" dirty="0" smtClean="0">
                <a:solidFill>
                  <a:schemeClr val="bg1"/>
                </a:solidFill>
              </a:rPr>
              <a:t>  </a:t>
            </a:r>
            <a:r>
              <a:rPr lang="en-US" sz="5400" dirty="0" smtClean="0">
                <a:solidFill>
                  <a:schemeClr val="bg1"/>
                </a:solidFill>
              </a:rPr>
              <a:t>:  8</a:t>
            </a:r>
          </a:p>
          <a:p>
            <a:r>
              <a:rPr lang="th-TH" sz="5400" dirty="0" smtClean="0">
                <a:solidFill>
                  <a:schemeClr val="bg1"/>
                </a:solidFill>
              </a:rPr>
              <a:t> อัตราส่วนของ  </a:t>
            </a:r>
            <a:r>
              <a:rPr lang="en-US" sz="5400" dirty="0" smtClean="0">
                <a:solidFill>
                  <a:schemeClr val="bg1"/>
                </a:solidFill>
              </a:rPr>
              <a:t>B  :  C    </a:t>
            </a:r>
            <a:r>
              <a:rPr lang="th-TH" sz="5400" dirty="0" smtClean="0">
                <a:solidFill>
                  <a:schemeClr val="bg1"/>
                </a:solidFill>
              </a:rPr>
              <a:t>เป็น   </a:t>
            </a:r>
            <a:r>
              <a:rPr lang="en-US" sz="5400" dirty="0" smtClean="0">
                <a:solidFill>
                  <a:schemeClr val="bg1"/>
                </a:solidFill>
              </a:rPr>
              <a:t>8</a:t>
            </a:r>
            <a:r>
              <a:rPr lang="th-TH" sz="5400" dirty="0" smtClean="0">
                <a:solidFill>
                  <a:schemeClr val="bg1"/>
                </a:solidFill>
              </a:rPr>
              <a:t>  </a:t>
            </a:r>
            <a:r>
              <a:rPr lang="en-US" sz="5400" dirty="0" smtClean="0">
                <a:solidFill>
                  <a:schemeClr val="bg1"/>
                </a:solidFill>
              </a:rPr>
              <a:t>:  5</a:t>
            </a:r>
          </a:p>
          <a:p>
            <a:r>
              <a:rPr lang="th-TH" sz="5400" dirty="0" smtClean="0">
                <a:solidFill>
                  <a:schemeClr val="bg1"/>
                </a:solidFill>
              </a:rPr>
              <a:t>อัตราส่วนของ  </a:t>
            </a:r>
            <a:r>
              <a:rPr lang="en-US" sz="5400" dirty="0" smtClean="0">
                <a:solidFill>
                  <a:schemeClr val="bg1"/>
                </a:solidFill>
              </a:rPr>
              <a:t>A  :  B  :  C     </a:t>
            </a:r>
            <a:endParaRPr lang="th-TH" sz="5400" dirty="0" smtClean="0">
              <a:solidFill>
                <a:schemeClr val="bg1"/>
              </a:solidFill>
            </a:endParaRPr>
          </a:p>
          <a:p>
            <a:r>
              <a:rPr lang="th-TH" sz="5400" dirty="0" smtClean="0">
                <a:solidFill>
                  <a:schemeClr val="bg1"/>
                </a:solidFill>
              </a:rPr>
              <a:t> </a:t>
            </a:r>
            <a:r>
              <a:rPr lang="th-TH" sz="5400" dirty="0" smtClean="0">
                <a:solidFill>
                  <a:schemeClr val="bg1"/>
                </a:solidFill>
              </a:rPr>
              <a:t>             เป็น   </a:t>
            </a:r>
            <a:r>
              <a:rPr lang="en-US" sz="5400" dirty="0" smtClean="0">
                <a:solidFill>
                  <a:schemeClr val="bg1"/>
                </a:solidFill>
              </a:rPr>
              <a:t>3</a:t>
            </a:r>
            <a:r>
              <a:rPr lang="th-TH" sz="5400" dirty="0" smtClean="0">
                <a:solidFill>
                  <a:schemeClr val="bg1"/>
                </a:solidFill>
              </a:rPr>
              <a:t>  </a:t>
            </a:r>
            <a:r>
              <a:rPr lang="en-US" sz="5400" dirty="0" smtClean="0">
                <a:solidFill>
                  <a:schemeClr val="bg1"/>
                </a:solidFill>
              </a:rPr>
              <a:t>:  8   :  5</a:t>
            </a:r>
            <a:endParaRPr lang="th-TH" sz="5400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r>
              <a:rPr lang="en-US" sz="8800" b="1" dirty="0" smtClean="0">
                <a:solidFill>
                  <a:schemeClr val="bg1"/>
                </a:solidFill>
              </a:rPr>
              <a:t>2</a:t>
            </a:r>
            <a:r>
              <a:rPr lang="th-TH" sz="8800" b="1" dirty="0" smtClean="0">
                <a:solidFill>
                  <a:schemeClr val="bg1"/>
                </a:solidFill>
              </a:rPr>
              <a:t>.  จำนวนซึ่งเป็นสมาชิกของอัตราส่วน ทั้งสองค่าไม่เท่ากัน </a:t>
            </a:r>
            <a:endParaRPr lang="th-TH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6439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</a:rPr>
              <a:t>ให้นำจำนวนใดๆ  คูณอัตราส่วนทั้งสอง  เพื่อปรับให้จำนวนซึ่งเป็นสมาชิกของอัตราส่วนทั้งสองมีค่าเท่ากับตัวคูณร่วมน้อยของจำนวนนั้น</a:t>
            </a:r>
            <a:endParaRPr lang="th-TH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</a:t>
            </a:r>
            <a:r>
              <a:rPr lang="th-TH" dirty="0" smtClean="0">
                <a:solidFill>
                  <a:schemeClr val="bg1"/>
                </a:solidFill>
              </a:rPr>
              <a:t>  </a:t>
            </a:r>
            <a:r>
              <a:rPr lang="th-TH" sz="8000" b="1" dirty="0">
                <a:solidFill>
                  <a:schemeClr val="bg1"/>
                </a:solidFill>
              </a:rPr>
              <a:t>แล้วจึงรวมอัตราส่วนทั้งสองให้เป็นอัตราส่วนเดียวตามข้อ </a:t>
            </a:r>
            <a:r>
              <a:rPr lang="en-US" sz="8000" b="1" dirty="0">
                <a:solidFill>
                  <a:schemeClr val="bg1"/>
                </a:solidFill>
              </a:rPr>
              <a:t>1</a:t>
            </a:r>
            <a:r>
              <a:rPr lang="th-TH" sz="8000" b="1" dirty="0">
                <a:solidFill>
                  <a:schemeClr val="bg1"/>
                </a:solidFill>
              </a:rPr>
              <a:t>   เช่น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4296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chemeClr val="bg1"/>
                </a:solidFill>
              </a:rPr>
              <a:t>อัตราส่วนของ  </a:t>
            </a:r>
            <a:r>
              <a:rPr lang="en-US" sz="3600" dirty="0" smtClean="0">
                <a:solidFill>
                  <a:schemeClr val="bg1"/>
                </a:solidFill>
              </a:rPr>
              <a:t>A  :  B  </a:t>
            </a:r>
            <a:r>
              <a:rPr lang="th-TH" sz="3600" dirty="0" smtClean="0">
                <a:solidFill>
                  <a:schemeClr val="bg1"/>
                </a:solidFill>
              </a:rPr>
              <a:t>เป็น   </a:t>
            </a:r>
            <a:r>
              <a:rPr lang="en-US" sz="3600" dirty="0" smtClean="0">
                <a:solidFill>
                  <a:schemeClr val="bg1"/>
                </a:solidFill>
              </a:rPr>
              <a:t>2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:  6  =  2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4 </a:t>
            </a:r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 </a:t>
            </a:r>
            <a:r>
              <a:rPr lang="en-US" sz="3600" dirty="0" smtClean="0">
                <a:solidFill>
                  <a:schemeClr val="bg1"/>
                </a:solidFill>
              </a:rPr>
              <a:t>6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4  =    8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:  24 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th-TH" sz="3600" dirty="0" smtClean="0">
                <a:solidFill>
                  <a:schemeClr val="bg1"/>
                </a:solidFill>
              </a:rPr>
              <a:t> อัตราส่วนของ  </a:t>
            </a:r>
            <a:r>
              <a:rPr lang="en-US" sz="3600" dirty="0" smtClean="0">
                <a:solidFill>
                  <a:schemeClr val="bg1"/>
                </a:solidFill>
              </a:rPr>
              <a:t>B  :  C </a:t>
            </a:r>
            <a:r>
              <a:rPr lang="th-TH" sz="3600" dirty="0" smtClean="0">
                <a:solidFill>
                  <a:schemeClr val="bg1"/>
                </a:solidFill>
              </a:rPr>
              <a:t>เป็น   </a:t>
            </a:r>
            <a:r>
              <a:rPr lang="en-US" sz="3600" dirty="0" smtClean="0">
                <a:solidFill>
                  <a:schemeClr val="bg1"/>
                </a:solidFill>
              </a:rPr>
              <a:t>8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:  </a:t>
            </a:r>
            <a:r>
              <a:rPr lang="en-US" sz="3600" dirty="0" smtClean="0">
                <a:solidFill>
                  <a:schemeClr val="bg1"/>
                </a:solidFill>
              </a:rPr>
              <a:t>3  </a:t>
            </a:r>
            <a:r>
              <a:rPr lang="en-US" sz="3600" dirty="0" smtClean="0">
                <a:solidFill>
                  <a:schemeClr val="bg1"/>
                </a:solidFill>
              </a:rPr>
              <a:t>=  8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3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 3 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3  =    24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:  9   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th-TH" sz="3600" dirty="0" smtClean="0">
                <a:solidFill>
                  <a:schemeClr val="bg1"/>
                </a:solidFill>
              </a:rPr>
              <a:t>         </a:t>
            </a:r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th-TH" sz="3600" dirty="0" smtClean="0">
                <a:solidFill>
                  <a:schemeClr val="bg1"/>
                </a:solidFill>
              </a:rPr>
              <a:t>อัตราส่วนของ  </a:t>
            </a:r>
            <a:r>
              <a:rPr lang="en-US" sz="3600" dirty="0" smtClean="0">
                <a:solidFill>
                  <a:schemeClr val="bg1"/>
                </a:solidFill>
              </a:rPr>
              <a:t>A  :  B  :  C     </a:t>
            </a:r>
            <a:r>
              <a:rPr lang="th-TH" sz="3600" dirty="0" smtClean="0">
                <a:solidFill>
                  <a:schemeClr val="bg1"/>
                </a:solidFill>
              </a:rPr>
              <a:t>เป็น   </a:t>
            </a:r>
            <a:r>
              <a:rPr lang="en-US" sz="3600" dirty="0" smtClean="0">
                <a:solidFill>
                  <a:schemeClr val="bg1"/>
                </a:solidFill>
              </a:rPr>
              <a:t>8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:  24   :  9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 </a:t>
            </a:r>
            <a:endParaRPr lang="th-TH" sz="3600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oon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3929090" cy="31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85860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bg1"/>
                </a:solidFill>
              </a:rPr>
              <a:t>Exercise 4  </a:t>
            </a:r>
            <a:r>
              <a:rPr lang="th-TH" sz="6600" b="1" u="sng" dirty="0" smtClean="0">
                <a:solidFill>
                  <a:schemeClr val="bg1"/>
                </a:solidFill>
              </a:rPr>
              <a:t>( </a:t>
            </a:r>
            <a:r>
              <a:rPr lang="en-US" sz="6600" u="sng" dirty="0" smtClean="0">
                <a:solidFill>
                  <a:schemeClr val="bg1"/>
                </a:solidFill>
              </a:rPr>
              <a:t>ratio</a:t>
            </a:r>
            <a:r>
              <a:rPr lang="th-TH" sz="6600" b="1" u="sng" dirty="0" smtClean="0">
                <a:solidFill>
                  <a:schemeClr val="bg1"/>
                </a:solidFill>
              </a:rPr>
              <a:t> )</a:t>
            </a:r>
            <a:endParaRPr lang="en-US" sz="6600" dirty="0" smtClean="0">
              <a:solidFill>
                <a:schemeClr val="bg1"/>
              </a:solidFill>
            </a:endParaRPr>
          </a:p>
          <a:p>
            <a:pPr algn="ctr"/>
            <a:r>
              <a:rPr lang="th-TH" sz="6600" b="1" dirty="0" smtClean="0">
                <a:solidFill>
                  <a:schemeClr val="bg1"/>
                </a:solidFill>
              </a:rPr>
              <a:t>อัตราส่วนของจำนวนหลายๆ  จำนวน ( </a:t>
            </a:r>
            <a:r>
              <a:rPr lang="en-US" sz="6600" b="1" dirty="0" smtClean="0">
                <a:solidFill>
                  <a:schemeClr val="bg1"/>
                </a:solidFill>
              </a:rPr>
              <a:t>1</a:t>
            </a:r>
            <a:r>
              <a:rPr lang="th-TH" sz="6600" b="1" dirty="0" smtClean="0">
                <a:solidFill>
                  <a:schemeClr val="bg1"/>
                </a:solidFill>
              </a:rPr>
              <a:t> )</a:t>
            </a:r>
            <a:endParaRPr lang="en-US" sz="6600" dirty="0" smtClean="0">
              <a:solidFill>
                <a:schemeClr val="bg1"/>
              </a:solidFill>
            </a:endParaRPr>
          </a:p>
          <a:p>
            <a:endParaRPr lang="th-TH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642918"/>
            <a:ext cx="778674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u="sng" dirty="0" smtClean="0">
                <a:solidFill>
                  <a:schemeClr val="bg1"/>
                </a:solidFill>
              </a:rPr>
              <a:t>คำ</a:t>
            </a:r>
            <a:r>
              <a:rPr lang="th-TH" sz="8000" b="1" u="sng" dirty="0">
                <a:solidFill>
                  <a:schemeClr val="bg1"/>
                </a:solidFill>
              </a:rPr>
              <a:t>ชี้แจง</a:t>
            </a:r>
            <a:r>
              <a:rPr lang="th-TH" sz="8000" b="1" dirty="0">
                <a:solidFill>
                  <a:schemeClr val="bg1"/>
                </a:solidFill>
              </a:rPr>
              <a:t>    จงเขียนอัตราส่วนต่อไปนี้ให้เป็นอัตราส่วนเดียว </a:t>
            </a:r>
            <a:r>
              <a:rPr lang="th-TH" sz="8000" b="1" dirty="0" smtClean="0">
                <a:solidFill>
                  <a:schemeClr val="bg1"/>
                </a:solidFill>
              </a:rPr>
              <a:t> </a:t>
            </a:r>
            <a:endParaRPr lang="th-TH" sz="8000" b="1" dirty="0" smtClean="0">
              <a:solidFill>
                <a:schemeClr val="bg1"/>
              </a:solidFill>
            </a:endParaRPr>
          </a:p>
          <a:p>
            <a:r>
              <a:rPr lang="th-TH" sz="8000" b="1" dirty="0" smtClean="0">
                <a:solidFill>
                  <a:schemeClr val="bg1"/>
                </a:solidFill>
              </a:rPr>
              <a:t>( </a:t>
            </a:r>
            <a:r>
              <a:rPr lang="th-TH" sz="8000" b="1" dirty="0">
                <a:solidFill>
                  <a:schemeClr val="bg1"/>
                </a:solidFill>
              </a:rPr>
              <a:t>ข้อละ </a:t>
            </a:r>
            <a:r>
              <a:rPr lang="en-US" sz="8000" b="1" dirty="0" smtClean="0">
                <a:solidFill>
                  <a:schemeClr val="bg1"/>
                </a:solidFill>
              </a:rPr>
              <a:t>1</a:t>
            </a:r>
            <a:r>
              <a:rPr lang="th-TH" sz="8000" b="1" dirty="0" smtClean="0">
                <a:solidFill>
                  <a:schemeClr val="bg1"/>
                </a:solidFill>
              </a:rPr>
              <a:t> คะแนน </a:t>
            </a:r>
            <a:r>
              <a:rPr lang="th-TH" sz="8000" b="1" dirty="0">
                <a:solidFill>
                  <a:schemeClr val="bg1"/>
                </a:solidFill>
              </a:rPr>
              <a:t>)      </a:t>
            </a:r>
            <a:r>
              <a:rPr lang="en-US" sz="8000" b="1" dirty="0">
                <a:solidFill>
                  <a:schemeClr val="bg1"/>
                </a:solidFill>
              </a:rPr>
              <a:t>   </a:t>
            </a:r>
          </a:p>
          <a:p>
            <a:r>
              <a:rPr lang="en-US" sz="8000" b="1" dirty="0">
                <a:solidFill>
                  <a:schemeClr val="bg1"/>
                </a:solidFill>
              </a:rPr>
              <a:t> </a:t>
            </a: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6439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</a:rPr>
              <a:t>ตัวอย่าง    </a:t>
            </a:r>
            <a:endParaRPr lang="en-US" sz="6000" b="1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A    :  </a:t>
            </a:r>
            <a:r>
              <a:rPr lang="en-US" sz="6000" dirty="0" smtClean="0">
                <a:solidFill>
                  <a:schemeClr val="bg1"/>
                </a:solidFill>
              </a:rPr>
              <a:t>B   </a:t>
            </a:r>
            <a:r>
              <a:rPr lang="en-US" sz="6000" dirty="0" smtClean="0">
                <a:solidFill>
                  <a:schemeClr val="bg1"/>
                </a:solidFill>
              </a:rPr>
              <a:t> =   </a:t>
            </a:r>
            <a:r>
              <a:rPr lang="en-US" sz="6000" dirty="0" smtClean="0">
                <a:solidFill>
                  <a:schemeClr val="bg1"/>
                </a:solidFill>
              </a:rPr>
              <a:t>1  :   3       </a:t>
            </a:r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B    :   </a:t>
            </a:r>
            <a:r>
              <a:rPr lang="en-US" sz="6000" dirty="0" smtClean="0">
                <a:solidFill>
                  <a:schemeClr val="bg1"/>
                </a:solidFill>
              </a:rPr>
              <a:t>C   =   3   :   5    </a:t>
            </a:r>
            <a:endParaRPr lang="th-TH" sz="6000" dirty="0" smtClean="0">
              <a:solidFill>
                <a:schemeClr val="bg1"/>
              </a:solidFill>
            </a:endParaRPr>
          </a:p>
          <a:p>
            <a:r>
              <a:rPr lang="th-TH" sz="6000" dirty="0" smtClean="0">
                <a:solidFill>
                  <a:schemeClr val="bg1"/>
                </a:solidFill>
              </a:rPr>
              <a:t>จง</a:t>
            </a:r>
            <a:r>
              <a:rPr lang="th-TH" sz="6000" dirty="0" smtClean="0">
                <a:solidFill>
                  <a:schemeClr val="bg1"/>
                </a:solidFill>
              </a:rPr>
              <a:t>หาอัตราส่วน  </a:t>
            </a:r>
            <a:r>
              <a:rPr lang="en-US" sz="6000" dirty="0" smtClean="0">
                <a:solidFill>
                  <a:schemeClr val="bg1"/>
                </a:solidFill>
              </a:rPr>
              <a:t>A  :  B  :  C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85011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chemeClr val="bg1"/>
                </a:solidFill>
              </a:rPr>
              <a:t>วิธีทำ    </a:t>
            </a:r>
            <a:r>
              <a:rPr lang="en-US" sz="6000" dirty="0" smtClean="0">
                <a:solidFill>
                  <a:schemeClr val="bg1"/>
                </a:solidFill>
              </a:rPr>
              <a:t>A  </a:t>
            </a:r>
            <a:r>
              <a:rPr lang="en-US" sz="6000" dirty="0" smtClean="0">
                <a:solidFill>
                  <a:schemeClr val="bg1"/>
                </a:solidFill>
              </a:rPr>
              <a:t>:  B   =   1  :   3       </a:t>
            </a:r>
            <a:r>
              <a:rPr lang="th-TH" sz="6000" dirty="0" smtClean="0">
                <a:solidFill>
                  <a:schemeClr val="bg1"/>
                </a:solidFill>
              </a:rPr>
              <a:t>  </a:t>
            </a:r>
            <a:endParaRPr lang="en-US" sz="6000" dirty="0" smtClean="0">
              <a:solidFill>
                <a:schemeClr val="bg1"/>
              </a:solidFill>
            </a:endParaRPr>
          </a:p>
          <a:p>
            <a:r>
              <a:rPr lang="th-TH" sz="6000" b="1" dirty="0" smtClean="0">
                <a:solidFill>
                  <a:schemeClr val="bg1"/>
                </a:solidFill>
              </a:rPr>
              <a:t>         </a:t>
            </a:r>
            <a:r>
              <a:rPr lang="en-US" sz="6000" dirty="0" smtClean="0">
                <a:solidFill>
                  <a:schemeClr val="bg1"/>
                </a:solidFill>
              </a:rPr>
              <a:t>B   </a:t>
            </a:r>
            <a:r>
              <a:rPr lang="en-US" sz="6000" dirty="0" smtClean="0">
                <a:solidFill>
                  <a:schemeClr val="bg1"/>
                </a:solidFill>
              </a:rPr>
              <a:t>:   C   =   3   :   5    </a:t>
            </a:r>
          </a:p>
          <a:p>
            <a:r>
              <a:rPr lang="en-US" sz="6000" b="1" dirty="0" smtClean="0">
                <a:solidFill>
                  <a:schemeClr val="bg1"/>
                </a:solidFill>
              </a:rPr>
              <a:t>    </a:t>
            </a:r>
            <a:r>
              <a:rPr lang="th-TH" sz="6000" b="1" dirty="0" smtClean="0">
                <a:solidFill>
                  <a:schemeClr val="bg1"/>
                </a:solidFill>
              </a:rPr>
              <a:t>ดังนั้น     </a:t>
            </a:r>
            <a:r>
              <a:rPr lang="en-US" sz="6000" dirty="0" smtClean="0">
                <a:solidFill>
                  <a:schemeClr val="bg1"/>
                </a:solidFill>
              </a:rPr>
              <a:t>A  :  B  :  C    </a:t>
            </a:r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          =   </a:t>
            </a:r>
            <a:r>
              <a:rPr lang="en-US" sz="6000" dirty="0" smtClean="0">
                <a:solidFill>
                  <a:schemeClr val="bg1"/>
                </a:solidFill>
              </a:rPr>
              <a:t>1  :  3  :  5</a:t>
            </a:r>
          </a:p>
          <a:p>
            <a:endParaRPr lang="th-TH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8670"/>
            <a:ext cx="792961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 A  </a:t>
            </a:r>
            <a:r>
              <a:rPr lang="en-US" sz="4400" dirty="0" smtClean="0">
                <a:solidFill>
                  <a:schemeClr val="bg1"/>
                </a:solidFill>
              </a:rPr>
              <a:t>:  B   </a:t>
            </a:r>
            <a:r>
              <a:rPr lang="en-US" sz="4400" dirty="0" smtClean="0">
                <a:solidFill>
                  <a:schemeClr val="bg1"/>
                </a:solidFill>
              </a:rPr>
              <a:t> =   </a:t>
            </a:r>
            <a:r>
              <a:rPr lang="en-US" sz="4400" dirty="0" smtClean="0">
                <a:solidFill>
                  <a:schemeClr val="bg1"/>
                </a:solidFill>
              </a:rPr>
              <a:t>2  :   7      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742950" indent="-742950"/>
            <a:r>
              <a:rPr lang="en-US" sz="4400" dirty="0" smtClean="0"/>
              <a:t> </a:t>
            </a:r>
            <a:r>
              <a:rPr lang="en-US" sz="4400" dirty="0" smtClean="0"/>
              <a:t>     </a:t>
            </a:r>
            <a:r>
              <a:rPr lang="en-US" sz="4400" dirty="0" smtClean="0">
                <a:solidFill>
                  <a:schemeClr val="bg1"/>
                </a:solidFill>
              </a:rPr>
              <a:t>B   </a:t>
            </a:r>
            <a:r>
              <a:rPr lang="en-US" sz="4400" dirty="0" smtClean="0">
                <a:solidFill>
                  <a:schemeClr val="bg1"/>
                </a:solidFill>
              </a:rPr>
              <a:t>:   C   =   7   :   1    </a:t>
            </a:r>
            <a:endParaRPr lang="th-TH" sz="44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th-TH" sz="4400" dirty="0" smtClean="0">
                <a:solidFill>
                  <a:schemeClr val="bg1"/>
                </a:solidFill>
              </a:rPr>
              <a:t>จงหาอัตราส่วน  </a:t>
            </a:r>
            <a:r>
              <a:rPr lang="en-US" sz="4400" dirty="0" smtClean="0">
                <a:solidFill>
                  <a:schemeClr val="bg1"/>
                </a:solidFill>
              </a:rPr>
              <a:t>A  :  B  :  C</a:t>
            </a:r>
          </a:p>
          <a:p>
            <a:r>
              <a:rPr lang="th-TH" sz="4400" dirty="0" smtClean="0">
                <a:solidFill>
                  <a:schemeClr val="bg1"/>
                </a:solidFill>
              </a:rPr>
              <a:t>วิธีทำ          </a:t>
            </a:r>
            <a:r>
              <a:rPr lang="en-US" sz="4400" dirty="0" smtClean="0">
                <a:solidFill>
                  <a:schemeClr val="bg1"/>
                </a:solidFill>
              </a:rPr>
              <a:t>A  :  B   =  </a:t>
            </a:r>
            <a:r>
              <a:rPr lang="th-TH" sz="4400" dirty="0" smtClean="0">
                <a:solidFill>
                  <a:schemeClr val="bg1"/>
                </a:solidFill>
              </a:rPr>
              <a:t>..........................</a:t>
            </a:r>
            <a:r>
              <a:rPr lang="en-US" sz="4400" dirty="0" smtClean="0">
                <a:solidFill>
                  <a:schemeClr val="bg1"/>
                </a:solidFill>
              </a:rPr>
              <a:t>     </a:t>
            </a:r>
            <a:r>
              <a:rPr lang="th-TH" sz="4400" dirty="0" smtClean="0">
                <a:solidFill>
                  <a:schemeClr val="bg1"/>
                </a:solidFill>
              </a:rPr>
              <a:t> 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th-TH" sz="4400" b="1" dirty="0" smtClean="0">
                <a:solidFill>
                  <a:schemeClr val="bg1"/>
                </a:solidFill>
              </a:rPr>
              <a:t>               </a:t>
            </a:r>
            <a:r>
              <a:rPr lang="en-US" sz="4400" dirty="0" smtClean="0">
                <a:solidFill>
                  <a:schemeClr val="bg1"/>
                </a:solidFill>
              </a:rPr>
              <a:t>B   :   C   =  </a:t>
            </a:r>
            <a:r>
              <a:rPr lang="th-TH" sz="4400" dirty="0" smtClean="0">
                <a:solidFill>
                  <a:schemeClr val="bg1"/>
                </a:solidFill>
              </a:rPr>
              <a:t>..........................</a:t>
            </a:r>
            <a:r>
              <a:rPr lang="en-US" sz="44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        </a:t>
            </a:r>
            <a:r>
              <a:rPr lang="th-TH" sz="4400" b="1" dirty="0" smtClean="0">
                <a:solidFill>
                  <a:schemeClr val="bg1"/>
                </a:solidFill>
              </a:rPr>
              <a:t>ดังนั้น     </a:t>
            </a:r>
            <a:r>
              <a:rPr lang="en-US" sz="4400" dirty="0" smtClean="0">
                <a:solidFill>
                  <a:schemeClr val="bg1"/>
                </a:solidFill>
              </a:rPr>
              <a:t>A  :  B  :  C    =   </a:t>
            </a:r>
            <a:r>
              <a:rPr lang="th-TH" dirty="0" smtClean="0">
                <a:solidFill>
                  <a:schemeClr val="bg1"/>
                </a:solidFill>
              </a:rPr>
              <a:t>.................................................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th-TH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28670"/>
            <a:ext cx="8358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4000" dirty="0" smtClean="0">
                <a:solidFill>
                  <a:schemeClr val="bg1"/>
                </a:solidFill>
              </a:rPr>
              <a:t>     </a:t>
            </a:r>
            <a:r>
              <a:rPr lang="en-US" sz="5400" dirty="0" smtClean="0">
                <a:solidFill>
                  <a:schemeClr val="bg1"/>
                </a:solidFill>
              </a:rPr>
              <a:t>A  </a:t>
            </a:r>
            <a:r>
              <a:rPr lang="en-US" sz="5400" dirty="0">
                <a:solidFill>
                  <a:schemeClr val="bg1"/>
                </a:solidFill>
              </a:rPr>
              <a:t>:  B   =   2  :   3       </a:t>
            </a:r>
            <a:endParaRPr lang="en-US" sz="54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      </a:t>
            </a:r>
            <a:r>
              <a:rPr lang="en-US" sz="5400" dirty="0" smtClean="0">
                <a:solidFill>
                  <a:schemeClr val="bg1"/>
                </a:solidFill>
              </a:rPr>
              <a:t>B   </a:t>
            </a:r>
            <a:r>
              <a:rPr lang="en-US" sz="5400" dirty="0">
                <a:solidFill>
                  <a:schemeClr val="bg1"/>
                </a:solidFill>
              </a:rPr>
              <a:t>:   C   =   5   :   4    </a:t>
            </a:r>
            <a:endParaRPr lang="th-TH" sz="54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th-TH" sz="5400" dirty="0" smtClean="0">
                <a:solidFill>
                  <a:schemeClr val="bg1"/>
                </a:solidFill>
              </a:rPr>
              <a:t>จง</a:t>
            </a:r>
            <a:r>
              <a:rPr lang="th-TH" sz="5400" dirty="0">
                <a:solidFill>
                  <a:schemeClr val="bg1"/>
                </a:solidFill>
              </a:rPr>
              <a:t>หาอัตราส่วน  </a:t>
            </a:r>
            <a:r>
              <a:rPr lang="en-US" sz="5400" dirty="0">
                <a:solidFill>
                  <a:schemeClr val="bg1"/>
                </a:solidFill>
              </a:rPr>
              <a:t>A  :  B  :  C</a:t>
            </a:r>
          </a:p>
          <a:p>
            <a:r>
              <a:rPr lang="th-TH" sz="5400" dirty="0">
                <a:solidFill>
                  <a:schemeClr val="bg1"/>
                </a:solidFill>
              </a:rPr>
              <a:t>วิธีทำ          </a:t>
            </a:r>
            <a:r>
              <a:rPr lang="en-US" sz="5400" dirty="0">
                <a:solidFill>
                  <a:schemeClr val="bg1"/>
                </a:solidFill>
              </a:rPr>
              <a:t>A  :  B   = </a:t>
            </a:r>
            <a:r>
              <a:rPr lang="th-TH" sz="5400" dirty="0" smtClean="0">
                <a:solidFill>
                  <a:schemeClr val="bg1"/>
                </a:solidFill>
              </a:rPr>
              <a:t>......................</a:t>
            </a:r>
            <a:r>
              <a:rPr lang="en-US" sz="5400" dirty="0" smtClean="0">
                <a:solidFill>
                  <a:schemeClr val="bg1"/>
                </a:solidFill>
              </a:rPr>
              <a:t>     </a:t>
            </a:r>
            <a:r>
              <a:rPr lang="th-TH" sz="5400" dirty="0" smtClean="0">
                <a:solidFill>
                  <a:schemeClr val="bg1"/>
                </a:solidFill>
              </a:rPr>
              <a:t>  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th-TH" sz="5400" b="1" dirty="0">
                <a:solidFill>
                  <a:schemeClr val="bg1"/>
                </a:solidFill>
              </a:rPr>
              <a:t>           </a:t>
            </a:r>
            <a:r>
              <a:rPr lang="th-TH" sz="5400" b="1" dirty="0" smtClean="0">
                <a:solidFill>
                  <a:schemeClr val="bg1"/>
                </a:solidFill>
              </a:rPr>
              <a:t>   </a:t>
            </a:r>
            <a:r>
              <a:rPr lang="en-US" sz="5400" dirty="0">
                <a:solidFill>
                  <a:schemeClr val="bg1"/>
                </a:solidFill>
              </a:rPr>
              <a:t>B   :   C   </a:t>
            </a:r>
            <a:r>
              <a:rPr lang="en-US" sz="5400" dirty="0" smtClean="0">
                <a:solidFill>
                  <a:schemeClr val="bg1"/>
                </a:solidFill>
              </a:rPr>
              <a:t>=</a:t>
            </a:r>
            <a:r>
              <a:rPr lang="th-TH" sz="5400" dirty="0" smtClean="0">
                <a:solidFill>
                  <a:schemeClr val="bg1"/>
                </a:solidFill>
              </a:rPr>
              <a:t>.......................</a:t>
            </a:r>
            <a:r>
              <a:rPr lang="en-US" sz="5400" dirty="0" smtClean="0">
                <a:solidFill>
                  <a:schemeClr val="bg1"/>
                </a:solidFill>
              </a:rPr>
              <a:t>  </a:t>
            </a:r>
            <a:endParaRPr lang="th-TH" sz="5400" dirty="0" smtClean="0">
              <a:solidFill>
                <a:schemeClr val="bg1"/>
              </a:solidFill>
            </a:endParaRPr>
          </a:p>
          <a:p>
            <a:r>
              <a:rPr lang="th-TH" sz="5400" b="1" dirty="0" smtClean="0">
                <a:solidFill>
                  <a:schemeClr val="bg1"/>
                </a:solidFill>
              </a:rPr>
              <a:t>ดังนั้น     </a:t>
            </a:r>
            <a:r>
              <a:rPr lang="en-US" sz="5400" dirty="0">
                <a:solidFill>
                  <a:schemeClr val="bg1"/>
                </a:solidFill>
              </a:rPr>
              <a:t>A  :  B  :  C    =   </a:t>
            </a:r>
            <a:r>
              <a:rPr lang="th-TH" sz="5400" dirty="0" smtClean="0">
                <a:solidFill>
                  <a:schemeClr val="bg1"/>
                </a:solidFill>
              </a:rPr>
              <a:t>............</a:t>
            </a:r>
            <a:endParaRPr lang="en-US" sz="40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57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4000" dirty="0" smtClean="0">
                <a:solidFill>
                  <a:schemeClr val="bg1"/>
                </a:solidFill>
              </a:rPr>
              <a:t>A  </a:t>
            </a:r>
            <a:r>
              <a:rPr lang="en-US" sz="4000" dirty="0">
                <a:solidFill>
                  <a:schemeClr val="bg1"/>
                </a:solidFill>
              </a:rPr>
              <a:t>:  B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=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2  :   5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B   : </a:t>
            </a:r>
            <a:r>
              <a:rPr lang="en-US" sz="4000" dirty="0" smtClean="0">
                <a:solidFill>
                  <a:schemeClr val="bg1"/>
                </a:solidFill>
              </a:rPr>
              <a:t> C  </a:t>
            </a:r>
            <a:r>
              <a:rPr lang="en-US" sz="4000" dirty="0">
                <a:solidFill>
                  <a:schemeClr val="bg1"/>
                </a:solidFill>
              </a:rPr>
              <a:t>=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5   :   3    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C   </a:t>
            </a:r>
            <a:r>
              <a:rPr lang="en-US" sz="4000" dirty="0">
                <a:solidFill>
                  <a:schemeClr val="bg1"/>
                </a:solidFill>
              </a:rPr>
              <a:t>:   D   =   3   :   7             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th-TH" sz="4000" dirty="0" smtClean="0">
                <a:solidFill>
                  <a:schemeClr val="bg1"/>
                </a:solidFill>
              </a:rPr>
              <a:t>จง</a:t>
            </a:r>
            <a:r>
              <a:rPr lang="th-TH" sz="4000" dirty="0">
                <a:solidFill>
                  <a:schemeClr val="bg1"/>
                </a:solidFill>
              </a:rPr>
              <a:t>หาอัตราส่วน  </a:t>
            </a:r>
            <a:r>
              <a:rPr lang="en-US" sz="4000" dirty="0">
                <a:solidFill>
                  <a:schemeClr val="bg1"/>
                </a:solidFill>
              </a:rPr>
              <a:t>A  :  B  :  C  :  </a:t>
            </a:r>
            <a:r>
              <a:rPr lang="en-US" sz="4000" dirty="0" smtClean="0">
                <a:solidFill>
                  <a:schemeClr val="bg1"/>
                </a:solidFill>
              </a:rPr>
              <a:t>D</a:t>
            </a:r>
            <a:endParaRPr lang="th-TH" sz="4000" dirty="0" smtClean="0">
              <a:solidFill>
                <a:schemeClr val="bg1"/>
              </a:solidFill>
            </a:endParaRPr>
          </a:p>
          <a:p>
            <a:r>
              <a:rPr lang="th-TH" sz="4000" dirty="0" smtClean="0">
                <a:solidFill>
                  <a:schemeClr val="bg1"/>
                </a:solidFill>
              </a:rPr>
              <a:t>วิธี</a:t>
            </a:r>
            <a:r>
              <a:rPr lang="th-TH" sz="4000" dirty="0">
                <a:solidFill>
                  <a:schemeClr val="bg1"/>
                </a:solidFill>
              </a:rPr>
              <a:t>ทำ         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A   </a:t>
            </a:r>
            <a:r>
              <a:rPr lang="en-US" sz="4000" dirty="0">
                <a:solidFill>
                  <a:schemeClr val="bg1"/>
                </a:solidFill>
              </a:rPr>
              <a:t>:   B   = </a:t>
            </a:r>
            <a:r>
              <a:rPr lang="th-TH" sz="4000" dirty="0" smtClean="0">
                <a:solidFill>
                  <a:schemeClr val="bg1"/>
                </a:solidFill>
              </a:rPr>
              <a:t>..............................</a:t>
            </a:r>
            <a:r>
              <a:rPr lang="en-US" sz="4000" dirty="0" smtClean="0">
                <a:solidFill>
                  <a:schemeClr val="bg1"/>
                </a:solidFill>
              </a:rPr>
              <a:t>     </a:t>
            </a:r>
            <a:r>
              <a:rPr lang="th-TH" sz="4000" dirty="0" smtClean="0">
                <a:solidFill>
                  <a:schemeClr val="bg1"/>
                </a:solidFill>
              </a:rPr>
              <a:t> 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th-TH" sz="4000" b="1" dirty="0">
                <a:solidFill>
                  <a:schemeClr val="bg1"/>
                </a:solidFill>
              </a:rPr>
              <a:t>                </a:t>
            </a:r>
            <a:r>
              <a:rPr lang="en-US" sz="4000" dirty="0" smtClean="0">
                <a:solidFill>
                  <a:schemeClr val="bg1"/>
                </a:solidFill>
              </a:rPr>
              <a:t>B   </a:t>
            </a:r>
            <a:r>
              <a:rPr lang="en-US" sz="4000" dirty="0">
                <a:solidFill>
                  <a:schemeClr val="bg1"/>
                </a:solidFill>
              </a:rPr>
              <a:t>:   C   =  </a:t>
            </a:r>
            <a:r>
              <a:rPr lang="th-TH" sz="4000" dirty="0" smtClean="0">
                <a:solidFill>
                  <a:schemeClr val="bg1"/>
                </a:solidFill>
              </a:rPr>
              <a:t>............................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th-TH" sz="4000" b="1" dirty="0">
                <a:solidFill>
                  <a:schemeClr val="bg1"/>
                </a:solidFill>
              </a:rPr>
              <a:t>             </a:t>
            </a:r>
            <a:r>
              <a:rPr lang="th-TH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C</a:t>
            </a:r>
            <a:r>
              <a:rPr lang="en-US" sz="4000" dirty="0">
                <a:solidFill>
                  <a:schemeClr val="bg1"/>
                </a:solidFill>
              </a:rPr>
              <a:t>   :   D   =  </a:t>
            </a:r>
            <a:r>
              <a:rPr lang="th-TH" sz="4000" dirty="0" smtClean="0">
                <a:solidFill>
                  <a:schemeClr val="bg1"/>
                </a:solidFill>
              </a:rPr>
              <a:t>...........................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th-TH" sz="4000" b="1" dirty="0" smtClean="0">
                <a:solidFill>
                  <a:schemeClr val="bg1"/>
                </a:solidFill>
              </a:rPr>
              <a:t>ดังนั้น     </a:t>
            </a:r>
            <a:r>
              <a:rPr lang="en-US" sz="4000" dirty="0">
                <a:solidFill>
                  <a:schemeClr val="bg1"/>
                </a:solidFill>
              </a:rPr>
              <a:t>A  :  B  :  C  :   D  =   </a:t>
            </a:r>
            <a:r>
              <a:rPr lang="th-TH" sz="4000" dirty="0" smtClean="0">
                <a:solidFill>
                  <a:schemeClr val="bg1"/>
                </a:solidFill>
              </a:rPr>
              <a:t>....................</a:t>
            </a:r>
            <a:endParaRPr lang="en-US" sz="40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4000" dirty="0" smtClean="0">
                <a:solidFill>
                  <a:schemeClr val="bg1"/>
                </a:solidFill>
              </a:rPr>
              <a:t>A  </a:t>
            </a:r>
            <a:r>
              <a:rPr lang="en-US" sz="4000" dirty="0">
                <a:solidFill>
                  <a:schemeClr val="bg1"/>
                </a:solidFill>
              </a:rPr>
              <a:t>:  B   =   2  :   3 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B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C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=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4 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:   5     </a:t>
            </a:r>
            <a:r>
              <a:rPr lang="en-US" sz="4000" dirty="0" smtClean="0">
                <a:solidFill>
                  <a:schemeClr val="bg1"/>
                </a:solidFill>
              </a:rPr>
              <a:t>   C   </a:t>
            </a:r>
            <a:r>
              <a:rPr lang="en-US" sz="4000" dirty="0">
                <a:solidFill>
                  <a:schemeClr val="bg1"/>
                </a:solidFill>
              </a:rPr>
              <a:t>:   D   =   15   :   21    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sz="4000" dirty="0" smtClean="0">
                <a:solidFill>
                  <a:schemeClr val="bg1"/>
                </a:solidFill>
              </a:rPr>
              <a:t>        </a:t>
            </a:r>
            <a:r>
              <a:rPr lang="th-TH" sz="4000" dirty="0" smtClean="0">
                <a:solidFill>
                  <a:schemeClr val="bg1"/>
                </a:solidFill>
              </a:rPr>
              <a:t>จง</a:t>
            </a:r>
            <a:r>
              <a:rPr lang="th-TH" sz="4000" dirty="0">
                <a:solidFill>
                  <a:schemeClr val="bg1"/>
                </a:solidFill>
              </a:rPr>
              <a:t>หาอัตราส่วน  </a:t>
            </a:r>
            <a:r>
              <a:rPr lang="en-US" sz="4000" dirty="0">
                <a:solidFill>
                  <a:schemeClr val="bg1"/>
                </a:solidFill>
              </a:rPr>
              <a:t>A  :  B  :  C  :  </a:t>
            </a:r>
            <a:r>
              <a:rPr lang="en-US" sz="4000" dirty="0" smtClean="0">
                <a:solidFill>
                  <a:schemeClr val="bg1"/>
                </a:solidFill>
              </a:rPr>
              <a:t>D</a:t>
            </a:r>
          </a:p>
          <a:p>
            <a:r>
              <a:rPr lang="th-TH" sz="4000" dirty="0" smtClean="0">
                <a:solidFill>
                  <a:schemeClr val="bg1"/>
                </a:solidFill>
              </a:rPr>
              <a:t>วิธี</a:t>
            </a:r>
            <a:r>
              <a:rPr lang="th-TH" sz="4000" dirty="0">
                <a:solidFill>
                  <a:schemeClr val="bg1"/>
                </a:solidFill>
              </a:rPr>
              <a:t>ทำ          </a:t>
            </a:r>
            <a:r>
              <a:rPr lang="en-US" sz="4000" dirty="0">
                <a:solidFill>
                  <a:schemeClr val="bg1"/>
                </a:solidFill>
              </a:rPr>
              <a:t>A   :   B   = </a:t>
            </a:r>
            <a:r>
              <a:rPr lang="th-TH" sz="4000" dirty="0" smtClean="0">
                <a:solidFill>
                  <a:schemeClr val="bg1"/>
                </a:solidFill>
              </a:rPr>
              <a:t>................................</a:t>
            </a:r>
            <a:r>
              <a:rPr lang="en-US" sz="4000" dirty="0" smtClean="0">
                <a:solidFill>
                  <a:schemeClr val="bg1"/>
                </a:solidFill>
              </a:rPr>
              <a:t>     </a:t>
            </a:r>
            <a:r>
              <a:rPr lang="th-TH" sz="4000" dirty="0" smtClean="0">
                <a:solidFill>
                  <a:schemeClr val="bg1"/>
                </a:solidFill>
              </a:rPr>
              <a:t> 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th-TH" sz="4000" b="1" dirty="0">
                <a:solidFill>
                  <a:schemeClr val="bg1"/>
                </a:solidFill>
              </a:rPr>
              <a:t>             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B   </a:t>
            </a:r>
            <a:r>
              <a:rPr lang="en-US" sz="4000" dirty="0">
                <a:solidFill>
                  <a:schemeClr val="bg1"/>
                </a:solidFill>
              </a:rPr>
              <a:t>:   C   </a:t>
            </a:r>
            <a:r>
              <a:rPr lang="en-US" sz="4000" dirty="0" smtClean="0">
                <a:solidFill>
                  <a:schemeClr val="bg1"/>
                </a:solidFill>
              </a:rPr>
              <a:t>=</a:t>
            </a:r>
            <a:r>
              <a:rPr lang="th-TH" sz="4000" dirty="0" smtClean="0">
                <a:solidFill>
                  <a:schemeClr val="bg1"/>
                </a:solidFill>
              </a:rPr>
              <a:t>................................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th-TH" sz="4000" b="1" dirty="0">
                <a:solidFill>
                  <a:schemeClr val="bg1"/>
                </a:solidFill>
              </a:rPr>
              <a:t>            </a:t>
            </a:r>
            <a:r>
              <a:rPr lang="en-US" sz="4000" b="1" dirty="0" smtClean="0">
                <a:solidFill>
                  <a:schemeClr val="bg1"/>
                </a:solidFill>
              </a:rPr>
              <a:t>C</a:t>
            </a:r>
            <a:r>
              <a:rPr lang="en-US" sz="4000" dirty="0" smtClean="0">
                <a:solidFill>
                  <a:schemeClr val="bg1"/>
                </a:solidFill>
              </a:rPr>
              <a:t>   </a:t>
            </a:r>
            <a:r>
              <a:rPr lang="en-US" sz="4000" dirty="0">
                <a:solidFill>
                  <a:schemeClr val="bg1"/>
                </a:solidFill>
              </a:rPr>
              <a:t>:   D   =  </a:t>
            </a:r>
            <a:r>
              <a:rPr lang="th-TH" sz="4000" dirty="0" smtClean="0">
                <a:solidFill>
                  <a:schemeClr val="bg1"/>
                </a:solidFill>
              </a:rPr>
              <a:t>................................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th-TH" sz="4000" b="1" dirty="0" smtClean="0">
                <a:solidFill>
                  <a:schemeClr val="bg1"/>
                </a:solidFill>
              </a:rPr>
              <a:t>ดังนั้น     </a:t>
            </a:r>
            <a:r>
              <a:rPr lang="en-US" sz="4000" dirty="0">
                <a:solidFill>
                  <a:schemeClr val="bg1"/>
                </a:solidFill>
              </a:rPr>
              <a:t>A  :  B  :  C  :   D  =   </a:t>
            </a:r>
            <a:r>
              <a:rPr lang="th-TH" sz="4000" dirty="0" smtClean="0">
                <a:solidFill>
                  <a:schemeClr val="bg1"/>
                </a:solidFill>
              </a:rPr>
              <a:t>....................</a:t>
            </a:r>
            <a:endParaRPr lang="en-US" sz="4000" dirty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u="sng" dirty="0" smtClean="0">
                <a:solidFill>
                  <a:schemeClr val="bg1"/>
                </a:solidFill>
              </a:rPr>
              <a:t>เฉลยแบบฝึกทักษะชุดที่  </a:t>
            </a:r>
            <a:r>
              <a:rPr lang="en-US" sz="5400" b="1" u="sng" dirty="0" smtClean="0">
                <a:solidFill>
                  <a:schemeClr val="bg1"/>
                </a:solidFill>
              </a:rPr>
              <a:t>4</a:t>
            </a:r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th-TH" sz="5400" b="1" dirty="0" smtClean="0">
                <a:solidFill>
                  <a:schemeClr val="bg1"/>
                </a:solidFill>
              </a:rPr>
              <a:t>อัตราส่วนของจำนวนหลายๆ  จำนวน ( </a:t>
            </a:r>
            <a:r>
              <a:rPr lang="en-US" sz="5400" b="1" dirty="0" smtClean="0">
                <a:solidFill>
                  <a:schemeClr val="bg1"/>
                </a:solidFill>
              </a:rPr>
              <a:t>1</a:t>
            </a:r>
            <a:r>
              <a:rPr lang="th-TH" sz="5400" b="1" dirty="0" smtClean="0">
                <a:solidFill>
                  <a:schemeClr val="bg1"/>
                </a:solidFill>
              </a:rPr>
              <a:t> )</a:t>
            </a:r>
            <a:endParaRPr lang="en-US" sz="5400" dirty="0" smtClean="0">
              <a:solidFill>
                <a:schemeClr val="bg1"/>
              </a:solidFill>
            </a:endParaRPr>
          </a:p>
          <a:p>
            <a:endParaRPr lang="th-TH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79296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400" dirty="0" smtClean="0">
                <a:solidFill>
                  <a:schemeClr val="bg1"/>
                </a:solidFill>
              </a:rPr>
              <a:t>A  :  B </a:t>
            </a:r>
            <a:r>
              <a:rPr lang="en-US" sz="4400" dirty="0" smtClean="0">
                <a:solidFill>
                  <a:schemeClr val="bg1"/>
                </a:solidFill>
              </a:rPr>
              <a:t> =  2 </a:t>
            </a:r>
            <a:r>
              <a:rPr lang="en-US" sz="4400" dirty="0" smtClean="0">
                <a:solidFill>
                  <a:schemeClr val="bg1"/>
                </a:solidFill>
              </a:rPr>
              <a:t>: 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7  </a:t>
            </a:r>
            <a:r>
              <a:rPr lang="en-US" sz="4400" dirty="0" smtClean="0">
                <a:solidFill>
                  <a:schemeClr val="bg1"/>
                </a:solidFill>
              </a:rPr>
              <a:t>B  :  </a:t>
            </a:r>
            <a:r>
              <a:rPr lang="en-US" sz="4400" dirty="0" smtClean="0">
                <a:solidFill>
                  <a:schemeClr val="bg1"/>
                </a:solidFill>
              </a:rPr>
              <a:t>C  </a:t>
            </a:r>
            <a:r>
              <a:rPr lang="en-US" sz="4400" dirty="0" smtClean="0">
                <a:solidFill>
                  <a:schemeClr val="bg1"/>
                </a:solidFill>
              </a:rPr>
              <a:t>=  </a:t>
            </a:r>
            <a:r>
              <a:rPr lang="en-US" sz="4400" dirty="0" smtClean="0">
                <a:solidFill>
                  <a:schemeClr val="bg1"/>
                </a:solidFill>
              </a:rPr>
              <a:t>7 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:   1    </a:t>
            </a:r>
            <a:endParaRPr lang="th-TH" sz="44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th-TH" sz="4400" dirty="0" smtClean="0">
                <a:solidFill>
                  <a:schemeClr val="bg1"/>
                </a:solidFill>
              </a:rPr>
              <a:t>จงหาอัตราส่วน  </a:t>
            </a:r>
            <a:r>
              <a:rPr lang="en-US" sz="4400" dirty="0" smtClean="0">
                <a:solidFill>
                  <a:schemeClr val="bg1"/>
                </a:solidFill>
              </a:rPr>
              <a:t>A  :  B  :  C</a:t>
            </a:r>
          </a:p>
          <a:p>
            <a:r>
              <a:rPr lang="th-TH" sz="4400" dirty="0" smtClean="0">
                <a:solidFill>
                  <a:schemeClr val="bg1"/>
                </a:solidFill>
              </a:rPr>
              <a:t>วิธี</a:t>
            </a:r>
            <a:r>
              <a:rPr lang="th-TH" sz="4400" dirty="0" smtClean="0">
                <a:solidFill>
                  <a:schemeClr val="bg1"/>
                </a:solidFill>
              </a:rPr>
              <a:t>ทำ     </a:t>
            </a:r>
            <a:r>
              <a:rPr lang="th-TH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A  :  B     =  </a:t>
            </a:r>
            <a:r>
              <a:rPr lang="th-TH" sz="4400" dirty="0" smtClean="0">
                <a:solidFill>
                  <a:schemeClr val="bg1"/>
                </a:solidFill>
              </a:rPr>
              <a:t>  </a:t>
            </a:r>
            <a:r>
              <a:rPr lang="en-US" sz="4400" dirty="0" smtClean="0">
                <a:solidFill>
                  <a:schemeClr val="bg1"/>
                </a:solidFill>
              </a:rPr>
              <a:t>2  :   7       </a:t>
            </a:r>
          </a:p>
          <a:p>
            <a:r>
              <a:rPr lang="th-TH" sz="4400" b="1" dirty="0" smtClean="0"/>
              <a:t>          </a:t>
            </a:r>
            <a:r>
              <a:rPr lang="th-TH" sz="4400" b="1" dirty="0" smtClean="0"/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B   :   C   =  </a:t>
            </a:r>
            <a:r>
              <a:rPr lang="en-US" sz="4400" b="1" dirty="0" smtClean="0">
                <a:solidFill>
                  <a:schemeClr val="bg1"/>
                </a:solidFill>
              </a:rPr>
              <a:t>   </a:t>
            </a:r>
            <a:r>
              <a:rPr lang="en-US" sz="4400" dirty="0" smtClean="0">
                <a:solidFill>
                  <a:schemeClr val="bg1"/>
                </a:solidFill>
              </a:rPr>
              <a:t>7   :   1  </a:t>
            </a:r>
          </a:p>
          <a:p>
            <a:r>
              <a:rPr lang="th-TH" sz="4400" b="1" dirty="0" smtClean="0">
                <a:solidFill>
                  <a:schemeClr val="bg1"/>
                </a:solidFill>
              </a:rPr>
              <a:t>ดังนั้น  </a:t>
            </a:r>
            <a:r>
              <a:rPr lang="en-US" sz="4400" dirty="0" smtClean="0">
                <a:solidFill>
                  <a:schemeClr val="bg1"/>
                </a:solidFill>
              </a:rPr>
              <a:t>A  </a:t>
            </a:r>
            <a:r>
              <a:rPr lang="en-US" sz="4400" dirty="0" smtClean="0">
                <a:solidFill>
                  <a:schemeClr val="bg1"/>
                </a:solidFill>
              </a:rPr>
              <a:t>:  B  :  C  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=  </a:t>
            </a:r>
            <a:r>
              <a:rPr lang="en-US" sz="4400" dirty="0" smtClean="0">
                <a:solidFill>
                  <a:schemeClr val="bg1"/>
                </a:solidFill>
              </a:rPr>
              <a:t>2  </a:t>
            </a:r>
            <a:r>
              <a:rPr lang="en-US" sz="4400" dirty="0" smtClean="0">
                <a:solidFill>
                  <a:schemeClr val="bg1"/>
                </a:solidFill>
              </a:rPr>
              <a:t>:  7  :  1  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00042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4296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chemeClr val="bg1"/>
                </a:solidFill>
              </a:rPr>
              <a:t>อัตราส่วนของจำนวนหลายๆ  จำนวน   คือ  </a:t>
            </a:r>
            <a:endParaRPr lang="th-TH" sz="7200" b="1" dirty="0" smtClean="0">
              <a:solidFill>
                <a:schemeClr val="bg1"/>
              </a:solidFill>
            </a:endParaRP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3600" dirty="0" smtClean="0">
                <a:solidFill>
                  <a:schemeClr val="bg1"/>
                </a:solidFill>
              </a:rPr>
              <a:t>A  :  B   =   2  :   3       B   :   C   =   5   :   4    </a:t>
            </a:r>
            <a:endParaRPr lang="th-TH" sz="36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th-TH" sz="3600" dirty="0" smtClean="0">
                <a:solidFill>
                  <a:schemeClr val="bg1"/>
                </a:solidFill>
              </a:rPr>
              <a:t>จง</a:t>
            </a:r>
            <a:r>
              <a:rPr lang="th-TH" sz="3600" dirty="0" smtClean="0">
                <a:solidFill>
                  <a:schemeClr val="bg1"/>
                </a:solidFill>
              </a:rPr>
              <a:t>หาอัตราส่วน  </a:t>
            </a:r>
            <a:r>
              <a:rPr lang="en-US" sz="3600" dirty="0" smtClean="0">
                <a:solidFill>
                  <a:schemeClr val="bg1"/>
                </a:solidFill>
              </a:rPr>
              <a:t>A  :  B  :  C</a:t>
            </a:r>
          </a:p>
          <a:p>
            <a:r>
              <a:rPr lang="th-TH" sz="3600" dirty="0" smtClean="0">
                <a:solidFill>
                  <a:schemeClr val="bg1"/>
                </a:solidFill>
              </a:rPr>
              <a:t>วิธี</a:t>
            </a:r>
            <a:r>
              <a:rPr lang="th-TH" sz="3600" dirty="0" smtClean="0">
                <a:solidFill>
                  <a:schemeClr val="bg1"/>
                </a:solidFill>
              </a:rPr>
              <a:t>ทำ    </a:t>
            </a:r>
            <a:r>
              <a:rPr lang="en-US" sz="3600" dirty="0" smtClean="0">
                <a:solidFill>
                  <a:schemeClr val="bg1"/>
                </a:solidFill>
              </a:rPr>
              <a:t>A   :   B   =    2  :   3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=    2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5   :   3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5     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      =   </a:t>
            </a: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10   :   15  </a:t>
            </a:r>
          </a:p>
          <a:p>
            <a:r>
              <a:rPr lang="en-US" sz="3600" dirty="0" smtClean="0"/>
              <a:t>    </a:t>
            </a:r>
            <a:r>
              <a:rPr lang="th-TH" sz="3600" dirty="0" smtClean="0"/>
              <a:t>     </a:t>
            </a:r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B   </a:t>
            </a:r>
            <a:r>
              <a:rPr lang="en-US" sz="3600" dirty="0" smtClean="0">
                <a:solidFill>
                  <a:schemeClr val="bg1"/>
                </a:solidFill>
              </a:rPr>
              <a:t>:   C   =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5   :   4 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=    5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3   :   4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3        =    15   :   12    </a:t>
            </a:r>
          </a:p>
          <a:p>
            <a:r>
              <a:rPr lang="en-US" sz="3600" b="1" dirty="0" smtClean="0"/>
              <a:t>      </a:t>
            </a:r>
            <a:r>
              <a:rPr lang="th-TH" sz="3600" b="1" dirty="0" smtClean="0">
                <a:solidFill>
                  <a:schemeClr val="bg1"/>
                </a:solidFill>
              </a:rPr>
              <a:t>ดังนั้น     </a:t>
            </a:r>
            <a:r>
              <a:rPr lang="en-US" sz="3600" dirty="0" smtClean="0">
                <a:solidFill>
                  <a:schemeClr val="bg1"/>
                </a:solidFill>
              </a:rPr>
              <a:t>A  :  B  :  C    =   </a:t>
            </a:r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10  :  15  :  12    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85794"/>
            <a:ext cx="73581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3"/>
            </a:pPr>
            <a:r>
              <a:rPr lang="en-US" sz="4000" dirty="0" smtClean="0">
                <a:solidFill>
                  <a:schemeClr val="bg1"/>
                </a:solidFill>
              </a:rPr>
              <a:t>A  :  B   =   2  :   5       B   :   C   =   5   :   3     C   :   D   =   3   :   7 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514350" indent="-514350"/>
            <a:endParaRPr lang="en-US" sz="4000" dirty="0" smtClean="0">
              <a:solidFill>
                <a:schemeClr val="bg1"/>
              </a:solidFill>
            </a:endParaRPr>
          </a:p>
          <a:p>
            <a:pPr marL="514350" indent="-514350"/>
            <a:r>
              <a:rPr lang="en-US" dirty="0" smtClean="0"/>
              <a:t>           </a:t>
            </a:r>
            <a:r>
              <a:rPr lang="th-TH" sz="3600" dirty="0" smtClean="0">
                <a:solidFill>
                  <a:schemeClr val="bg1"/>
                </a:solidFill>
              </a:rPr>
              <a:t>จง</a:t>
            </a:r>
            <a:r>
              <a:rPr lang="th-TH" sz="3600" dirty="0" smtClean="0">
                <a:solidFill>
                  <a:schemeClr val="bg1"/>
                </a:solidFill>
              </a:rPr>
              <a:t>หาอัตราส่วน  </a:t>
            </a:r>
            <a:r>
              <a:rPr lang="en-US" sz="3600" dirty="0" smtClean="0">
                <a:solidFill>
                  <a:schemeClr val="bg1"/>
                </a:solidFill>
              </a:rPr>
              <a:t>A  :  B  :  C  :  D</a:t>
            </a:r>
          </a:p>
          <a:p>
            <a:r>
              <a:rPr lang="th-TH" sz="3600" dirty="0" smtClean="0">
                <a:solidFill>
                  <a:schemeClr val="bg1"/>
                </a:solidFill>
              </a:rPr>
              <a:t>วิธี</a:t>
            </a:r>
            <a:r>
              <a:rPr lang="th-TH" sz="3600" dirty="0" smtClean="0">
                <a:solidFill>
                  <a:schemeClr val="bg1"/>
                </a:solidFill>
              </a:rPr>
              <a:t>ทำ          </a:t>
            </a:r>
            <a:r>
              <a:rPr lang="en-US" sz="3600" dirty="0" smtClean="0">
                <a:solidFill>
                  <a:schemeClr val="bg1"/>
                </a:solidFill>
              </a:rPr>
              <a:t>A   :   B   =   </a:t>
            </a:r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2  :   5       </a:t>
            </a:r>
          </a:p>
          <a:p>
            <a:r>
              <a:rPr lang="th-TH" sz="3600" b="1" dirty="0" smtClean="0">
                <a:solidFill>
                  <a:schemeClr val="bg1"/>
                </a:solidFill>
              </a:rPr>
              <a:t>               </a:t>
            </a:r>
            <a:r>
              <a:rPr lang="en-US" sz="3600" dirty="0" smtClean="0">
                <a:solidFill>
                  <a:schemeClr val="bg1"/>
                </a:solidFill>
              </a:rPr>
              <a:t>B   :   C   =    5   :   3   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th-TH" sz="3600" b="1" dirty="0" smtClean="0">
                <a:solidFill>
                  <a:schemeClr val="bg1"/>
                </a:solidFill>
              </a:rPr>
              <a:t>             </a:t>
            </a:r>
            <a:r>
              <a:rPr lang="en-US" sz="3600" b="1" dirty="0" smtClean="0">
                <a:solidFill>
                  <a:schemeClr val="bg1"/>
                </a:solidFill>
              </a:rPr>
              <a:t>C</a:t>
            </a:r>
            <a:r>
              <a:rPr lang="en-US" sz="3600" dirty="0" smtClean="0">
                <a:solidFill>
                  <a:schemeClr val="bg1"/>
                </a:solidFill>
              </a:rPr>
              <a:t>   :   D   =    3   :   7      </a:t>
            </a:r>
          </a:p>
          <a:p>
            <a:r>
              <a:rPr lang="th-TH" sz="3600" b="1" dirty="0" smtClean="0">
                <a:solidFill>
                  <a:schemeClr val="bg1"/>
                </a:solidFill>
              </a:rPr>
              <a:t>ดังนั้น  </a:t>
            </a:r>
            <a:r>
              <a:rPr lang="en-US" sz="3600" dirty="0" smtClean="0">
                <a:solidFill>
                  <a:schemeClr val="bg1"/>
                </a:solidFill>
              </a:rPr>
              <a:t>A  </a:t>
            </a:r>
            <a:r>
              <a:rPr lang="en-US" sz="3600" dirty="0" smtClean="0">
                <a:solidFill>
                  <a:schemeClr val="bg1"/>
                </a:solidFill>
              </a:rPr>
              <a:t>:  B  :  C  :   D  =  </a:t>
            </a:r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2  :  5  :  3 :   7  </a:t>
            </a:r>
          </a:p>
          <a:p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00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A  :  B   =   2  :   3       B   :   C   =   4   :   5    </a:t>
            </a:r>
            <a:endParaRPr lang="en-US" dirty="0" smtClean="0"/>
          </a:p>
          <a:p>
            <a:pPr marL="514350" indent="-514350"/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C   :   D   =   15   :   21 </a:t>
            </a:r>
          </a:p>
          <a:p>
            <a:pPr marL="514350" indent="-514350"/>
            <a:r>
              <a:rPr lang="en-US" dirty="0" smtClean="0"/>
              <a:t>            </a:t>
            </a:r>
            <a:r>
              <a:rPr lang="th-TH" sz="3600" dirty="0" smtClean="0">
                <a:solidFill>
                  <a:schemeClr val="bg1"/>
                </a:solidFill>
              </a:rPr>
              <a:t>จง</a:t>
            </a:r>
            <a:r>
              <a:rPr lang="th-TH" sz="3600" dirty="0" smtClean="0">
                <a:solidFill>
                  <a:schemeClr val="bg1"/>
                </a:solidFill>
              </a:rPr>
              <a:t>หาอัตราส่วน  </a:t>
            </a:r>
            <a:r>
              <a:rPr lang="en-US" sz="3600" dirty="0" smtClean="0">
                <a:solidFill>
                  <a:schemeClr val="bg1"/>
                </a:solidFill>
              </a:rPr>
              <a:t>A  :  B  :  C  :  D</a:t>
            </a:r>
          </a:p>
          <a:p>
            <a:r>
              <a:rPr lang="th-TH" sz="3600" dirty="0" smtClean="0">
                <a:solidFill>
                  <a:schemeClr val="bg1"/>
                </a:solidFill>
              </a:rPr>
              <a:t>วิธี</a:t>
            </a:r>
            <a:r>
              <a:rPr lang="th-TH" sz="3600" dirty="0" smtClean="0">
                <a:solidFill>
                  <a:schemeClr val="bg1"/>
                </a:solidFill>
              </a:rPr>
              <a:t>ทำ   </a:t>
            </a:r>
            <a:r>
              <a:rPr lang="en-US" sz="3600" dirty="0" smtClean="0">
                <a:solidFill>
                  <a:schemeClr val="bg1"/>
                </a:solidFill>
              </a:rPr>
              <a:t>A   </a:t>
            </a:r>
            <a:r>
              <a:rPr lang="en-US" sz="3600" dirty="0" smtClean="0">
                <a:solidFill>
                  <a:schemeClr val="bg1"/>
                </a:solidFill>
              </a:rPr>
              <a:t>:   B   =  </a:t>
            </a:r>
            <a:r>
              <a:rPr lang="en-US" sz="3600" dirty="0" smtClean="0">
                <a:solidFill>
                  <a:schemeClr val="bg1"/>
                </a:solidFill>
              </a:rPr>
              <a:t>2  </a:t>
            </a:r>
            <a:r>
              <a:rPr lang="en-US" sz="3600" dirty="0" smtClean="0">
                <a:solidFill>
                  <a:schemeClr val="bg1"/>
                </a:solidFill>
              </a:rPr>
              <a:t>:   3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=  </a:t>
            </a:r>
            <a:r>
              <a:rPr lang="en-US" sz="3600" dirty="0" smtClean="0">
                <a:solidFill>
                  <a:schemeClr val="bg1"/>
                </a:solidFill>
              </a:rPr>
              <a:t>2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 4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  3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4   =      8  :   12       </a:t>
            </a:r>
            <a:r>
              <a:rPr lang="th-TH" sz="3600" dirty="0" smtClean="0">
                <a:solidFill>
                  <a:schemeClr val="bg1"/>
                </a:solidFill>
              </a:rPr>
              <a:t> 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th-TH" sz="3600" b="1" dirty="0" smtClean="0">
                <a:solidFill>
                  <a:schemeClr val="bg1"/>
                </a:solidFill>
              </a:rPr>
              <a:t>        </a:t>
            </a:r>
            <a:r>
              <a:rPr lang="th-TH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B   :   C   = 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4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 </a:t>
            </a:r>
            <a:r>
              <a:rPr lang="en-US" sz="3600" dirty="0" smtClean="0">
                <a:solidFill>
                  <a:schemeClr val="bg1"/>
                </a:solidFill>
              </a:rPr>
              <a:t>5   </a:t>
            </a:r>
            <a:r>
              <a:rPr lang="en-US" sz="3600" dirty="0" smtClean="0">
                <a:solidFill>
                  <a:schemeClr val="bg1"/>
                </a:solidFill>
              </a:rPr>
              <a:t>=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4 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 3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:   5 </a:t>
            </a:r>
            <a:r>
              <a:rPr lang="en-US" sz="3600" dirty="0" smtClean="0">
                <a:solidFill>
                  <a:schemeClr val="bg1"/>
                </a:solidFill>
                <a:sym typeface="Symbol"/>
              </a:rPr>
              <a:t></a:t>
            </a:r>
            <a:r>
              <a:rPr lang="en-US" sz="3600" dirty="0" smtClean="0">
                <a:solidFill>
                  <a:schemeClr val="bg1"/>
                </a:solidFill>
              </a:rPr>
              <a:t>   3       =    12   :   15   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th-TH" sz="3600" b="1" dirty="0" smtClean="0">
                <a:solidFill>
                  <a:schemeClr val="bg1"/>
                </a:solidFill>
              </a:rPr>
              <a:t>      </a:t>
            </a:r>
            <a:r>
              <a:rPr lang="en-US" sz="3600" b="1" dirty="0" smtClean="0">
                <a:solidFill>
                  <a:schemeClr val="bg1"/>
                </a:solidFill>
              </a:rPr>
              <a:t>C</a:t>
            </a:r>
            <a:r>
              <a:rPr lang="en-US" sz="3600" dirty="0" smtClean="0">
                <a:solidFill>
                  <a:schemeClr val="bg1"/>
                </a:solidFill>
              </a:rPr>
              <a:t>   </a:t>
            </a:r>
            <a:r>
              <a:rPr lang="en-US" sz="3600" dirty="0" smtClean="0">
                <a:solidFill>
                  <a:schemeClr val="bg1"/>
                </a:solidFill>
              </a:rPr>
              <a:t>:   D   =   15   :   21    =     15   :   21             </a:t>
            </a:r>
          </a:p>
          <a:p>
            <a:r>
              <a:rPr lang="th-TH" sz="3600" b="1" dirty="0" smtClean="0">
                <a:solidFill>
                  <a:schemeClr val="bg1"/>
                </a:solidFill>
              </a:rPr>
              <a:t>ดังนั้น  </a:t>
            </a:r>
            <a:r>
              <a:rPr lang="en-US" sz="3600" dirty="0" smtClean="0">
                <a:solidFill>
                  <a:schemeClr val="bg1"/>
                </a:solidFill>
              </a:rPr>
              <a:t>A  :  B  :  C  :   D  =  </a:t>
            </a:r>
            <a:r>
              <a:rPr lang="en-US" sz="3600" dirty="0" smtClean="0">
                <a:solidFill>
                  <a:schemeClr val="bg1"/>
                </a:solidFill>
              </a:rPr>
              <a:t>8  </a:t>
            </a:r>
            <a:r>
              <a:rPr lang="en-US" sz="3600" dirty="0" smtClean="0">
                <a:solidFill>
                  <a:schemeClr val="bg1"/>
                </a:solidFill>
              </a:rPr>
              <a:t>:  12  :  15  : 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21 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85860"/>
            <a:ext cx="635798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868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28596" y="571480"/>
            <a:ext cx="8358214" cy="5572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14414" y="928670"/>
            <a:ext cx="635798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4800" dirty="0" smtClean="0"/>
              <a:t>พบกันใหม่       ชุดที่  </a:t>
            </a:r>
            <a:r>
              <a:rPr lang="en-US" sz="4800" dirty="0" smtClean="0"/>
              <a:t>5    </a:t>
            </a:r>
            <a:r>
              <a:rPr lang="th-TH" sz="4800" dirty="0" smtClean="0"/>
              <a:t>นะจ๊ะ</a:t>
            </a:r>
            <a:endParaRPr lang="th-TH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</a:rPr>
              <a:t>การเปรียบเทียบปริมาณมากกว่าสองปริมาณ  </a:t>
            </a:r>
            <a:endParaRPr lang="th-TH" sz="7200" b="1" dirty="0" smtClean="0">
              <a:solidFill>
                <a:schemeClr val="bg1"/>
              </a:solidFill>
            </a:endParaRPr>
          </a:p>
          <a:p>
            <a:pPr algn="ctr"/>
            <a:r>
              <a:rPr lang="th-TH" sz="7200" b="1" dirty="0" smtClean="0">
                <a:solidFill>
                  <a:schemeClr val="bg1"/>
                </a:solidFill>
              </a:rPr>
              <a:t>เช่น</a:t>
            </a:r>
            <a:endParaRPr lang="th-TH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chemeClr val="bg1"/>
                </a:solidFill>
              </a:rPr>
              <a:t>อัตราส่วนของจำนวนเป็ดต่อจำนวนไก่ต่อจำนวนนก   </a:t>
            </a:r>
          </a:p>
          <a:p>
            <a:r>
              <a:rPr lang="th-TH" sz="7200" b="1" dirty="0" smtClean="0">
                <a:solidFill>
                  <a:schemeClr val="bg1"/>
                </a:solidFill>
              </a:rPr>
              <a:t>เป็น   </a:t>
            </a:r>
            <a:r>
              <a:rPr lang="en-US" sz="7200" b="1" dirty="0" smtClean="0">
                <a:solidFill>
                  <a:schemeClr val="bg1"/>
                </a:solidFill>
              </a:rPr>
              <a:t>3 : 1 : 5</a:t>
            </a:r>
            <a:endParaRPr lang="th-TH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6643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</a:rPr>
              <a:t>เป็น   </a:t>
            </a:r>
            <a:r>
              <a:rPr lang="en-US" sz="7200" b="1" dirty="0" smtClean="0">
                <a:solidFill>
                  <a:schemeClr val="bg1"/>
                </a:solidFill>
              </a:rPr>
              <a:t>3 : 1 : 5   </a:t>
            </a:r>
            <a:r>
              <a:rPr lang="th-TH" sz="7200" b="1" dirty="0" smtClean="0">
                <a:solidFill>
                  <a:schemeClr val="bg1"/>
                </a:solidFill>
              </a:rPr>
              <a:t>อัตราส่วน</a:t>
            </a:r>
            <a:r>
              <a:rPr lang="th-TH" sz="7200" b="1" dirty="0" smtClean="0">
                <a:solidFill>
                  <a:schemeClr val="bg1"/>
                </a:solidFill>
              </a:rPr>
              <a:t>ดังกล่าว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</a:rPr>
              <a:t>มี</a:t>
            </a:r>
            <a:r>
              <a:rPr lang="th-TH" sz="7200" b="1" dirty="0" smtClean="0">
                <a:solidFill>
                  <a:schemeClr val="bg1"/>
                </a:solidFill>
              </a:rPr>
              <a:t>ความหมาย  ดังนี้</a:t>
            </a:r>
            <a:endParaRPr lang="en-US" sz="7200" b="1" dirty="0" smtClean="0">
              <a:solidFill>
                <a:schemeClr val="bg1"/>
              </a:solidFill>
            </a:endParaRPr>
          </a:p>
          <a:p>
            <a:pPr algn="ctr"/>
            <a:endParaRPr lang="th-TH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5724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/>
              <a:t> </a:t>
            </a:r>
            <a:r>
              <a:rPr lang="th-TH" sz="8800" b="1" dirty="0" smtClean="0">
                <a:solidFill>
                  <a:schemeClr val="bg1"/>
                </a:solidFill>
              </a:rPr>
              <a:t>ถ้า</a:t>
            </a:r>
            <a:r>
              <a:rPr lang="th-TH" sz="8800" b="1" dirty="0">
                <a:solidFill>
                  <a:schemeClr val="bg1"/>
                </a:solidFill>
              </a:rPr>
              <a:t>มีเป็ด  </a:t>
            </a:r>
            <a:r>
              <a:rPr lang="en-US" sz="8800" b="1" dirty="0" smtClean="0">
                <a:solidFill>
                  <a:schemeClr val="bg1"/>
                </a:solidFill>
              </a:rPr>
              <a:t>3   </a:t>
            </a:r>
            <a:r>
              <a:rPr lang="th-TH" sz="8800" b="1" dirty="0">
                <a:solidFill>
                  <a:schemeClr val="bg1"/>
                </a:solidFill>
              </a:rPr>
              <a:t>ตัว  </a:t>
            </a:r>
            <a:endParaRPr lang="th-TH" sz="8800" b="1" dirty="0" smtClean="0">
              <a:solidFill>
                <a:schemeClr val="bg1"/>
              </a:solidFill>
            </a:endParaRPr>
          </a:p>
          <a:p>
            <a:r>
              <a:rPr lang="th-TH" sz="8800" b="1" dirty="0" smtClean="0">
                <a:solidFill>
                  <a:schemeClr val="bg1"/>
                </a:solidFill>
              </a:rPr>
              <a:t>จะ</a:t>
            </a:r>
            <a:r>
              <a:rPr lang="th-TH" sz="8800" b="1" dirty="0">
                <a:solidFill>
                  <a:schemeClr val="bg1"/>
                </a:solidFill>
              </a:rPr>
              <a:t>มีไก่   </a:t>
            </a:r>
            <a:r>
              <a:rPr lang="en-US" sz="8800" b="1" dirty="0">
                <a:solidFill>
                  <a:schemeClr val="bg1"/>
                </a:solidFill>
              </a:rPr>
              <a:t>1</a:t>
            </a:r>
            <a:r>
              <a:rPr lang="th-TH" sz="8800" b="1" dirty="0">
                <a:solidFill>
                  <a:schemeClr val="bg1"/>
                </a:solidFill>
              </a:rPr>
              <a:t>    ตัว </a:t>
            </a:r>
            <a:r>
              <a:rPr lang="th-TH" sz="8800" b="1" dirty="0" smtClean="0">
                <a:solidFill>
                  <a:schemeClr val="bg1"/>
                </a:solidFill>
              </a:rPr>
              <a:t> </a:t>
            </a:r>
            <a:r>
              <a:rPr lang="th-TH" sz="8800" b="1" dirty="0">
                <a:solidFill>
                  <a:schemeClr val="bg1"/>
                </a:solidFill>
              </a:rPr>
              <a:t>และมีนก   </a:t>
            </a:r>
            <a:r>
              <a:rPr lang="en-US" sz="8800" b="1" dirty="0">
                <a:solidFill>
                  <a:schemeClr val="bg1"/>
                </a:solidFill>
              </a:rPr>
              <a:t>5</a:t>
            </a:r>
            <a:r>
              <a:rPr lang="th-TH" sz="8800" b="1" dirty="0">
                <a:solidFill>
                  <a:schemeClr val="bg1"/>
                </a:solidFill>
              </a:rPr>
              <a:t>     ตัว</a:t>
            </a:r>
            <a:endParaRPr lang="en-US" sz="8800" b="1" dirty="0">
              <a:solidFill>
                <a:schemeClr val="bg1"/>
              </a:solidFill>
            </a:endParaRPr>
          </a:p>
          <a:p>
            <a:r>
              <a:rPr lang="th-TH" sz="8800" b="1" dirty="0">
                <a:solidFill>
                  <a:schemeClr val="bg1"/>
                </a:solidFill>
              </a:rPr>
              <a:t>                    </a:t>
            </a:r>
            <a:endParaRPr lang="th-TH" sz="8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736"/>
            <a:ext cx="75009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 smtClean="0">
                <a:solidFill>
                  <a:schemeClr val="bg1"/>
                </a:solidFill>
              </a:rPr>
              <a:t>ถ้ามีเป็ด    </a:t>
            </a:r>
            <a:r>
              <a:rPr lang="en-US" sz="8000" b="1" dirty="0" smtClean="0">
                <a:solidFill>
                  <a:schemeClr val="bg1"/>
                </a:solidFill>
              </a:rPr>
              <a:t>6   </a:t>
            </a:r>
            <a:r>
              <a:rPr lang="th-TH" sz="8000" b="1" dirty="0" smtClean="0">
                <a:solidFill>
                  <a:schemeClr val="bg1"/>
                </a:solidFill>
              </a:rPr>
              <a:t>ตัว  </a:t>
            </a:r>
            <a:endParaRPr lang="th-TH" sz="8000" b="1" dirty="0" smtClean="0">
              <a:solidFill>
                <a:schemeClr val="bg1"/>
              </a:solidFill>
            </a:endParaRPr>
          </a:p>
          <a:p>
            <a:r>
              <a:rPr lang="th-TH" sz="8000" b="1" dirty="0" smtClean="0">
                <a:solidFill>
                  <a:schemeClr val="bg1"/>
                </a:solidFill>
              </a:rPr>
              <a:t>จะ</a:t>
            </a:r>
            <a:r>
              <a:rPr lang="th-TH" sz="8000" b="1" dirty="0" smtClean="0">
                <a:solidFill>
                  <a:schemeClr val="bg1"/>
                </a:solidFill>
              </a:rPr>
              <a:t>มีไก่   </a:t>
            </a:r>
            <a:r>
              <a:rPr lang="en-US" sz="8000" b="1" dirty="0" smtClean="0">
                <a:solidFill>
                  <a:schemeClr val="bg1"/>
                </a:solidFill>
              </a:rPr>
              <a:t>2</a:t>
            </a:r>
            <a:r>
              <a:rPr lang="th-TH" sz="8000" b="1" dirty="0" smtClean="0">
                <a:solidFill>
                  <a:schemeClr val="bg1"/>
                </a:solidFill>
              </a:rPr>
              <a:t>    ตัว   </a:t>
            </a:r>
            <a:endParaRPr lang="th-TH" sz="8000" b="1" dirty="0" smtClean="0">
              <a:solidFill>
                <a:schemeClr val="bg1"/>
              </a:solidFill>
            </a:endParaRPr>
          </a:p>
          <a:p>
            <a:r>
              <a:rPr lang="th-TH" sz="8000" b="1" dirty="0" smtClean="0">
                <a:solidFill>
                  <a:schemeClr val="bg1"/>
                </a:solidFill>
              </a:rPr>
              <a:t>และ</a:t>
            </a:r>
            <a:r>
              <a:rPr lang="th-TH" sz="8000" b="1" dirty="0" smtClean="0">
                <a:solidFill>
                  <a:schemeClr val="bg1"/>
                </a:solidFill>
              </a:rPr>
              <a:t>มีนก   </a:t>
            </a:r>
            <a:r>
              <a:rPr lang="en-US" sz="8000" b="1" dirty="0" smtClean="0">
                <a:solidFill>
                  <a:schemeClr val="bg1"/>
                </a:solidFill>
              </a:rPr>
              <a:t>10</a:t>
            </a:r>
            <a:r>
              <a:rPr lang="th-TH" sz="8000" b="1" dirty="0" smtClean="0">
                <a:solidFill>
                  <a:schemeClr val="bg1"/>
                </a:solidFill>
              </a:rPr>
              <a:t>    ตัว</a:t>
            </a:r>
            <a:endParaRPr lang="en-US" sz="8000" b="1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14422"/>
            <a:ext cx="70009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dirty="0" smtClean="0">
                <a:solidFill>
                  <a:schemeClr val="bg1"/>
                </a:solidFill>
              </a:rPr>
              <a:t>ถ้ามีเป็ด    </a:t>
            </a:r>
            <a:r>
              <a:rPr lang="en-US" sz="8800" dirty="0" smtClean="0">
                <a:solidFill>
                  <a:schemeClr val="bg1"/>
                </a:solidFill>
              </a:rPr>
              <a:t>9   </a:t>
            </a:r>
            <a:r>
              <a:rPr lang="th-TH" sz="8800" dirty="0" smtClean="0">
                <a:solidFill>
                  <a:schemeClr val="bg1"/>
                </a:solidFill>
              </a:rPr>
              <a:t>ตัว  </a:t>
            </a:r>
            <a:endParaRPr lang="th-TH" sz="8800" dirty="0" smtClean="0">
              <a:solidFill>
                <a:schemeClr val="bg1"/>
              </a:solidFill>
            </a:endParaRPr>
          </a:p>
          <a:p>
            <a:r>
              <a:rPr lang="th-TH" sz="8800" dirty="0" smtClean="0">
                <a:solidFill>
                  <a:schemeClr val="bg1"/>
                </a:solidFill>
              </a:rPr>
              <a:t>จะ</a:t>
            </a:r>
            <a:r>
              <a:rPr lang="th-TH" sz="8800" dirty="0" smtClean="0">
                <a:solidFill>
                  <a:schemeClr val="bg1"/>
                </a:solidFill>
              </a:rPr>
              <a:t>มีไก่   </a:t>
            </a:r>
            <a:r>
              <a:rPr lang="en-US" sz="8800" dirty="0" smtClean="0">
                <a:solidFill>
                  <a:schemeClr val="bg1"/>
                </a:solidFill>
              </a:rPr>
              <a:t>3</a:t>
            </a:r>
            <a:r>
              <a:rPr lang="th-TH" sz="8800" dirty="0" smtClean="0">
                <a:solidFill>
                  <a:schemeClr val="bg1"/>
                </a:solidFill>
              </a:rPr>
              <a:t>    ตัว   </a:t>
            </a:r>
            <a:endParaRPr lang="th-TH" sz="8800" dirty="0" smtClean="0">
              <a:solidFill>
                <a:schemeClr val="bg1"/>
              </a:solidFill>
            </a:endParaRPr>
          </a:p>
          <a:p>
            <a:r>
              <a:rPr lang="th-TH" sz="8800" dirty="0" smtClean="0">
                <a:solidFill>
                  <a:schemeClr val="bg1"/>
                </a:solidFill>
              </a:rPr>
              <a:t>และ</a:t>
            </a:r>
            <a:r>
              <a:rPr lang="th-TH" sz="8800" dirty="0" smtClean="0">
                <a:solidFill>
                  <a:schemeClr val="bg1"/>
                </a:solidFill>
              </a:rPr>
              <a:t>มีนก   </a:t>
            </a:r>
            <a:r>
              <a:rPr lang="en-US" sz="8800" dirty="0" smtClean="0">
                <a:solidFill>
                  <a:schemeClr val="bg1"/>
                </a:solidFill>
              </a:rPr>
              <a:t>15</a:t>
            </a:r>
            <a:r>
              <a:rPr lang="th-TH" sz="8800" dirty="0" smtClean="0">
                <a:solidFill>
                  <a:schemeClr val="bg1"/>
                </a:solidFill>
              </a:rPr>
              <a:t>     ตัว</a:t>
            </a:r>
            <a:endParaRPr lang="en-US" sz="8800" dirty="0" smtClean="0">
              <a:solidFill>
                <a:schemeClr val="bg1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956</Words>
  <Application>Microsoft Office PowerPoint</Application>
  <PresentationFormat>On-screen Show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แบบฝึกทักษะชุดที่ 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แบบฝึกทักษะชุดที่  4</dc:title>
  <dc:creator>somsri</dc:creator>
  <cp:lastModifiedBy>somsri</cp:lastModifiedBy>
  <cp:revision>6</cp:revision>
  <dcterms:created xsi:type="dcterms:W3CDTF">2012-04-21T05:49:46Z</dcterms:created>
  <dcterms:modified xsi:type="dcterms:W3CDTF">2012-04-23T13:54:49Z</dcterms:modified>
</cp:coreProperties>
</file>