
<file path=[Content_Types].xml><?xml version="1.0" encoding="utf-8"?>
<Types xmlns="http://schemas.openxmlformats.org/package/2006/content-types">
  <Default Extension="bin" ContentType="application/vnd.ms-office.activeX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activeX/activeX1.xml" ContentType="application/vnd.ms-office.activeX+xml"/>
  <Override PartName="/ppt/activeX/activeX2.xml" ContentType="application/vnd.ms-office.activeX+xml"/>
  <Override PartName="/ppt/activeX/activeX3.xml" ContentType="application/vnd.ms-office.activeX+xml"/>
  <Override PartName="/ppt/activeX/activeX4.xml" ContentType="application/vnd.ms-office.activeX+xml"/>
  <Override PartName="/ppt/activeX/activeX5.xml" ContentType="application/vnd.ms-office.activeX+xml"/>
  <Override PartName="/ppt/activeX/activeX6.xml" ContentType="application/vnd.ms-office.activeX+xml"/>
  <Override PartName="/ppt/activeX/activeX7.xml" ContentType="application/vnd.ms-office.activeX+xml"/>
  <Override PartName="/ppt/activeX/activeX8.xml" ContentType="application/vnd.ms-office.activeX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75"/>
  </p:notesMasterIdLst>
  <p:sldIdLst>
    <p:sldId id="259" r:id="rId2"/>
    <p:sldId id="260" r:id="rId3"/>
    <p:sldId id="261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70" r:id="rId12"/>
    <p:sldId id="269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4" r:id="rId26"/>
    <p:sldId id="283" r:id="rId27"/>
    <p:sldId id="285" r:id="rId28"/>
    <p:sldId id="286" r:id="rId29"/>
    <p:sldId id="288" r:id="rId30"/>
    <p:sldId id="287" r:id="rId31"/>
    <p:sldId id="289" r:id="rId32"/>
    <p:sldId id="290" r:id="rId33"/>
    <p:sldId id="291" r:id="rId34"/>
    <p:sldId id="292" r:id="rId35"/>
    <p:sldId id="293" r:id="rId36"/>
    <p:sldId id="294" r:id="rId37"/>
    <p:sldId id="295" r:id="rId38"/>
    <p:sldId id="296" r:id="rId39"/>
    <p:sldId id="297" r:id="rId40"/>
    <p:sldId id="298" r:id="rId41"/>
    <p:sldId id="299" r:id="rId42"/>
    <p:sldId id="300" r:id="rId43"/>
    <p:sldId id="301" r:id="rId44"/>
    <p:sldId id="302" r:id="rId45"/>
    <p:sldId id="303" r:id="rId46"/>
    <p:sldId id="304" r:id="rId47"/>
    <p:sldId id="305" r:id="rId48"/>
    <p:sldId id="306" r:id="rId49"/>
    <p:sldId id="307" r:id="rId50"/>
    <p:sldId id="308" r:id="rId51"/>
    <p:sldId id="309" r:id="rId52"/>
    <p:sldId id="310" r:id="rId53"/>
    <p:sldId id="331" r:id="rId54"/>
    <p:sldId id="332" r:id="rId55"/>
    <p:sldId id="33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9" r:id="rId74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72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_rels/activeX5.xml.rels><?xml version="1.0" encoding="UTF-8" standalone="yes"?>
<Relationships xmlns="http://schemas.openxmlformats.org/package/2006/relationships"><Relationship Id="rId1" Type="http://schemas.microsoft.com/office/2006/relationships/activeXControlBinary" Target="activeX5.bin"/></Relationships>
</file>

<file path=ppt/activeX/_rels/activeX6.xml.rels><?xml version="1.0" encoding="UTF-8" standalone="yes"?>
<Relationships xmlns="http://schemas.openxmlformats.org/package/2006/relationships"><Relationship Id="rId1" Type="http://schemas.microsoft.com/office/2006/relationships/activeXControlBinary" Target="activeX6.bin"/></Relationships>
</file>

<file path=ppt/activeX/_rels/activeX7.xml.rels><?xml version="1.0" encoding="UTF-8" standalone="yes"?>
<Relationships xmlns="http://schemas.openxmlformats.org/package/2006/relationships"><Relationship Id="rId1" Type="http://schemas.microsoft.com/office/2006/relationships/activeXControlBinary" Target="activeX7.bin"/></Relationships>
</file>

<file path=ppt/activeX/_rels/activeX8.xml.rels><?xml version="1.0" encoding="UTF-8" standalone="yes"?>
<Relationships xmlns="http://schemas.openxmlformats.org/package/2006/relationships"><Relationship Id="rId1" Type="http://schemas.microsoft.com/office/2006/relationships/activeXControlBinary" Target="activeX8.bin"/></Relationships>
</file>

<file path=ppt/activeX/activeX1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2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3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4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5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6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7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activeX/activeX8.xml><?xml version="1.0" encoding="utf-8"?>
<ax:ocx xmlns:ax="http://schemas.microsoft.com/office/2006/activeX" xmlns:r="http://schemas.openxmlformats.org/officeDocument/2006/relationships" ax:classid="{5512D118-5CC6-11CF-8D67-00AA00BDCE1D}" ax:persistence="persistStream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หัวกระดาษ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FE67AE7-873D-4D93-8E16-E2D00BE2DCF6}" type="datetimeFigureOut">
              <a:rPr lang="th-TH" smtClean="0"/>
              <a:t>28/11/57</a:t>
            </a:fld>
            <a:endParaRPr lang="th-TH"/>
          </a:p>
        </p:txBody>
      </p:sp>
      <p:sp>
        <p:nvSpPr>
          <p:cNvPr id="4" name="ตัวแทนรูปบนภาพนิ่ง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ตัวแทนบันทึกย่อ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4EBE33-44F7-4679-82C0-74F37EE31BFB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98809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รูปบนภาพนิ่ง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ตัวแทนบันทึกย่อ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h-TH" dirty="0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4EBE33-44F7-4679-82C0-74F37EE31BFB}" type="slidenum">
              <a:rPr lang="th-TH" smtClean="0"/>
              <a:t>21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0323328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7EFF-2F88-4B9A-8721-79EDF6773285}" type="datetimeFigureOut">
              <a:rPr lang="th-TH" smtClean="0"/>
              <a:pPr/>
              <a:t>28/11/57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A90F-846D-44FE-9179-805BA1B4B34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898816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7EFF-2F88-4B9A-8721-79EDF6773285}" type="datetimeFigureOut">
              <a:rPr lang="th-TH" smtClean="0"/>
              <a:pPr/>
              <a:t>28/11/57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A90F-846D-44FE-9179-805BA1B4B34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531300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7EFF-2F88-4B9A-8721-79EDF6773285}" type="datetimeFigureOut">
              <a:rPr lang="th-TH" smtClean="0"/>
              <a:pPr/>
              <a:t>28/11/57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A90F-846D-44FE-9179-805BA1B4B34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3595732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7EFF-2F88-4B9A-8721-79EDF6773285}" type="datetimeFigureOut">
              <a:rPr lang="th-TH" smtClean="0"/>
              <a:pPr/>
              <a:t>28/11/57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A90F-846D-44FE-9179-805BA1B4B34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429358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7EFF-2F88-4B9A-8721-79EDF6773285}" type="datetimeFigureOut">
              <a:rPr lang="th-TH" smtClean="0"/>
              <a:pPr/>
              <a:t>28/11/57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A90F-846D-44FE-9179-805BA1B4B34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5029595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7EFF-2F88-4B9A-8721-79EDF6773285}" type="datetimeFigureOut">
              <a:rPr lang="th-TH" smtClean="0"/>
              <a:pPr/>
              <a:t>28/11/57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A90F-846D-44FE-9179-805BA1B4B34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139634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แทน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แทน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แทน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ตัวแทนวันที่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7EFF-2F88-4B9A-8721-79EDF6773285}" type="datetimeFigureOut">
              <a:rPr lang="th-TH" smtClean="0"/>
              <a:pPr/>
              <a:t>28/11/57</a:t>
            </a:fld>
            <a:endParaRPr lang="th-TH"/>
          </a:p>
        </p:txBody>
      </p:sp>
      <p:sp>
        <p:nvSpPr>
          <p:cNvPr id="8" name="ตัวแทนท้ายกระดา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ตัวแทนหมายเลขภาพนิ่ง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A90F-846D-44FE-9179-805BA1B4B34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29226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วันที่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7EFF-2F88-4B9A-8721-79EDF6773285}" type="datetimeFigureOut">
              <a:rPr lang="th-TH" smtClean="0"/>
              <a:pPr/>
              <a:t>28/11/57</a:t>
            </a:fld>
            <a:endParaRPr lang="th-TH"/>
          </a:p>
        </p:txBody>
      </p:sp>
      <p:sp>
        <p:nvSpPr>
          <p:cNvPr id="4" name="ตัวแทนท้ายกระดา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ตัวแทนหมายเลขภาพนิ่ง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A90F-846D-44FE-9179-805BA1B4B34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827657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วันที่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7EFF-2F88-4B9A-8721-79EDF6773285}" type="datetimeFigureOut">
              <a:rPr lang="th-TH" smtClean="0"/>
              <a:pPr/>
              <a:t>28/11/57</a:t>
            </a:fld>
            <a:endParaRPr lang="th-TH"/>
          </a:p>
        </p:txBody>
      </p:sp>
      <p:sp>
        <p:nvSpPr>
          <p:cNvPr id="3" name="ตัวแทนท้ายกระดา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ตัวแทนหมายเลขภาพนิ่ง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A90F-846D-44FE-9179-805BA1B4B34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01770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7EFF-2F88-4B9A-8721-79EDF6773285}" type="datetimeFigureOut">
              <a:rPr lang="th-TH" smtClean="0"/>
              <a:pPr/>
              <a:t>28/11/57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A90F-846D-44FE-9179-805BA1B4B34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2801198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ตัวแทน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ตัวแทนวันที่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497EFF-2F88-4B9A-8721-79EDF6773285}" type="datetimeFigureOut">
              <a:rPr lang="th-TH" smtClean="0"/>
              <a:pPr/>
              <a:t>28/11/57</a:t>
            </a:fld>
            <a:endParaRPr lang="th-TH"/>
          </a:p>
        </p:txBody>
      </p:sp>
      <p:sp>
        <p:nvSpPr>
          <p:cNvPr id="6" name="ตัวแทนท้ายกระดา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ตัวแทนหมายเลขภาพนิ่ง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1FA90F-846D-44FE-9179-805BA1B4B34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79408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แทน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แทนข้อความ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แทนวันที่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7497EFF-2F88-4B9A-8721-79EDF6773285}" type="datetimeFigureOut">
              <a:rPr lang="th-TH" smtClean="0"/>
              <a:pPr/>
              <a:t>28/11/57</a:t>
            </a:fld>
            <a:endParaRPr lang="th-TH"/>
          </a:p>
        </p:txBody>
      </p:sp>
      <p:sp>
        <p:nvSpPr>
          <p:cNvPr id="5" name="ตัวแทนท้ายกระดา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ตัวแทนหมายเลขภาพนิ่ง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E1FA90F-846D-44FE-9179-805BA1B4B347}" type="slidenum">
              <a:rPr lang="th-TH" smtClean="0"/>
              <a:pPr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02023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7" Type="http://schemas.openxmlformats.org/officeDocument/2006/relationships/image" Target="../media/image17.wmf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control" Target="../activeX/activeX4.xml"/><Relationship Id="rId4" Type="http://schemas.openxmlformats.org/officeDocument/2006/relationships/control" Target="../activeX/activeX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6.xml"/><Relationship Id="rId7" Type="http://schemas.openxmlformats.org/officeDocument/2006/relationships/image" Target="../media/image17.wmf"/><Relationship Id="rId2" Type="http://schemas.openxmlformats.org/officeDocument/2006/relationships/control" Target="../activeX/activeX5.xml"/><Relationship Id="rId1" Type="http://schemas.openxmlformats.org/officeDocument/2006/relationships/vmlDrawing" Target="../drawings/vmlDrawing2.vml"/><Relationship Id="rId6" Type="http://schemas.openxmlformats.org/officeDocument/2006/relationships/slideLayout" Target="../slideLayouts/slideLayout1.xml"/><Relationship Id="rId5" Type="http://schemas.openxmlformats.org/officeDocument/2006/relationships/control" Target="../activeX/activeX8.xml"/><Relationship Id="rId4" Type="http://schemas.openxmlformats.org/officeDocument/2006/relationships/control" Target="../activeX/activeX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4.jpeg"/><Relationship Id="rId4" Type="http://schemas.openxmlformats.org/officeDocument/2006/relationships/image" Target="../media/image3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4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0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3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7" Type="http://schemas.openxmlformats.org/officeDocument/2006/relationships/image" Target="../media/image49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8.jpeg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1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2.png"/><Relationship Id="rId4" Type="http://schemas.openxmlformats.org/officeDocument/2006/relationships/image" Target="../media/image67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0.png"/><Relationship Id="rId4" Type="http://schemas.openxmlformats.org/officeDocument/2006/relationships/image" Target="../media/image79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8.png"/><Relationship Id="rId5" Type="http://schemas.openxmlformats.org/officeDocument/2006/relationships/image" Target="../media/image89.png"/><Relationship Id="rId4" Type="http://schemas.openxmlformats.org/officeDocument/2006/relationships/image" Target="../media/image87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jpeg"/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82453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ไฟฟ้าสถิต (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electrostatic)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1026" name="Picture 2" descr="http://sunisalaput.files.wordpress.com/2012/12/electrotstatics-references-metallux-resistors-control-electrostatic-charges.jpg?w=30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24" y="1556792"/>
            <a:ext cx="4255016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sunisalaput.files.wordpress.com/2012/12/3.gif?w=300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737" y="3552031"/>
            <a:ext cx="3706503" cy="282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516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5688632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วิธีการ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ทำ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ให้อิ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เล็กโทรส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โคป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(electroscope)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มีประจุโดยการ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เหนี่ยวนำ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lvl="0" indent="-514350" algn="l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นำวัตถุที่มีประจุเข้า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ใกล้อิ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เล็กโทรส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โคป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  <a:p>
            <a:pPr marL="514350" lvl="0" indent="-514350" algn="l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ต่อสายดิน </a:t>
            </a:r>
          </a:p>
          <a:p>
            <a:pPr marL="514350" lvl="0" indent="-514350" algn="l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นำสายดินออก</a:t>
            </a:r>
          </a:p>
          <a:p>
            <a:pPr marL="514350" lvl="0" indent="-514350" algn="l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นำวัตถุที่มีประจุออก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จากอิ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เล็กโทรส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โคป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220" name="Picture 4" descr="http://www.vcharkarn.com/userfiles/238080/1%20(10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40768"/>
            <a:ext cx="6667500" cy="2352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www.vcharkarn.com/userfiles/238080/1%20(9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581128"/>
            <a:ext cx="352425" cy="323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683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5688632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วิธีการ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ทำ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ให้วัตถุที่เป็นกลางมีประจุไฟฟ้า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lvl="0" indent="-514350" algn="l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การขัดสีหรือการถู  เกิดจากการนำวัตถุ 2 ชนิดมาขัดสี หรือถูกัน จะทำให้มีการถ่ายเทของประจุไฟฟ้า </a:t>
            </a:r>
          </a:p>
          <a:p>
            <a:pPr marL="514350" lvl="0" indent="-514350" algn="l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การแตะหรือสัมผัส  โดยการนำวัตถุที่มีอำนาจทางไฟฟ้าไปแตะหรือสัมผัสกับวัตถุที่เป็นกลางทาง ไฟฟ้า  ทำให้มีการถ่ายเทของ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อิเล็กตรอน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lvl="0" indent="-514350" algn="l" fontAlgn="base">
              <a:spcBef>
                <a:spcPct val="0"/>
              </a:spcBef>
              <a:spcAft>
                <a:spcPct val="0"/>
              </a:spcAft>
              <a:buAutoNum type="arabicPeriod"/>
            </a:pP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โดยการเหนี่ยวนำ  โดยการนำวัตถุซึ่งมีประจุไฟฟ้าเข้าไปใกล้ ๆ วัตถุที่เป็น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กลาง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9139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1512168"/>
          </a:xfrm>
        </p:spPr>
        <p:txBody>
          <a:bodyPr>
            <a:normAutofit fontScale="92500"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1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โลหะทรงกระบอกยาวปลายมนเป็นกลางทางไฟฟ้าตั้งบนฐานที่เป็นฉนวน ถ้านำประจุบวกขนาดเท่ากันมาใกล้ปลายทั้งสองข้างพร้อมกัน โดยระยะห่างจากปลายเท่ากันตามลำดับ การกระจายของประจุบนส่วน 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ส่วน 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B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C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ของทรงกระบอกเป็นอย่างไร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6" name="Picture 2" descr="http://www.rmutphysics.com/charud/scibook/static%20electric1/pic/excercisefinal/question/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" y="2276872"/>
            <a:ext cx="4299297" cy="20882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สี่เหลี่ยมผืนผ้า 5"/>
          <p:cNvSpPr/>
          <p:nvPr/>
        </p:nvSpPr>
        <p:spPr>
          <a:xfrm>
            <a:off x="3779912" y="3212976"/>
            <a:ext cx="38884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th-TH" sz="2600" b="1" dirty="0" smtClean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ก.  A </a:t>
            </a: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และ C เป็นลบ แต่ B เป็นกลาง</a:t>
            </a:r>
            <a:b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600" b="1" dirty="0" smtClean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ข. </a:t>
            </a: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A และ C เป็นกลาง แต่ B เป็นบวก</a:t>
            </a:r>
            <a:b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600" b="1" dirty="0" smtClean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ค. </a:t>
            </a: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A และ C เป็นบวก แต่ B เป็นลบ</a:t>
            </a:r>
            <a:b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600" b="1" dirty="0" smtClean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ง.  </a:t>
            </a:r>
            <a:r>
              <a:rPr lang="th-TH" altLang="th-TH" sz="26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A และ C เป็นลบ แต่ B เป็นบวก </a:t>
            </a:r>
            <a:endParaRPr lang="th-TH" sz="26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extLst>
      <p:ext uri="{BB962C8B-B14F-4D97-AF65-F5344CB8AC3E}">
        <p14:creationId xmlns:p14="http://schemas.microsoft.com/office/powerpoint/2010/main" val="68273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1512168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2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แท่งแก้วมีประจุบวกได้ด้วยการนำไปถูกับผ้าไหม ในขณะเดียวกันผ้าไหมก็จะมีประจุด้วยเพราะเหตุใด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1763688" y="1988840"/>
            <a:ext cx="388843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th-TH" sz="2600" b="1" dirty="0" smtClean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ก. </a:t>
            </a:r>
            <a:r>
              <a:rPr lang="th-TH" sz="2400" dirty="0"/>
              <a:t> </a:t>
            </a:r>
            <a:r>
              <a:rPr 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อิเล็กตรอนเพิ่มขึ้น</a:t>
            </a: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ข.  </a:t>
            </a:r>
            <a:r>
              <a:rPr 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อิเล็กตรอนหายไป</a:t>
            </a: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ค.  </a:t>
            </a:r>
            <a:r>
              <a:rPr 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โปรตอนเพิ่มขึ้น</a:t>
            </a: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ง.   </a:t>
            </a:r>
            <a:r>
              <a:rPr 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โปรตอนหายไป</a:t>
            </a:r>
          </a:p>
        </p:txBody>
      </p:sp>
    </p:spTree>
    <p:extLst>
      <p:ext uri="{BB962C8B-B14F-4D97-AF65-F5344CB8AC3E}">
        <p14:creationId xmlns:p14="http://schemas.microsoft.com/office/powerpoint/2010/main" val="44539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1512168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3 วัตถุ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มีประจุไฟฟ้าบวกอิสระ ตัวนำ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B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และ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C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ห้อยด้วยฉนวนตามรูป ก เมื่อนำวัตถุ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A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เข้าไปใกล้ ตัวนำ  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B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และ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C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ซึ่งสัมผัสกันอยู่  ดังรูป ข แยกวัตถุ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B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และ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C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ออกจากกัน ดังรูป ค นำวัตถุ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A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ออกไป ตัวนำ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B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C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มีประจุชนิดใด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447764" y="3933056"/>
            <a:ext cx="38884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th-TH" sz="2600" b="1" dirty="0" smtClean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ก. </a:t>
            </a:r>
            <a:r>
              <a:rPr lang="th-TH" sz="2400" dirty="0"/>
              <a:t> </a:t>
            </a:r>
            <a:r>
              <a:rPr lang="en-US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B </a:t>
            </a:r>
            <a:r>
              <a:rPr 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ประจุ +   </a:t>
            </a:r>
            <a:r>
              <a:rPr lang="en-US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C</a:t>
            </a:r>
            <a:r>
              <a:rPr 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ประจุ - </a:t>
            </a: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600" b="1" dirty="0" smtClean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ข.</a:t>
            </a: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en-US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B </a:t>
            </a:r>
            <a:r>
              <a:rPr 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ประจุ </a:t>
            </a:r>
            <a:r>
              <a:rPr lang="th-TH" sz="2600" b="1" dirty="0" smtClean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  </a:t>
            </a:r>
            <a:r>
              <a:rPr lang="en-US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C</a:t>
            </a:r>
            <a:r>
              <a:rPr 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ประจุ </a:t>
            </a:r>
            <a:r>
              <a:rPr lang="th-TH" sz="2600" b="1" dirty="0" smtClean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+ </a:t>
            </a: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600" b="1" dirty="0" smtClean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ค.</a:t>
            </a: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en-US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B </a:t>
            </a:r>
            <a:r>
              <a:rPr 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ประจุ </a:t>
            </a:r>
            <a:r>
              <a:rPr lang="th-TH" sz="2600" b="1" dirty="0" smtClean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  </a:t>
            </a:r>
            <a:r>
              <a:rPr lang="en-US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C</a:t>
            </a:r>
            <a:r>
              <a:rPr 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ประจุ - </a:t>
            </a: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ง. </a:t>
            </a:r>
            <a:r>
              <a:rPr lang="en-US" altLang="th-TH" sz="2600" b="1" dirty="0" smtClean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600" b="1" dirty="0" smtClean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B </a:t>
            </a:r>
            <a:r>
              <a:rPr lang="th-TH" sz="2600" b="1" dirty="0" smtClean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และ </a:t>
            </a:r>
            <a:r>
              <a:rPr lang="en-US" sz="2600" b="1" dirty="0" smtClean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C</a:t>
            </a:r>
            <a:r>
              <a:rPr lang="th-TH" sz="2600" b="1" dirty="0" smtClean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เป็นกลางทางไฟฟ้า  </a:t>
            </a: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endParaRPr lang="th-TH" sz="2600" b="1" dirty="0" bmk="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5" name="วงรี 4"/>
          <p:cNvSpPr/>
          <p:nvPr/>
        </p:nvSpPr>
        <p:spPr>
          <a:xfrm>
            <a:off x="1979712" y="285293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วงรี 8"/>
          <p:cNvSpPr/>
          <p:nvPr/>
        </p:nvSpPr>
        <p:spPr>
          <a:xfrm>
            <a:off x="2483768" y="2852936"/>
            <a:ext cx="3600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1" name="ตัวเชื่อมต่อตรง 10"/>
          <p:cNvCxnSpPr>
            <a:endCxn id="5" idx="0"/>
          </p:cNvCxnSpPr>
          <p:nvPr/>
        </p:nvCxnSpPr>
        <p:spPr>
          <a:xfrm>
            <a:off x="2159732" y="242088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ตัวเชื่อมต่อตรง 12"/>
          <p:cNvCxnSpPr>
            <a:endCxn id="9" idx="0"/>
          </p:cNvCxnSpPr>
          <p:nvPr/>
        </p:nvCxnSpPr>
        <p:spPr>
          <a:xfrm>
            <a:off x="2663788" y="2420888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สี่เหลี่ยมผืนผ้า 13"/>
          <p:cNvSpPr/>
          <p:nvPr/>
        </p:nvSpPr>
        <p:spPr>
          <a:xfrm>
            <a:off x="647700" y="2852936"/>
            <a:ext cx="827956" cy="396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+++</a:t>
            </a:r>
            <a:endParaRPr lang="th-TH" dirty="0"/>
          </a:p>
        </p:txBody>
      </p:sp>
      <p:sp>
        <p:nvSpPr>
          <p:cNvPr id="15" name="วงรี 14"/>
          <p:cNvSpPr/>
          <p:nvPr/>
        </p:nvSpPr>
        <p:spPr>
          <a:xfrm>
            <a:off x="4211960" y="2867580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วงรี 15"/>
          <p:cNvSpPr/>
          <p:nvPr/>
        </p:nvSpPr>
        <p:spPr>
          <a:xfrm>
            <a:off x="4572000" y="2867580"/>
            <a:ext cx="3600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7" name="ตัวเชื่อมต่อตรง 16"/>
          <p:cNvCxnSpPr>
            <a:endCxn id="15" idx="0"/>
          </p:cNvCxnSpPr>
          <p:nvPr/>
        </p:nvCxnSpPr>
        <p:spPr>
          <a:xfrm>
            <a:off x="4391980" y="243553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>
            <a:endCxn id="16" idx="0"/>
          </p:cNvCxnSpPr>
          <p:nvPr/>
        </p:nvCxnSpPr>
        <p:spPr>
          <a:xfrm>
            <a:off x="4752020" y="2435532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สี่เหลี่ยมผืนผ้า 18"/>
          <p:cNvSpPr/>
          <p:nvPr/>
        </p:nvSpPr>
        <p:spPr>
          <a:xfrm>
            <a:off x="3311996" y="2867580"/>
            <a:ext cx="827956" cy="396044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+++</a:t>
            </a:r>
            <a:endParaRPr lang="th-TH" dirty="0"/>
          </a:p>
        </p:txBody>
      </p:sp>
      <p:sp>
        <p:nvSpPr>
          <p:cNvPr id="20" name="วงรี 19"/>
          <p:cNvSpPr/>
          <p:nvPr/>
        </p:nvSpPr>
        <p:spPr>
          <a:xfrm>
            <a:off x="5940152" y="2870938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21" name="วงรี 20"/>
          <p:cNvSpPr/>
          <p:nvPr/>
        </p:nvSpPr>
        <p:spPr>
          <a:xfrm>
            <a:off x="6444208" y="2870938"/>
            <a:ext cx="360040" cy="360040"/>
          </a:xfrm>
          <a:prstGeom prst="ellipse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22" name="ตัวเชื่อมต่อตรง 21"/>
          <p:cNvCxnSpPr>
            <a:endCxn id="20" idx="0"/>
          </p:cNvCxnSpPr>
          <p:nvPr/>
        </p:nvCxnSpPr>
        <p:spPr>
          <a:xfrm>
            <a:off x="6120172" y="243889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ตัวเชื่อมต่อตรง 22"/>
          <p:cNvCxnSpPr>
            <a:endCxn id="21" idx="0"/>
          </p:cNvCxnSpPr>
          <p:nvPr/>
        </p:nvCxnSpPr>
        <p:spPr>
          <a:xfrm>
            <a:off x="6624228" y="2438890"/>
            <a:ext cx="0" cy="43204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65150" y="3349759"/>
            <a:ext cx="40267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A</a:t>
            </a:r>
            <a:endParaRPr lang="th-TH" b="1" dirty="0"/>
          </a:p>
        </p:txBody>
      </p:sp>
      <p:sp>
        <p:nvSpPr>
          <p:cNvPr id="25" name="TextBox 24"/>
          <p:cNvSpPr txBox="1"/>
          <p:nvPr/>
        </p:nvSpPr>
        <p:spPr>
          <a:xfrm>
            <a:off x="1979712" y="3351382"/>
            <a:ext cx="38664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B</a:t>
            </a:r>
            <a:endParaRPr lang="th-TH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2490828" y="3349759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C</a:t>
            </a:r>
            <a:endParaRPr lang="th-TH" b="1" dirty="0"/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2121" name="DefaultOcx" r:id="rId2" imgW="1371600" imgH="314280"/>
        </mc:Choice>
        <mc:Fallback>
          <p:control name="DefaultOcx" r:id="rId2" imgW="1371600" imgH="31428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14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22" name="HTMLOption1" r:id="rId3" imgW="1371600" imgH="314280"/>
        </mc:Choice>
        <mc:Fallback>
          <p:control name="HTMLOption1" r:id="rId3" imgW="1371600" imgH="314280">
            <p:pic>
              <p:nvPicPr>
                <p:cNvPr id="0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14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23" name="HTMLOption2" r:id="rId4" imgW="1371600" imgH="314280"/>
        </mc:Choice>
        <mc:Fallback>
          <p:control name="HTMLOption2" r:id="rId4" imgW="1371600" imgH="314280">
            <p:pic>
              <p:nvPicPr>
                <p:cNvPr id="0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14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2124" name="HTMLOption3" r:id="rId5" imgW="1371600" imgH="314280"/>
        </mc:Choice>
        <mc:Fallback>
          <p:control name="HTMLOption3" r:id="rId5" imgW="1371600" imgH="314280">
            <p:pic>
              <p:nvPicPr>
                <p:cNvPr id="0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14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70980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2304256"/>
          </a:xfrm>
        </p:spPr>
        <p:txBody>
          <a:bodyPr>
            <a:normAutofit fontScale="92500" lnSpcReduction="10000"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4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/>
              <a:t> 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ถ้าต้องการ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ให้อิ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เล็กโตรส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โคป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มีประจุบวก ควรมีขั้นตอนในการกระทำ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อย่างไร</a:t>
            </a:r>
          </a:p>
          <a:p>
            <a:pPr marL="514350" indent="-514350" algn="l" fontAlgn="base">
              <a:spcBef>
                <a:spcPct val="0"/>
              </a:spcBef>
              <a:spcAft>
                <a:spcPct val="0"/>
              </a:spcAft>
              <a:buAutoNum type="thaiAlphaPeriod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นำ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วัตถุที่มีประจุบวกเข้าใกล้จานโลหะ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ของอิ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เล็กโตรส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โคป</a:t>
            </a: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 algn="l" fontAlgn="base">
              <a:spcBef>
                <a:spcPct val="0"/>
              </a:spcBef>
              <a:spcAft>
                <a:spcPct val="0"/>
              </a:spcAft>
              <a:buAutoNum type="thaiAlphaPeriod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นำ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วัตถุที่มีประจุลบเข้าใกล้จานโลหะ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ของอิ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เล็กโตรส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โคป</a:t>
            </a: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 algn="l" fontAlgn="base">
              <a:spcBef>
                <a:spcPct val="0"/>
              </a:spcBef>
              <a:spcAft>
                <a:spcPct val="0"/>
              </a:spcAft>
              <a:buAutoNum type="thaiAlphaPeriod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ต่อ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สายดินกับจานโลหะ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ของอิ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เล็กโตรส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โคป</a:t>
            </a: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514350" indent="-514350" algn="l" fontAlgn="base">
              <a:spcBef>
                <a:spcPct val="0"/>
              </a:spcBef>
              <a:spcAft>
                <a:spcPct val="0"/>
              </a:spcAft>
              <a:buAutoNum type="thaiAlphaPeriod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ดึง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วัตถุที่มีประจุ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ออก</a:t>
            </a:r>
          </a:p>
          <a:p>
            <a:pPr marL="514350" indent="-514350" algn="l" fontAlgn="base">
              <a:spcBef>
                <a:spcPct val="0"/>
              </a:spcBef>
              <a:spcAft>
                <a:spcPct val="0"/>
              </a:spcAft>
              <a:buAutoNum type="thaiAlphaPeriod"/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ดึง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สายดินออก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สี่เหลี่ยมผืนผ้า 5"/>
          <p:cNvSpPr/>
          <p:nvPr/>
        </p:nvSpPr>
        <p:spPr>
          <a:xfrm>
            <a:off x="2483768" y="3356992"/>
            <a:ext cx="3888432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ก. </a:t>
            </a:r>
            <a:r>
              <a:rPr 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ก.,ค.,ง., </a:t>
            </a:r>
            <a:r>
              <a:rPr lang="th-TH" sz="2600" b="1" dirty="0" smtClean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จ.</a:t>
            </a: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ข. </a:t>
            </a:r>
            <a:r>
              <a:rPr lang="en-US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ก.,ค.,จ., </a:t>
            </a:r>
            <a:r>
              <a:rPr lang="th-TH" sz="2600" b="1" dirty="0" smtClean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ง.</a:t>
            </a: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ค. </a:t>
            </a:r>
            <a:r>
              <a:rPr lang="en-US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ข.,ค.,ง., </a:t>
            </a:r>
            <a:r>
              <a:rPr lang="th-TH" sz="2600" b="1" dirty="0" smtClean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จ.</a:t>
            </a: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/>
            </a:r>
            <a:b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</a:b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ง. </a:t>
            </a:r>
            <a:r>
              <a:rPr lang="th-TH" altLang="th-TH" sz="2600" b="1" dirty="0" smtClean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600" b="1" dirty="0" smtClean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ข.</a:t>
            </a:r>
            <a:r>
              <a:rPr 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,ค.,จ., ง.  </a:t>
            </a:r>
            <a:r>
              <a:rPr lang="th-TH" altLang="th-TH" sz="2600" b="1" dirty="0" bmk="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endParaRPr lang="th-TH" sz="2600" b="1" dirty="0" bmk="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</p:spTree>
    <p:controls>
      <mc:AlternateContent xmlns:mc="http://schemas.openxmlformats.org/markup-compatibility/2006">
        <mc:Choice xmlns:v="urn:schemas-microsoft-com:vml" Requires="v">
          <p:control spid="4170" name="DefaultOcx" r:id="rId2" imgW="257040" imgH="314280"/>
        </mc:Choice>
        <mc:Fallback>
          <p:control name="DefaultOcx" r:id="rId2" imgW="257040" imgH="314280">
            <p:pic>
              <p:nvPicPr>
                <p:cNvPr id="0" name="DefaultOcx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14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1" name="HTMLOption1" r:id="rId3" imgW="257040" imgH="314280"/>
        </mc:Choice>
        <mc:Fallback>
          <p:control name="HTMLOption1" r:id="rId3" imgW="257040" imgH="314280">
            <p:pic>
              <p:nvPicPr>
                <p:cNvPr id="0" name="HTMLOption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14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2" name="HTMLOption2" r:id="rId4" imgW="257040" imgH="314280"/>
        </mc:Choice>
        <mc:Fallback>
          <p:control name="HTMLOption2" r:id="rId4" imgW="257040" imgH="314280">
            <p:pic>
              <p:nvPicPr>
                <p:cNvPr id="0" name="HTMLOption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14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  <mc:AlternateContent xmlns:mc="http://schemas.openxmlformats.org/markup-compatibility/2006">
        <mc:Choice xmlns:v="urn:schemas-microsoft-com:vml" Requires="v">
          <p:control spid="4173" name="HTMLOption3" r:id="rId5" imgW="257040" imgH="314280"/>
        </mc:Choice>
        <mc:Fallback>
          <p:control name="HTMLOption3" r:id="rId5" imgW="257040" imgH="314280">
            <p:pic>
              <p:nvPicPr>
                <p:cNvPr id="0" name="HTMLOption3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0"/>
                  <a:ext cx="1371600" cy="31432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91240B29-F687-4F45-9708-019B960494DF}">
                    <a14:hiddenLine xmlns:a14="http://schemas.microsoft.com/office/drawing/2010/main" w="9525">
                      <a:noFill/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2578184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5688632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แรงระหว่างประจุและกฎของคู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ลอมบ์</a:t>
            </a: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คู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ลอมบ์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ได้ทดลองศึกษาแรงระหว่างประจุโดยใช้อุปกรณ์ดังรูป 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พบว่า แรง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ระหว่างประจุของ 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D 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กับ 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A 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แปรผกผันกับกำลังสองของระยะห่างระหว่าง 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D 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กับ 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A 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และแปรผันตรงกับผลคูณระหว่างประจุของ 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D 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กับ 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A 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2" name="Picture 2" descr="http://www.vcharkarn.com/userfiles/238080/1%20(11)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636171"/>
            <a:ext cx="2618211" cy="26051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62640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</p:spPr>
            <p:txBody>
              <a:bodyPr>
                <a:normAutofit/>
              </a:bodyPr>
              <a:lstStyle/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𝑭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∝ 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𝑸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𝑸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𝑭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∝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จะได้</a:t>
                </a: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𝑭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∝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𝑸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𝑸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𝑸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𝒏𝒒</m:t>
                    </m:r>
                  </m:oMath>
                </a14:m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		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𝑸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𝒏𝒆</m:t>
                    </m:r>
                  </m:oMath>
                </a14:m>
                <a:endParaRPr lang="en-US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𝑭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𝒌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𝑸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𝑸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กฎของคู</a:t>
                </a:r>
                <a:r>
                  <a:rPr lang="th-TH" sz="2800" b="1" dirty="0" err="1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𝒌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𝟒</m:t>
                        </m:r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𝝅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𝜺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𝟎</m:t>
                            </m:r>
                          </m:sub>
                        </m:sSub>
                      </m:den>
                    </m:f>
                  </m:oMath>
                </a14:m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F =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แรงระหว่างประจุ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(N)</a:t>
                </a:r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k =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ค่าคงตัวของการแปรผัน (</a:t>
                </a:r>
                <a14:m>
                  <m:oMath xmlns:m="http://schemas.openxmlformats.org/officeDocument/2006/math"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𝟗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𝟗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𝑵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𝒎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/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𝑪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ea typeface="Cambria Math"/>
                  <a:cs typeface="TH SarabunPSK" pitchFamily="34" charset="-34"/>
                </a:endParaRP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𝑸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ค่าประจุบนอนุภาคที่ 1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(C,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คู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𝑸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ค่าประจุบนอนุภาคที่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2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(C,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คู</a:t>
                </a:r>
                <a:r>
                  <a:rPr lang="th-TH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  =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ระยะห่างระหว่างประจุ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(m)</a:t>
                </a: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  <a:blipFill rotWithShape="1">
                <a:blip r:embed="rId2"/>
                <a:stretch>
                  <a:fillRect l="-1460" b="-61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57458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5976664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สมการนี้ใช้ได้ทั้งแรงดูดและแรงผลัก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146" name="Picture 2" descr="http://www.vcharkarn.com/userfiles/238080/1%20(12)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268760"/>
            <a:ext cx="6667500" cy="1895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วงรี 4"/>
          <p:cNvSpPr/>
          <p:nvPr/>
        </p:nvSpPr>
        <p:spPr>
          <a:xfrm>
            <a:off x="2915816" y="357301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9" name="วงรี 8"/>
          <p:cNvSpPr/>
          <p:nvPr/>
        </p:nvSpPr>
        <p:spPr>
          <a:xfrm>
            <a:off x="5359619" y="3545396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0" name="ลูกศรเชื่อมต่อแบบตรง 9"/>
          <p:cNvCxnSpPr>
            <a:endCxn id="5" idx="6"/>
          </p:cNvCxnSpPr>
          <p:nvPr/>
        </p:nvCxnSpPr>
        <p:spPr>
          <a:xfrm flipH="1">
            <a:off x="3275856" y="3753036"/>
            <a:ext cx="7920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ลูกศรเชื่อมต่อแบบตรง 12"/>
          <p:cNvCxnSpPr/>
          <p:nvPr/>
        </p:nvCxnSpPr>
        <p:spPr>
          <a:xfrm>
            <a:off x="4644007" y="3753036"/>
            <a:ext cx="715611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/>
              <p:cNvSpPr txBox="1"/>
              <p:nvPr/>
            </p:nvSpPr>
            <p:spPr>
              <a:xfrm>
                <a:off x="4098184" y="3440047"/>
                <a:ext cx="5413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th-TH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5" name="TextBox 1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8184" y="3440047"/>
                <a:ext cx="54136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วงรี 16"/>
          <p:cNvSpPr/>
          <p:nvPr/>
        </p:nvSpPr>
        <p:spPr>
          <a:xfrm>
            <a:off x="2123728" y="4308052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วงรี 17"/>
          <p:cNvSpPr/>
          <p:nvPr/>
        </p:nvSpPr>
        <p:spPr>
          <a:xfrm>
            <a:off x="6372200" y="4346234"/>
            <a:ext cx="360040" cy="36004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9" name="ลูกศรเชื่อมต่อแบบตรง 18"/>
          <p:cNvCxnSpPr/>
          <p:nvPr/>
        </p:nvCxnSpPr>
        <p:spPr>
          <a:xfrm flipH="1">
            <a:off x="2457342" y="4498634"/>
            <a:ext cx="16106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ลูกศรเชื่อมต่อแบบตรง 20"/>
          <p:cNvCxnSpPr/>
          <p:nvPr/>
        </p:nvCxnSpPr>
        <p:spPr>
          <a:xfrm>
            <a:off x="4572000" y="4526254"/>
            <a:ext cx="1800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4094370" y="4237024"/>
                <a:ext cx="54963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th-TH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94370" y="4237024"/>
                <a:ext cx="54963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150" name="TextBox 6149"/>
              <p:cNvSpPr txBox="1"/>
              <p:nvPr/>
            </p:nvSpPr>
            <p:spPr>
              <a:xfrm>
                <a:off x="3506613" y="5013176"/>
                <a:ext cx="1610121" cy="1101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h-TH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h-TH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h-TH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𝐹</m:t>
                              </m:r>
                            </m:e>
                            <m:sub>
                              <m:r>
                                <a:rPr lang="th-TH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6150" name="TextBox 61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6613" y="5013176"/>
                <a:ext cx="1610121" cy="1101264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2362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5976664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1 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ลูกพิท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สองลูกมีประจุ 1.0 ไม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โคร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คู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ลอมบ์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วางห่างกัน 50 เซนติเมตร แรงระหว่างประจุมีค่าเท่าใด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08422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82453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ปรากฏการณ์ธรรมชาติของไฟฟ้า</a:t>
            </a: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เมื่อ 60 ปีก่อนพุทธศักราช นักปราชญ์ชาว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กรีก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ชื่อ ทา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ลิส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ได้พบว่าการนำอำพัน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(amber)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มาถูกับผ้าขนสัตว์ อำพันจะสามารถดึงดูดของเบาๆ เช่น ฟาง ขนนกได้ 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pic>
        <p:nvPicPr>
          <p:cNvPr id="5" name="Picture 2" descr="http://www.ilovemyshopping.com/th/upload/1328440552_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307040"/>
            <a:ext cx="3594992" cy="26962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นักวิทยาศาสตร์คนแรกของโลก เธลิส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439933"/>
            <a:ext cx="1714500" cy="1876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34" name="Picture 10" descr="http://2.bp.blogspot.com/-BV4QJrf632o/TnaZvxJXruI/AAAAAAAAAw8/3n2YFYIVBvc/s1600/elec-2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797152"/>
            <a:ext cx="3605808" cy="1641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static.weloveshopping.com/shop/mixedmatch/Wool-black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302024"/>
            <a:ext cx="2462741" cy="18470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7335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</p:spPr>
            <p:txBody>
              <a:bodyPr>
                <a:normAutofit/>
              </a:bodyPr>
              <a:lstStyle/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2 ประจุขนาด </a:t>
                </a:r>
                <a14:m>
                  <m:oMath xmlns:m="http://schemas.openxmlformats.org/officeDocument/2006/math">
                    <m:r>
                      <a:rPr lang="th-TH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𝟓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คู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และ </a:t>
                </a:r>
                <a14:m>
                  <m:oMath xmlns:m="http://schemas.openxmlformats.org/officeDocument/2006/math">
                    <m:r>
                      <a:rPr lang="th-TH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−</m:t>
                    </m:r>
                    <m:r>
                      <a:rPr lang="th-TH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𝟑</m:t>
                    </m:r>
                    <m:r>
                      <a:rPr lang="th-TH" sz="28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คู</a:t>
                </a:r>
                <a:r>
                  <a:rPr lang="th-TH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วางห่างกัน 20 เซนติเมตร ถ้านำประจุทดสอบขนาด </a:t>
                </a:r>
                <a14:m>
                  <m:oMath xmlns:m="http://schemas.openxmlformats.org/officeDocument/2006/math">
                    <m:r>
                      <a:rPr lang="th-TH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r>
                      <a:rPr lang="th-TH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𝟏</m:t>
                    </m:r>
                    <m:r>
                      <a:rPr lang="th-TH" sz="28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คู</a:t>
                </a:r>
                <a:r>
                  <a:rPr lang="th-TH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วางไว้ระหว่างประจุทั้งสอง ขนาดและทิศทางของแรงที่กระทำต่อประจุทดสอบมีค่าเท่าใด</a:t>
                </a: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  <a:blipFill rotWithShape="1">
                <a:blip r:embed="rId2"/>
                <a:stretch>
                  <a:fillRect l="-1460" t="-816" r="-146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639402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720080"/>
              </a:xfrm>
            </p:spPr>
            <p:txBody>
              <a:bodyPr>
                <a:normAutofit/>
              </a:bodyPr>
              <a:lstStyle/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3 จากรูปแรงที่กระทำต่อประจุ </a:t>
                </a:r>
                <a14:m>
                  <m:oMath xmlns:m="http://schemas.openxmlformats.org/officeDocument/2006/math">
                    <m:r>
                      <a:rPr lang="th-TH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𝟐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𝟑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คู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มีค่าเท่าใด</a:t>
                </a: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720080"/>
              </a:xfrm>
              <a:blipFill rotWithShape="1">
                <a:blip r:embed="rId3"/>
                <a:stretch>
                  <a:fillRect l="-1460" t="-678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2195736" y="1628800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 flipH="1">
            <a:off x="827584" y="2996952"/>
            <a:ext cx="1368152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วงรี 10"/>
          <p:cNvSpPr/>
          <p:nvPr/>
        </p:nvSpPr>
        <p:spPr>
          <a:xfrm>
            <a:off x="2195736" y="1628800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2" name="วงรี 11"/>
          <p:cNvSpPr/>
          <p:nvPr/>
        </p:nvSpPr>
        <p:spPr>
          <a:xfrm>
            <a:off x="2156932" y="297409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3" name="วงรี 12"/>
          <p:cNvSpPr/>
          <p:nvPr/>
        </p:nvSpPr>
        <p:spPr>
          <a:xfrm>
            <a:off x="804724" y="2968652"/>
            <a:ext cx="45719" cy="4571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4" name="TextBox 13"/>
          <p:cNvSpPr txBox="1"/>
          <p:nvPr/>
        </p:nvSpPr>
        <p:spPr>
          <a:xfrm>
            <a:off x="653915" y="3095251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A</a:t>
            </a:r>
            <a:endParaRPr lang="th-TH" dirty="0"/>
          </a:p>
        </p:txBody>
      </p:sp>
      <p:sp>
        <p:nvSpPr>
          <p:cNvPr id="15" name="TextBox 14"/>
          <p:cNvSpPr txBox="1"/>
          <p:nvPr/>
        </p:nvSpPr>
        <p:spPr>
          <a:xfrm>
            <a:off x="1960404" y="3095251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th-TH" dirty="0"/>
          </a:p>
        </p:txBody>
      </p:sp>
      <p:sp>
        <p:nvSpPr>
          <p:cNvPr id="16" name="TextBox 15"/>
          <p:cNvSpPr txBox="1"/>
          <p:nvPr/>
        </p:nvSpPr>
        <p:spPr>
          <a:xfrm>
            <a:off x="1742456" y="1484784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2357582" y="1495951"/>
                <a:ext cx="2167260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b="1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+</m:t>
                      </m:r>
                      <m:r>
                        <a:rPr lang="th-TH" b="1" i="1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𝟒</m:t>
                      </m:r>
                      <m:r>
                        <a:rPr lang="th-TH" b="1" i="1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  <a:cs typeface="TH SarabunPSK" pitchFamily="34" charset="-34"/>
                        </a:rPr>
                        <m:t>×</m:t>
                      </m:r>
                      <m:sSup>
                        <m:sSupPr>
                          <m:ctrlPr>
                            <a:rPr lang="th-TH" b="1" i="1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</m:ctrlPr>
                        </m:sSupPr>
                        <m:e>
                          <m:r>
                            <a:rPr lang="th-TH" b="1" i="1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𝟏𝟎</m:t>
                          </m:r>
                        </m:e>
                        <m:sup>
                          <m:r>
                            <a:rPr lang="th-TH" b="1" i="1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−</m:t>
                          </m:r>
                          <m:r>
                            <a:rPr lang="th-TH" b="1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𝟒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  <a:cs typeface="TH SarabunPSK" pitchFamily="34" charset="-34"/>
                        </a:rPr>
                        <m:t>𝑪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582" y="1495951"/>
                <a:ext cx="2167260" cy="53181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2357582" y="2702169"/>
                <a:ext cx="2167260" cy="53296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b="1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+</m:t>
                      </m:r>
                      <m:r>
                        <a:rPr lang="th-TH" b="1" i="1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𝟐</m:t>
                      </m:r>
                      <m:r>
                        <a:rPr lang="th-TH" b="1" i="1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  <a:cs typeface="TH SarabunPSK" pitchFamily="34" charset="-34"/>
                        </a:rPr>
                        <m:t>×</m:t>
                      </m:r>
                      <m:sSup>
                        <m:sSupPr>
                          <m:ctrlPr>
                            <a:rPr lang="th-TH" b="1" i="1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</m:ctrlPr>
                        </m:sSupPr>
                        <m:e>
                          <m:r>
                            <a:rPr lang="th-TH" b="1" i="1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𝟏𝟎</m:t>
                          </m:r>
                        </m:e>
                        <m:sup>
                          <m:r>
                            <a:rPr lang="th-TH" b="1" i="1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−</m:t>
                          </m:r>
                          <m:r>
                            <a:rPr lang="th-TH" b="1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𝟑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  <a:cs typeface="TH SarabunPSK" pitchFamily="34" charset="-34"/>
                        </a:rPr>
                        <m:t>𝑪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57582" y="2702169"/>
                <a:ext cx="2167260" cy="532966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/>
              <p:cNvSpPr txBox="1"/>
              <p:nvPr/>
            </p:nvSpPr>
            <p:spPr>
              <a:xfrm>
                <a:off x="83802" y="3599294"/>
                <a:ext cx="2018181" cy="53181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b="1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−</m:t>
                      </m:r>
                      <m:r>
                        <a:rPr lang="th-TH" b="1" i="0" smtClean="0">
                          <a:solidFill>
                            <a:srgbClr val="006600"/>
                          </a:solidFill>
                          <a:latin typeface="Cambria Math"/>
                          <a:cs typeface="TH SarabunPSK" pitchFamily="34" charset="-34"/>
                        </a:rPr>
                        <m:t>𝟑</m:t>
                      </m:r>
                      <m:r>
                        <a:rPr lang="th-TH" b="1" i="1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  <a:cs typeface="TH SarabunPSK" pitchFamily="34" charset="-34"/>
                        </a:rPr>
                        <m:t>×</m:t>
                      </m:r>
                      <m:sSup>
                        <m:sSupPr>
                          <m:ctrlPr>
                            <a:rPr lang="th-TH" b="1" i="1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</m:ctrlPr>
                        </m:sSupPr>
                        <m:e>
                          <m:r>
                            <a:rPr lang="th-TH" b="1" i="1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𝟏𝟎</m:t>
                          </m:r>
                        </m:e>
                        <m:sup>
                          <m:r>
                            <a:rPr lang="th-TH" b="1" i="1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−</m:t>
                          </m:r>
                          <m:r>
                            <a:rPr lang="th-TH" b="1" i="1" smtClean="0">
                              <a:solidFill>
                                <a:srgbClr val="006600"/>
                              </a:solidFill>
                              <a:latin typeface="Cambria Math"/>
                              <a:ea typeface="Cambria Math"/>
                              <a:cs typeface="TH SarabunPSK" pitchFamily="34" charset="-34"/>
                            </a:rPr>
                            <m:t>𝟒</m:t>
                          </m:r>
                        </m:sup>
                      </m:sSup>
                      <m:r>
                        <a:rPr lang="en-US" b="1" i="1" smtClean="0">
                          <a:solidFill>
                            <a:srgbClr val="006600"/>
                          </a:solidFill>
                          <a:latin typeface="Cambria Math"/>
                          <a:ea typeface="Cambria Math"/>
                          <a:cs typeface="TH SarabunPSK" pitchFamily="34" charset="-34"/>
                        </a:rPr>
                        <m:t>𝑪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9" name="TextBox 1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3802" y="3599294"/>
                <a:ext cx="2018181" cy="531812"/>
              </a:xfrm>
              <a:prstGeom prst="rect">
                <a:avLst/>
              </a:prstGeom>
              <a:blipFill rotWithShape="1"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/>
          <p:cNvSpPr txBox="1"/>
          <p:nvPr/>
        </p:nvSpPr>
        <p:spPr>
          <a:xfrm>
            <a:off x="2267787" y="203442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3</a:t>
            </a:r>
            <a:r>
              <a:rPr lang="en-US" dirty="0" smtClean="0"/>
              <a:t>m</a:t>
            </a:r>
            <a:endParaRPr lang="th-TH" dirty="0"/>
          </a:p>
        </p:txBody>
      </p:sp>
      <p:sp>
        <p:nvSpPr>
          <p:cNvPr id="21" name="TextBox 20"/>
          <p:cNvSpPr txBox="1"/>
          <p:nvPr/>
        </p:nvSpPr>
        <p:spPr>
          <a:xfrm>
            <a:off x="1210135" y="2996951"/>
            <a:ext cx="60305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h-TH" dirty="0" smtClean="0"/>
              <a:t>3</a:t>
            </a:r>
            <a:r>
              <a:rPr lang="en-US" dirty="0" smtClean="0"/>
              <a:t>m</a:t>
            </a:r>
            <a:endParaRPr lang="th-TH" dirty="0"/>
          </a:p>
        </p:txBody>
      </p:sp>
    </p:spTree>
    <p:extLst>
      <p:ext uri="{BB962C8B-B14F-4D97-AF65-F5344CB8AC3E}">
        <p14:creationId xmlns:p14="http://schemas.microsoft.com/office/powerpoint/2010/main" val="393168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1224136"/>
              </a:xfrm>
            </p:spPr>
            <p:txBody>
              <a:bodyPr>
                <a:normAutofit fontScale="92500"/>
              </a:bodyPr>
              <a:lstStyle/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4 สามเหลี่ยมด้านเท่ารูปหนึ่งมีความยาวด้านละ 30 เซนติเมตร แต่ละมุมมีประจุ  </a:t>
                </a:r>
                <a14:m>
                  <m:oMath xmlns:m="http://schemas.openxmlformats.org/officeDocument/2006/math"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𝟐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𝝁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, −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𝝁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𝑪</m:t>
                    </m:r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และ </a:t>
                </a:r>
                <a14:m>
                  <m:oMath xmlns:m="http://schemas.openxmlformats.org/officeDocument/2006/math"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𝟓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𝝁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วางอยู่ แรงที่กระทำต่อประจุ </a:t>
                </a:r>
                <a14:m>
                  <m:oMath xmlns:m="http://schemas.openxmlformats.org/officeDocument/2006/math">
                    <m:r>
                      <a:rPr lang="th-TH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r>
                      <a:rPr lang="th-TH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𝟓</m:t>
                    </m:r>
                    <m:r>
                      <a:rPr lang="th-TH" sz="28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𝝁</m:t>
                    </m:r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𝑪</m:t>
                    </m:r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มีขนาดเท่าใด</a:t>
                </a: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1224136"/>
              </a:xfrm>
              <a:blipFill rotWithShape="1">
                <a:blip r:embed="rId2"/>
                <a:stretch>
                  <a:fillRect l="-1241" t="-4500" r="-73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925948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1584176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***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ให้นักเรียนทำแบบฝึกหัดท้ายบท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(ปัญหา)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ในแบบเรียน หน้า 67-68 ข้อ  1-6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5219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5832648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สนามไฟฟ้า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(electric field)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dirty="0" smtClean="0"/>
              <a:t> 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เมื่อนำลูกโป่งที่มีประจุเข้าใกล้ เครื่องกำเนิดประจุแวน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เดอแกรฟฟ์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ดังรูป  จะมีแรงไฟฟ้ากระทำต่อลูกโป่ง แสดงว่าบริเวณนั้นมีสนามไฟฟ้า 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electric field)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เรียกประจุที่นำไปวางว่าประจุ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ทดสอบ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test charge)</a:t>
            </a:r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ประจุทดสอบนี้โดยทั่วไปจะใช้ประจุบวก และแทนด้วย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สัญลักษณ์ +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q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2" name="Picture 2" descr="http://www.vcharkarn.com/userfiles/238080/1%20(15)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140968"/>
            <a:ext cx="2389526" cy="3023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99580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5832648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เมื่อนำ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ประจุทดสอบ +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q 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ไปวาง ณ จุดใดๆ ในบริเวณรอบๆ ประจุ +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Q 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ดัง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รูป 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แรง 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F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นี้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ที่กระทำต่อประจุทดสอบ +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q  </a:t>
            </a: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แรง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กระทำต่อประจุที่นำไปวางในบริเวณที่มีสนามไฟฟ้ามีค่าแปรผันตรงกับค่าของประจุทดสอบ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4" name="Picture 4" descr="http://www.vcharkarn.com/userfiles/238080/1%20(16)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2492896"/>
            <a:ext cx="3333750" cy="2914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0648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832648"/>
              </a:xfrm>
            </p:spPr>
            <p:txBody>
              <a:bodyPr>
                <a:normAutofit lnSpcReduction="10000"/>
              </a:bodyPr>
              <a:lstStyle/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แรง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ที่กระทำต่อประจุบวกขนาดหนึ่งหน่วยซึ่งวาง ณ ตำแหน่งใดๆ คือ สนามไฟฟ้า ณ ตำแหน่งนั้นและเขียนแทนด้วย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สัญลักษณ์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𝑬</m:t>
                        </m:r>
                      </m:e>
                    </m:acc>
                  </m:oMath>
                </a14:m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สนามไฟฟ้า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แรงทางไฟฟ้าที่กระทำต่อประจุทดสอบ</m:t>
                        </m:r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𝒒</m:t>
                        </m:r>
                      </m:num>
                      <m:den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ประจุทดสอบ</m:t>
                        </m:r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𝒒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𝑬</m:t>
                        </m:r>
                      </m:e>
                    </m:acc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acc>
                          <m:accPr>
                            <m:chr m:val="⃑"/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acc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𝑭</m:t>
                            </m:r>
                          </m:e>
                        </m:acc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หรือ </a:t>
                </a:r>
                <a14:m>
                  <m:oMath xmlns:m="http://schemas.openxmlformats.org/officeDocument/2006/math">
                    <m:acc>
                      <m:accPr>
                        <m:chr m:val="⃑"/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𝑭</m:t>
                        </m:r>
                      </m:e>
                    </m:acc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𝒒</m:t>
                    </m:r>
                    <m:acc>
                      <m:accPr>
                        <m:chr m:val="⃑"/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acc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𝑬</m:t>
                        </m:r>
                      </m:e>
                    </m:acc>
                  </m:oMath>
                </a14:m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	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E =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สนามไฟฟ้า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(N/C, V/m)</a:t>
                </a: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F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แรงที่กระทำต่อประจุทดสอบ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(N)</a:t>
                </a:r>
                <a:endParaRPr lang="en-US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q=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ค่าประจุทดสอบ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(C)</a:t>
                </a: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*** สนามไฟฟ้า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เป็นปริมาณเวกเตอร์ โดยกำหนดทิศของสนามไฟฟ้าอยู่ในทิศเดียวกับทิศของแรงที่กระทำต่อประจุทดสอบ +</a:t>
                </a:r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q</a:t>
                </a: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832648"/>
              </a:xfrm>
              <a:blipFill rotWithShape="1">
                <a:blip r:embed="rId2"/>
                <a:stretch>
                  <a:fillRect l="-1460" t="-1569" r="-124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170" name="Picture 2" descr="http://www.vcharkarn.com/userfiles/238080/1%20(18)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98690" y="5589240"/>
            <a:ext cx="33337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061614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832648"/>
              </a:xfrm>
            </p:spPr>
            <p:txBody>
              <a:bodyPr>
                <a:normAutofit/>
              </a:bodyPr>
              <a:lstStyle/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ถ้าจุดประจุทดสอบ +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วางอยู่ที่ตำแหน่งซึ่งห่างจากจุดประจุ +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เป็นระยะ 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ดังรูป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จะมี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แรงกระทำกับประจุทดสอบ +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 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ตามกฎของคู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(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𝑭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𝒌𝑸𝒒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p>
                        </m:sSup>
                      </m:den>
                    </m:f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)</m:t>
                    </m:r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ดังนี้</a:t>
                </a: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จะได้</a:t>
                </a:r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𝐄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fPr>
                          <m:num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𝒌𝑸𝒒</m:t>
                            </m:r>
                          </m:num>
                          <m:den>
                            <m:sSup>
                              <m:sSupPr>
                                <m:ctrlPr>
                                  <a:rPr lang="en-US" sz="28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</m:ctrlPr>
                              </m:sSupPr>
                              <m:e>
                                <m:r>
                                  <a:rPr lang="en-US" sz="28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𝒓</m:t>
                                </m:r>
                              </m:e>
                              <m:sup>
                                <m:r>
                                  <a:rPr lang="en-US" sz="28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𝟐</m:t>
                                </m:r>
                              </m:sup>
                            </m:sSup>
                          </m:den>
                        </m:f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𝒒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หรือ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𝑬</m:t>
                    </m:r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𝒌𝑸</m:t>
                        </m:r>
                      </m:num>
                      <m:den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𝒓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p>
                        </m:sSup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(จุดประจุเดียว)</a:t>
                </a:r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</a:t>
                </a:r>
                <a:endParaRPr lang="en-US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832648"/>
              </a:xfrm>
              <a:blipFill rotWithShape="1">
                <a:blip r:embed="rId2"/>
                <a:stretch>
                  <a:fillRect l="-1460" t="-104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194" name="Picture 2" descr="http://www.vcharkarn.com/userfiles/238080/1%20(19)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1772817"/>
            <a:ext cx="2952328" cy="15663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3154871" y="4797152"/>
                <a:ext cx="1634871" cy="110126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th-TH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th-TH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th-TH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th-TH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th-TH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2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sSubSup>
                            <m:sSubSup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Sup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𝑟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1</m:t>
                                  </m:r>
                                </m:sub>
                              </m:sSub>
                            </m:e>
                            <m:sub/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54871" y="4797152"/>
                <a:ext cx="1634871" cy="1101264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196" name="Picture 4" descr="http://www.vcharkarn.com/userfiles/238080/1%20(20)(1)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4293096"/>
            <a:ext cx="2376264" cy="22404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6757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5832648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ใน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การหาสนามไฟฟ้าเนื่องจากประจุสองจุด 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ดังรูป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แสดง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สนามไฟฟ้าลัพธ์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ที่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จุด 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C 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ซึ่งได้จากผลรวมแบบเวกเตอร์ของสนามไฟฟ้าเนื่องจากจุดประจุแต่ละจุด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 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en-US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ถ้ามี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n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ประจุ  </a:t>
            </a:r>
            <a:endParaRPr lang="en-US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218" name="Picture 2" descr="http://www.vcharkarn.com/userfiles/238080/1%20(21)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928" y="1628800"/>
            <a:ext cx="3810000" cy="2809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3707904" y="4438676"/>
                <a:ext cx="2198166" cy="57547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th-TH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acc>
                        <m:accPr>
                          <m:chr m:val="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</m:e>
                      </m:acc>
                      <m:r>
                        <a:rPr lang="th-TH" b="0" i="1" smtClean="0">
                          <a:latin typeface="Cambria Math"/>
                        </a:rPr>
                        <m:t>+</m:t>
                      </m:r>
                      <m:acc>
                        <m:accPr>
                          <m:chr m:val="⃑"/>
                          <m:ctrlPr>
                            <a:rPr lang="th-TH" b="0" i="1" smtClean="0">
                              <a:latin typeface="Cambria Math"/>
                            </a:rPr>
                          </m:ctrlPr>
                        </m:accPr>
                        <m:e>
                          <m:sSub>
                            <m:sSubPr>
                              <m:ctrlPr>
                                <a:rPr lang="th-TH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th-TH" b="0" i="1" smtClean="0">
                                  <a:latin typeface="Cambria Math"/>
                                </a:rPr>
                                <m:t>2</m:t>
                              </m:r>
                            </m:sub>
                          </m:sSub>
                        </m:e>
                      </m:acc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07904" y="4438676"/>
                <a:ext cx="2198166" cy="575479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4015296" y="5229200"/>
                <a:ext cx="1890774" cy="1268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acc>
                        <m:accPr>
                          <m:chr m:val="⃑"/>
                          <m:ctrlPr>
                            <a:rPr lang="th-TH" i="1" smtClean="0">
                              <a:latin typeface="Cambria Math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latin typeface="Cambria Math"/>
                            </a:rPr>
                            <m:t>𝐸</m:t>
                          </m:r>
                        </m:e>
                      </m:acc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acc>
                            <m:accPr>
                              <m:chr m:val="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acc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acc>
                        </m:e>
                      </m:nary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5296" y="5229200"/>
                <a:ext cx="1890774" cy="1268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44407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5832648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ทิศ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ของแรงไฟฟ้าที่กระทำต่อประจุ +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q 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มีทิศเดียวกับทิศของสนามไฟฟ้า</a:t>
            </a:r>
            <a:endParaRPr lang="en-US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ทิศของแรงไฟฟ้าที่กระทำต่อประจุ -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q 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มีทิศตรงกันข้ามกับทิศของสนามไฟฟ้า</a:t>
            </a:r>
            <a:endParaRPr lang="en-US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	</a:t>
            </a:r>
            <a:endParaRPr lang="en-US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2" name="Picture 2" descr="http://www.vcharkarn.com/userfiles/238080/1%20(24)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628800"/>
            <a:ext cx="5334000" cy="1362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vcharkarn.com/userfiles/238080/1%20(25)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4365104"/>
            <a:ext cx="4762500" cy="1619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882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www.vcharkarn.com/userfiles/238080/1%20(2)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2628875"/>
            <a:ext cx="5715000" cy="260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82453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ประจุไฟฟ้า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(electric charge)</a:t>
            </a: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เมื่อนำแผ่น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PVC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(polyvinyl  chloride)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มาถูกับผ้าสักหลาด แล้วนำแผ่น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PVC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เข้าใกล้กระดาษชิ้นเล็กๆ พบว่ากระดาษถูกแผ่นพีวีซีดึงดูด ต้นเหตุที่ทำให้เกิดแรงนี้คือ ประจุไฟฟ้า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(electric charge)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หรือเรียกสั้นๆ ว่าประจุ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charge)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แรงที่เกิดขึ้นนี้เรียกว่าแรงระหว่างประจุ</a:t>
            </a:r>
            <a:endParaRPr lang="th-TH" sz="2800" b="1" dirty="0">
              <a:solidFill>
                <a:schemeClr val="tx1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2050" name="Picture 2" descr="http://static.weloveshopping.com/shop/arunservice/extra/8777787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5373216"/>
            <a:ext cx="3148980" cy="11946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img.tarad.com/shop/i/imaimshop/img-lib/spd_20130913212001_b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9992" y="4796138"/>
            <a:ext cx="1801577" cy="1801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071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8326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1 เมื่อนำประจุ </a:t>
                </a:r>
                <a14:m>
                  <m:oMath xmlns:m="http://schemas.openxmlformats.org/officeDocument/2006/math"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−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𝟐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คู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เข้าไปวางไว้ ณ จุดๆ หนึ่งปรากฏว่ามีแรง </a:t>
                </a:r>
                <a14:m>
                  <m:oMath xmlns:m="http://schemas.openxmlformats.org/officeDocument/2006/math">
                    <m:r>
                      <a:rPr lang="th-TH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𝟖</m:t>
                    </m:r>
                    <m:r>
                      <a:rPr lang="th-TH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𝟎</m:t>
                    </m:r>
                    <m:r>
                      <a:rPr lang="th-TH" sz="28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นิว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ตัน มากระทำต่อประจุนี้ในทิศจากซ้ายไปขวา ค่าสนามไฟฟ้ามีค่าเท่าใด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(4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N/c, V/m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ทิศจากขวาไปซ้าย)</a:t>
                </a:r>
                <a:endParaRPr lang="en-US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832648"/>
              </a:xfrm>
              <a:blipFill rotWithShape="1">
                <a:blip r:embed="rId2"/>
                <a:stretch>
                  <a:fillRect l="-1460" t="-523" r="-438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615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8326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2 ทรงกลมตัวนำลูกหนึ่งมีมวล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m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แขวนด้วยเชือกภายใต้สนามไฟฟ้าสม่ำเสมอ </a:t>
                </a:r>
                <a14:m>
                  <m:oMath xmlns:m="http://schemas.openxmlformats.org/officeDocument/2006/math">
                    <m:r>
                      <a:rPr lang="th-TH" sz="2800" b="1" i="0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𝟒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นิว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ตัน/คู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ถ้าทรงกลมมีประจุ </a:t>
                </a:r>
                <a14:m>
                  <m:oMath xmlns:m="http://schemas.openxmlformats.org/officeDocument/2006/math">
                    <m:r>
                      <a:rPr lang="th-TH" sz="2800" b="1" i="0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𝟐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คู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ทำให้เชือกแขวนทำมุม 30 องศากับแนวดิ่ง มวลทรงกลมมีค่าเท่าใด </a:t>
                </a:r>
              </a:p>
              <a:p>
                <a:pPr algn="l"/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a:rPr lang="th-TH" sz="2800" b="1" i="1" dirty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𝟏𝟑</m:t>
                    </m:r>
                    <m:r>
                      <a:rPr lang="th-TH" sz="2800" b="1" i="1" dirty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800" b="1" i="1" dirty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𝟖𝟔</m:t>
                    </m:r>
                    <m:r>
                      <a:rPr lang="th-TH" sz="28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𝟑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𝒌𝒈</m:t>
                    </m:r>
                  </m:oMath>
                </a14:m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  <a:endParaRPr lang="en-US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832648"/>
              </a:xfrm>
              <a:blipFill rotWithShape="1">
                <a:blip r:embed="rId2"/>
                <a:stretch>
                  <a:fillRect l="-1460" t="-104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562592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8326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3 จากรูปเมื่อวางประจุ +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ไว้ที่จุด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A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ปรากฏว่าสนามไฟฟ้าที่จุด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P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มีค่า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0.5 N/C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ถ้านำประจุ –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มาวางไว้ที่จุด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B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จุด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P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มีสนามไฟฟ้าเท่าใด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a:rPr lang="th-TH" sz="2800" b="1" i="0" dirty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𝟏</m:t>
                    </m:r>
                    <m:r>
                      <a:rPr lang="th-TH" sz="2800" b="1" i="0" dirty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800" b="1" i="0" dirty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𝟎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𝑵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/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𝑪</m:t>
                    </m:r>
                  </m:oMath>
                </a14:m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  <a:endParaRPr lang="en-US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832648"/>
              </a:xfrm>
              <a:blipFill rotWithShape="1">
                <a:blip r:embed="rId2"/>
                <a:stretch>
                  <a:fillRect l="-1460" t="-104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76389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8326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4 จากรูปสนามไฟฟ้าที่จุด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C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มีค่าเท่าใด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a:rPr lang="th-TH" sz="2800" b="1" i="0" dirty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𝟒</m:t>
                    </m:r>
                    <m:r>
                      <a:rPr lang="th-TH" sz="2800" b="1" i="0" dirty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800" b="1" i="0" dirty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𝟖</m:t>
                    </m:r>
                    <m:r>
                      <a:rPr lang="th-TH" sz="28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𝟕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𝑵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/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𝑪</m:t>
                    </m:r>
                  </m:oMath>
                </a14:m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  <a:endParaRPr lang="en-US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832648"/>
              </a:xfrm>
              <a:blipFill rotWithShape="1">
                <a:blip r:embed="rId2"/>
                <a:stretch>
                  <a:fillRect l="-1460" t="-52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cxnSp>
        <p:nvCxnSpPr>
          <p:cNvPr id="6" name="ตัวเชื่อมต่อตรง 5"/>
          <p:cNvCxnSpPr/>
          <p:nvPr/>
        </p:nvCxnSpPr>
        <p:spPr>
          <a:xfrm>
            <a:off x="1619672" y="1696870"/>
            <a:ext cx="1080120" cy="393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ตัวเชื่อมต่อตรง 9"/>
          <p:cNvCxnSpPr/>
          <p:nvPr/>
        </p:nvCxnSpPr>
        <p:spPr>
          <a:xfrm>
            <a:off x="2699792" y="1700808"/>
            <a:ext cx="0" cy="136815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1115616" y="1435260"/>
            <a:ext cx="3754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</a:t>
            </a:r>
            <a:endParaRPr lang="th-TH" dirty="0"/>
          </a:p>
        </p:txBody>
      </p:sp>
      <p:sp>
        <p:nvSpPr>
          <p:cNvPr id="12" name="TextBox 11"/>
          <p:cNvSpPr txBox="1"/>
          <p:nvPr/>
        </p:nvSpPr>
        <p:spPr>
          <a:xfrm>
            <a:off x="2699792" y="2807350"/>
            <a:ext cx="38023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</a:t>
            </a:r>
            <a:endParaRPr lang="th-TH" dirty="0"/>
          </a:p>
        </p:txBody>
      </p:sp>
      <p:sp>
        <p:nvSpPr>
          <p:cNvPr id="13" name="TextBox 12"/>
          <p:cNvSpPr txBox="1"/>
          <p:nvPr/>
        </p:nvSpPr>
        <p:spPr>
          <a:xfrm>
            <a:off x="2686968" y="1435260"/>
            <a:ext cx="39305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</a:t>
            </a:r>
            <a:endParaRPr lang="th-TH" dirty="0"/>
          </a:p>
        </p:txBody>
      </p:sp>
      <p:sp>
        <p:nvSpPr>
          <p:cNvPr id="15" name="TextBox 14"/>
          <p:cNvSpPr txBox="1"/>
          <p:nvPr/>
        </p:nvSpPr>
        <p:spPr>
          <a:xfrm>
            <a:off x="1784308" y="1177588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3cm</a:t>
            </a:r>
            <a:endParaRPr lang="th-TH" dirty="0"/>
          </a:p>
        </p:txBody>
      </p:sp>
      <p:sp>
        <p:nvSpPr>
          <p:cNvPr id="16" name="TextBox 15"/>
          <p:cNvSpPr txBox="1"/>
          <p:nvPr/>
        </p:nvSpPr>
        <p:spPr>
          <a:xfrm>
            <a:off x="2685249" y="2132856"/>
            <a:ext cx="8066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</a:t>
            </a:r>
            <a:r>
              <a:rPr lang="en-US" dirty="0" smtClean="0"/>
              <a:t>cm</a:t>
            </a:r>
            <a:endParaRPr lang="th-TH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/>
              <p:cNvSpPr txBox="1"/>
              <p:nvPr/>
            </p:nvSpPr>
            <p:spPr>
              <a:xfrm>
                <a:off x="3013713" y="1437229"/>
                <a:ext cx="188833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b="0" i="1" smtClean="0">
                          <a:latin typeface="Cambria Math"/>
                        </a:rPr>
                        <m:t>−</m:t>
                      </m:r>
                      <m:r>
                        <a:rPr lang="th-TH" b="0" i="1" smtClean="0">
                          <a:latin typeface="Cambria Math"/>
                        </a:rPr>
                        <m:t>6</m:t>
                      </m:r>
                      <m:r>
                        <a:rPr lang="th-TH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th-TH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th-TH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th-TH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th-TH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7" name="TextBox 1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13713" y="1437229"/>
                <a:ext cx="1888337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Box 17"/>
              <p:cNvSpPr txBox="1"/>
              <p:nvPr/>
            </p:nvSpPr>
            <p:spPr>
              <a:xfrm>
                <a:off x="3048178" y="2807350"/>
                <a:ext cx="181940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</a:rPr>
                        <m:t>1</m:t>
                      </m:r>
                      <m:r>
                        <a:rPr lang="th-TH" b="0" i="1" smtClean="0">
                          <a:latin typeface="Cambria Math"/>
                        </a:rPr>
                        <m:t>0</m:t>
                      </m:r>
                      <m:r>
                        <a:rPr lang="th-TH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th-TH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th-TH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th-TH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th-TH" b="0" i="1" smtClean="0">
                              <a:latin typeface="Cambria Math"/>
                              <a:ea typeface="Cambria Math"/>
                            </a:rPr>
                            <m:t>6</m:t>
                          </m:r>
                        </m:sup>
                      </m:sSup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18" name="TextBox 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178" y="2807350"/>
                <a:ext cx="1819408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72212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5832648"/>
          </a:xfrm>
        </p:spPr>
        <p:txBody>
          <a:bodyPr>
            <a:normAutofit lnSpcReduction="10000"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เส้นสนามไฟฟ้า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      เส้นสนามไฟฟ้า คือ เส้นต่างๆที่ใช้เขียนเพื่อแสดงทิศของสนามไฟฟ้าในบริเวณรอบๆ จุดประจุ </a:t>
            </a: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ทิศของสนามไฟฟ้า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รอบจุดประจุ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บวก</a:t>
            </a: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ทิศของสนามไฟฟ้ารอบจุดประจุลบ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146" name="Picture 2" descr="http://www.vcharkarn.com/userfiles/238080/1%20(26)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79528" y="1628801"/>
            <a:ext cx="1819148" cy="1728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vcharkarn.com/userfiles/238080/1%20(27)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3861048"/>
            <a:ext cx="2175598" cy="19406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259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5832648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เส้นสนามไฟฟ้า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     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170" name="Picture 2" descr="http://www.vcharkarn.com/userfiles/238080/1%20(28)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928" y="1250632"/>
            <a:ext cx="3333750" cy="1971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vcharkarn.com/userfiles/238080/1%20(29)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1198245"/>
            <a:ext cx="2476500" cy="2076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vcharkarn.com/userfiles/238080/1%20(30)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3789040"/>
            <a:ext cx="3333750" cy="2590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48474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5832648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เส้นสนามไฟฟ้า 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เส้นสนามไฟฟ้าระหว่างตัวนำขนาน</a:t>
            </a: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     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194" name="Picture 2" descr="http://www.vcharkarn.com/userfiles/238080/1%20(31)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5715000" cy="2762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vcharkarn.com/userfiles/238080/1%20(32)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96" y="3774900"/>
            <a:ext cx="6667500" cy="3038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6300192" y="1280093"/>
                <a:ext cx="2660646" cy="262251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𝐸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𝑑</m:t>
                          </m:r>
                        </m:den>
                      </m:f>
                    </m:oMath>
                  </m:oMathPara>
                </a14:m>
                <a:endParaRPr lang="en-US" dirty="0" smtClean="0"/>
              </a:p>
              <a:p>
                <a:r>
                  <a:rPr lang="th-TH" dirty="0" smtClean="0"/>
                  <a:t>เมื่อ </a:t>
                </a:r>
                <a:r>
                  <a:rPr lang="en-US" dirty="0" smtClean="0"/>
                  <a:t>E = </a:t>
                </a:r>
                <a:r>
                  <a:rPr lang="th-TH" dirty="0" smtClean="0"/>
                  <a:t>สนามไฟฟ้า</a:t>
                </a:r>
              </a:p>
              <a:p>
                <a:r>
                  <a:rPr lang="th-TH" dirty="0"/>
                  <a:t> </a:t>
                </a:r>
                <a:r>
                  <a:rPr lang="th-TH" dirty="0" smtClean="0"/>
                  <a:t>      </a:t>
                </a:r>
                <a:r>
                  <a:rPr lang="en-US" dirty="0" smtClean="0"/>
                  <a:t>V = </a:t>
                </a:r>
                <a:r>
                  <a:rPr lang="th-TH" dirty="0" smtClean="0"/>
                  <a:t>ความต่างศักย์</a:t>
                </a:r>
              </a:p>
              <a:p>
                <a:r>
                  <a:rPr lang="th-TH" dirty="0"/>
                  <a:t> </a:t>
                </a:r>
                <a:r>
                  <a:rPr lang="th-TH" dirty="0" smtClean="0"/>
                  <a:t>      </a:t>
                </a:r>
                <a:r>
                  <a:rPr lang="en-US" dirty="0" smtClean="0"/>
                  <a:t>d = </a:t>
                </a:r>
                <a:r>
                  <a:rPr lang="th-TH" dirty="0" smtClean="0"/>
                  <a:t>ระยะระหว่างแผ่นโลหะขนาน</a:t>
                </a:r>
                <a:endParaRPr lang="th-TH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00192" y="1280093"/>
                <a:ext cx="2660646" cy="2622513"/>
              </a:xfrm>
              <a:prstGeom prst="rect">
                <a:avLst/>
              </a:prstGeom>
              <a:blipFill rotWithShape="1">
                <a:blip r:embed="rId4"/>
                <a:stretch>
                  <a:fillRect l="-4577" b="-534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653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5832648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เส้นสนามไฟฟ้า 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เส้นสนามไฟฟ้าระหว่างตัวนำ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ขนาน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ใน 3 มิติ</a:t>
            </a:r>
            <a:r>
              <a:rPr lang="th-TH" sz="2800" dirty="0"/>
              <a:t> </a:t>
            </a: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บริเวณ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ที่มีเส้นแรงไฟฟ้าหนาแน่นมาก สนามไฟฟ้าที่บริเวณนั้นมีค่า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มาก</a:t>
            </a:r>
          </a:p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- บริเวณ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ที่มีเส้นแรงไฟฟ้าหนาแน่นน้อย สนามไฟฟ้ามีค่าน้อย</a:t>
            </a: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     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218" name="Picture 2" descr="http://www.vcharkarn.com/userfiles/238080/1%20(3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484784"/>
            <a:ext cx="6443599" cy="223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449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5832648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เส้นสนามไฟฟ้า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เนื่องจากจุดประจุ</a:t>
            </a: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เส้นสนามไฟฟ้า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เนื่องจากประจุไฟฟ้าบนตัวนำทรงกลม         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0242" name="Picture 2" descr="http://www.vcharkarn.com/userfiles/238080/1%20(35)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2533"/>
          <a:stretch/>
        </p:blipFill>
        <p:spPr bwMode="auto">
          <a:xfrm>
            <a:off x="1979712" y="1052735"/>
            <a:ext cx="1998522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://www.vcharkarn.com/userfiles/238080/1%20(35)(1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245"/>
          <a:stretch/>
        </p:blipFill>
        <p:spPr bwMode="auto">
          <a:xfrm>
            <a:off x="1951524" y="3718065"/>
            <a:ext cx="2013857" cy="220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85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5832648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สนามไฟฟ้า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ณ ตำแหน่งต่างๆ ในที่ว่างภายในตัวนำรูปทรงใดๆ มีค่าเป็น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ศูนย์</a:t>
            </a: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dirty="0"/>
              <a:t> </a:t>
            </a:r>
            <a:r>
              <a:rPr lang="th-TH" sz="2800" dirty="0" smtClean="0"/>
              <a:t>-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สนามไฟฟ้า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ณ ตำแหน่งติดกับผิวของตัวนำจะมีทิศตั้งฉากกับผิวเสมอ</a:t>
            </a: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จุดสะเทิน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(neutral point)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คือจุดในสนามไฟฟ้าซึ่งมีค่าสนามไฟฟ้าเป็นศูนย์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266" name="Picture 2" descr="http://www.vcharkarn.com/userfiles/238080/1%20(36)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124744"/>
            <a:ext cx="4752528" cy="22020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://www.vcharkarn.com/userfiles/238080/1%20(37)(2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7571" y="3717032"/>
            <a:ext cx="1512168" cy="18629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048714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82453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ชนิดของแรงระหว่างประจุ</a:t>
            </a: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- เมื่อ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นำแผ่นพีวีซีที่มีประจุเข้าใกล้แผ่นพีวีซีที่มี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ประจุ ปรากฏ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ว่าแผ่นพีวีซี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เบนออก </a:t>
            </a: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- เมื่อนำแผ่น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เปอร์สเปกซ์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แล้วทดลองซ้ำ จะพบว่าแผ่น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เปอร์สเปกซ์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ที่มี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ประจุจะ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เบน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ออก</a:t>
            </a: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- ถ้า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นำแผ่น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เปอร์สเปกซ์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ที่มีประจุเข้าใกล้แผ่นพีวีซีซึ่งมี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ประจุ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ปรากฏว่า แผ่นพีวีซีถูกดึงดูดให้เบนเข้าหาแผ่น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เปอร์สเปกซ์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ที่มีประจุ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แสดง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ว่าแรงระหว่างประจุมีสองชนิด คือ แรง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ดึงดูด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(attractive force)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และแรง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ผลัก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(repulsive force)</a:t>
            </a:r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3074" name="Picture 2" descr="http://www.vcharkarn.com/userfiles/238080/1%20(3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0267" y="4149080"/>
            <a:ext cx="6769089" cy="26098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130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5832648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1 แผ่นโลหะขนานคู่หนึ่งวางห่างกัน 3 มิลลิเมตร ถ้าต่อเข้ากับแบตเตอรี่ขนาด 9 โวลต์ สนามไฟฟ้าระหว่างแผ่นโลหะขนานมีค่าเท่าใด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(3,000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V/m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)</a:t>
            </a:r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2656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832648"/>
              </a:xfrm>
            </p:spPr>
            <p:txBody>
              <a:bodyPr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2 อนุภาคหนึ่งมีมวล </a:t>
                </a:r>
                <a14:m>
                  <m:oMath xmlns:m="http://schemas.openxmlformats.org/officeDocument/2006/math"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𝟐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kg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และมีประจุ </a:t>
                </a:r>
                <a14:m>
                  <m:oMath xmlns:m="http://schemas.openxmlformats.org/officeDocument/2006/math">
                    <m:r>
                      <a:rPr lang="th-TH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r>
                      <a:rPr lang="th-TH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𝟐</m:t>
                    </m:r>
                    <m:r>
                      <a:rPr lang="th-TH" sz="28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𝟔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𝑪</m:t>
                    </m:r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เมื่อนำมาวางไว้ในสนามไฟฟ้าที่มีทิศตามแนวดิ่ง ปรากฏว่าอนุภาคนี้เคลื่อนที่ด้วยความเร่ง 20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𝒄𝒎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/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𝒔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จงหาขนาดและทิศทางของสนามไฟฟ้า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(98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N/C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ทิศขึ้น)</a:t>
                </a: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832648"/>
              </a:xfrm>
              <a:blipFill rotWithShape="1">
                <a:blip r:embed="rId2"/>
                <a:stretch>
                  <a:fillRect l="-1460" t="-418" r="-219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167600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5832648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3 จุดประจุขนาด +1 ไม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โคร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คู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ลอมบ์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และ 4 ไม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โคร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คู</a:t>
            </a:r>
            <a:r>
              <a:rPr lang="th-TH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ลอมบ์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วางห่างกันเป็นระยะ 6 เซนติเมตร ตำแหน่งที่สนามไฟฟ้ามีค่าเป็น 0 จะอยู่ห่างจากประจุ + 1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ไม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โคร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คู</a:t>
            </a:r>
            <a:r>
              <a:rPr lang="th-TH" sz="28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ลอมบ์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กี่เซนติเมตร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(2 เซนติเมตร)</a:t>
            </a:r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5301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1584176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***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ให้นักเรียนทำแบบฝึกหัดท้ายบท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(ปัญหา)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ในแบบเรียน หน้า 68-69 ข้อ 7-13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06560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688632"/>
              </a:xfrm>
            </p:spPr>
            <p:txBody>
              <a:bodyPr>
                <a:normAutofit/>
              </a:bodyPr>
              <a:lstStyle/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ศักย์ไฟฟ้า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(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electric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potential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</a:p>
              <a:p>
                <a:pPr lvl="0"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ประจุเมื่ออยู่ตำแหน่งต่างๆ ที่มีสนามไฟฟ้าจะมีพลังงานศักย์ที่เรียกว่า พลังงาน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ศักย์ไฟฟ้า</a:t>
                </a: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ศักย์ไฟฟ้า คือ พลังงาน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ศักย์ไฟฟ้าต่อ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1 หน่วยประจุที่ตำแหน่ง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นั้น</a:t>
                </a: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𝑽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𝒑</m:t>
                            </m:r>
                          </m:sub>
                        </m:sSub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𝒒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en-US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	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V =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ศักย์ไฟฟ้าเป็น</a:t>
                </a:r>
                <a:r>
                  <a:rPr lang="th-TH" sz="2800" b="1" dirty="0" err="1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ปริมาณส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เก</a:t>
                </a:r>
                <a:r>
                  <a:rPr lang="th-TH" sz="2800" b="1" dirty="0" err="1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ลาร์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มีหน่วยเป็น </a:t>
                </a:r>
                <a:r>
                  <a:rPr lang="th-TH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จูล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ต่อ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คู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หรือ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โวลต์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 (</a:t>
                </a:r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V)</a:t>
                </a: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𝑬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𝒑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พลังงาน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ศักย์ไฟฟ้ามีหน่วยเป็น</a:t>
                </a:r>
                <a:r>
                  <a:rPr lang="th-TH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จูล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(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J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 =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ประจุ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มีหน่วยเป็นคู</a:t>
                </a:r>
                <a:r>
                  <a:rPr lang="th-TH" sz="2800" b="1" dirty="0" err="1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(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C)</a:t>
                </a: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688632"/>
              </a:xfrm>
              <a:blipFill rotWithShape="1">
                <a:blip r:embed="rId2"/>
                <a:stretch>
                  <a:fillRect l="-1460" t="-107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681209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04656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ศักย์ไฟฟ้า (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electric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potential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- ประจุบวกจะเคลื่อนที่จากตำแหน่งที่มี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ศักย์ไฟฟ้าสูงมายังตำแหน่งที่มีศักย์ไฟฟ้า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ต่ำ</a:t>
                </a: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- สนามไฟฟ้า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มี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ทิศจากตำแหน่งที่มีศักย์ไฟฟ้าสูงไปยังตำแหน่งที่มีศักย์ไฟฟ้า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ต่ำ</a:t>
                </a: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ความต่าง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ศักย์ คือ งาน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ที่เกิดขึ้นในการเคลื่อนที่ประจุ +1 หน่วยจากตำแหน่งหนึ่งไปยังอีกตำแหน่งหนึ่ง ภายในบริเวณที่มีใน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สนามไฟฟ้า</a:t>
                </a: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𝑩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−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𝑨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𝑨</m:t>
                            </m:r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→</m:t>
                            </m:r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𝑩</m:t>
                            </m:r>
                          </m:sub>
                        </m:sSub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𝒒</m:t>
                        </m:r>
                      </m:den>
                    </m:f>
                  </m:oMath>
                </a14:m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ศักย์ไฟฟ้าที่ตำแหน่งใดๆ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คือ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ความ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ต่างศักย์ระหว่างตำแหน่งนั้นกับตำแหน่งที่มีศักย์ไฟฟ้าเป็นศูนย์</a:t>
                </a: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04656"/>
              </a:xfrm>
              <a:blipFill rotWithShape="1">
                <a:blip r:embed="rId2"/>
                <a:stretch>
                  <a:fillRect l="-1460" t="-1033" r="-1095" b="-258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2" name="Picture 2" descr="http://www.vcharkarn.com/userfiles/213156/1%20(39)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2060848"/>
            <a:ext cx="2880320" cy="2035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6241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ศักย์ไฟฟ้าเนื่องจากจุดประจุ</a:t>
                </a: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จุด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A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อยู่ที่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ระยะอนันต์ ศักย์ไฟฟ้าที่ </a:t>
                </a:r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A 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มีค่าเป็นศูนย์</a:t>
                </a: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ศักย์ไฟฟ้าที่ตำแหน่งซึ่งอยู่ห่างจากจุดประจุ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เป็นระยะ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r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หาได้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</a:t>
                </a: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𝑽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𝒌𝑸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den>
                    </m:f>
                  </m:oMath>
                </a14:m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ศักย์ไฟฟ้าที่ตำแหน่งใดคืองานในการนำประจุ +1 หน่วยจากระยะอนันต์มายังตำแหน่งนั้น </a:t>
                </a:r>
                <a:b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</a:b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ศักย์ไฟฟ้า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จะมีค่าเป็นบวกหรือลบขึ้นกับชนิดของประจุที่ทำให้เกิด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สนามไฟฟ้า</a:t>
                </a: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  <a:blipFill rotWithShape="1">
                <a:blip r:embed="rId2"/>
                <a:stretch>
                  <a:fillRect l="-1460" t="-1020" r="-1387" b="-51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146" name="Picture 2" descr="http://www.vcharkarn.com/userfiles/213156/1%20(40)(6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252" y="1203925"/>
            <a:ext cx="5235836" cy="2376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/>
              <p:cNvSpPr txBox="1"/>
              <p:nvPr/>
            </p:nvSpPr>
            <p:spPr>
              <a:xfrm>
                <a:off x="5377162" y="1203925"/>
                <a:ext cx="3779912" cy="23223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𝑊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𝐹𝑠</m:t>
                      </m:r>
                    </m:oMath>
                  </m:oMathPara>
                </a14:m>
                <a:endParaRPr lang="en-US" dirty="0" smtClean="0"/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 smtClean="0">
                              <a:latin typeface="Cambria Math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𝑊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→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𝐵</m:t>
                              </m:r>
                            </m:sub>
                          </m:sSub>
                        </m:num>
                        <m:den>
                          <m:r>
                            <a:rPr lang="en-US" b="0" i="1" smtClean="0">
                              <a:latin typeface="Cambria Math"/>
                            </a:rPr>
                            <m:t>𝑞</m:t>
                          </m:r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r>
                        <a:rPr lang="en-US" b="0" i="1" smtClean="0">
                          <a:latin typeface="Cambria Math"/>
                        </a:rPr>
                        <m:t>𝑘𝑄</m:t>
                      </m:r>
                      <m:r>
                        <a:rPr lang="en-US" b="0" i="1" smtClean="0">
                          <a:latin typeface="Cambria Math"/>
                        </a:rPr>
                        <m:t>(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)</m:t>
                      </m:r>
                    </m:oMath>
                  </m:oMathPara>
                </a14:m>
                <a:endParaRPr lang="en-US" dirty="0" smtClean="0"/>
              </a:p>
              <a:p>
                <a:pPr marL="0" lvl="1"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th-TH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𝐵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𝐴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𝑘𝑄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𝐵</m:t>
                              </m:r>
                            </m:sub>
                          </m:sSub>
                        </m:den>
                      </m:f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f>
                        <m:f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fPr>
                        <m:num>
                          <m:r>
                            <a:rPr lang="en-US" b="0" i="1" smtClean="0">
                              <a:latin typeface="Cambria Math"/>
                            </a:rPr>
                            <m:t>𝑘𝑄</m:t>
                          </m:r>
                        </m:num>
                        <m:den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𝑟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𝐴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5" name="TextBox 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77162" y="1203925"/>
                <a:ext cx="3779912" cy="232230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0960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ศักย์ไฟฟ้าเนื่องจากจุดประจุหลายจุดประจุ</a:t>
                </a: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ใน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กรณีที่ตำแหน่งที่พิจารณามีสนามไฟฟ้าเนื่องจากจุดประจุหลายๆ จุดประจุ 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ศักย์ไฟฟ้าลัพธ์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ที่ตำแหน่ง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นั้น คือ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ผลรวม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ทางพีชคณิตของศักย์ไฟฟ้าเนื่องจากจุดประจุแต่ละ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จุด</a:t>
                </a: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𝑨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𝟑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หรือ  </a:t>
                </a: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  <a:blipFill rotWithShape="1">
                <a:blip r:embed="rId2"/>
                <a:stretch>
                  <a:fillRect l="-1460" t="-1020" r="-65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4" name="Picture 4" descr="http://www.vcharkarn.com/userfiles/213156/1%20(41)(4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1247516"/>
            <a:ext cx="3694762" cy="193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5077682" y="4149080"/>
                <a:ext cx="1859740" cy="126855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  <m:r>
                        <a:rPr lang="en-US" b="0" i="1" smtClean="0">
                          <a:latin typeface="Cambria Math"/>
                        </a:rPr>
                        <m:t>= </m:t>
                      </m:r>
                      <m:nary>
                        <m:naryPr>
                          <m:chr m:val="∑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𝑖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  <m:sup>
                          <m:r>
                            <a:rPr lang="en-US" b="0" i="1" smtClean="0">
                              <a:latin typeface="Cambria Math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7682" y="4149080"/>
                <a:ext cx="1859740" cy="1268552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96923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ศักย์ไฟฟ้า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เนื่องจากประจุบนตัวนำทรงกลม</a:t>
                </a: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dirty="0"/>
                  <a:t>   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เมื่อให้ประจุ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แก่ตัวนำทรงกลม รัศมี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a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ประจุจะกระจายบนผิวอย่างสม่ำเสมอ ทำให้สนามไฟฟ้าภายในตัวนำทรงกลมมีค่าเป็นศูนย์ 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ศักย์ไฟฟ้าที่ตำแหน่งใดๆ ภายในตัวนำทรง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กลมมี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ศักย์ไฟฟ้า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ค่าเท่ากัน </a:t>
                </a: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</a:t>
                </a:r>
                <a:r>
                  <a:rPr lang="en-US" sz="28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𝑽</m:t>
                    </m:r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𝒌𝑸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𝒂</m:t>
                        </m:r>
                      </m:den>
                    </m:f>
                  </m:oMath>
                </a14:m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  <a:blipFill rotWithShape="1">
                <a:blip r:embed="rId2"/>
                <a:stretch>
                  <a:fillRect l="-1460" t="-1020" r="-87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1" name="รูปภาพ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7300" y="3545983"/>
            <a:ext cx="6555060" cy="30427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985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ความสัมพันธ์ระหว่างความต่างศักย์และสนามไฟฟ้าสม่ำเสมอ</a:t>
                </a: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𝑾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𝑨</m:t>
                        </m:r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→</m:t>
                        </m:r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𝑩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𝑭𝒔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, 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𝑭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𝒒𝑬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s = d</a:t>
                </a: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จะได้ </a:t>
                </a:r>
                <a:r>
                  <a:rPr lang="th-TH" sz="2800" dirty="0"/>
                  <a:t>  </a:t>
                </a: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𝑾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𝑨</m:t>
                        </m:r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→</m:t>
                        </m:r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𝑩</m:t>
                        </m:r>
                      </m:sub>
                    </m:sSub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𝒒𝑬𝒅</m:t>
                    </m:r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𝑩</m:t>
                        </m:r>
                      </m:sub>
                    </m:sSub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−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𝑨</m:t>
                        </m:r>
                      </m:sub>
                    </m:sSub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𝑾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𝑨</m:t>
                            </m:r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→</m:t>
                            </m:r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ea typeface="Cambria Math"/>
                                <a:cs typeface="TH SarabunPSK" pitchFamily="34" charset="-34"/>
                              </a:rPr>
                              <m:t>𝑩</m:t>
                            </m:r>
                          </m:sub>
                        </m:sSub>
                      </m:num>
                      <m:den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𝒒</m:t>
                        </m:r>
                      </m:den>
                    </m:f>
                  </m:oMath>
                </a14:m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จะได้ 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𝑬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∆</m:t>
                        </m:r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𝑽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𝒅</m:t>
                        </m:r>
                      </m:den>
                    </m:f>
                  </m:oMath>
                </a14:m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  <a:blipFill rotWithShape="1">
                <a:blip r:embed="rId2"/>
                <a:stretch>
                  <a:fillRect l="-1460" t="-102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9218" name="Picture 2" descr="http://www.vcharkarn.com/userfiles/213156/1%20(44)(5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317607"/>
            <a:ext cx="4075009" cy="1979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0709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824536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ประจุไฟฟ้ามี 2 ชนิด</a:t>
            </a: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1. ประจุไฟฟ้าบวก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(positive electric charge)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, ประจุบวก 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positive 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charge)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+</a:t>
            </a:r>
          </a:p>
          <a:p>
            <a:pPr algn="l"/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2.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ประจุ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ไฟฟ้าลบ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(negative 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electric charge)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,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ประจุลบ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(negative </a:t>
            </a:r>
            <a:r>
              <a:rPr lang="en-US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charge)</a:t>
            </a:r>
            <a:r>
              <a:rPr lang="en-US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</a:t>
            </a:r>
            <a:endParaRPr lang="en-US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แรงระหว่างประจุ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- ประจุชนิดเดียวกันจะผลักกัน</a:t>
            </a: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- ประจุต่างชนิดกันจะดูดกัน</a:t>
            </a: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4098" name="Picture 2" descr="http://www.vcharkarn.com/userfiles/238080/1%20(4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696" y="3795599"/>
            <a:ext cx="5715000" cy="23336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48085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1 วางประจุไฟฟ้า </a:t>
                </a:r>
                <a14:m>
                  <m:oMath xmlns:m="http://schemas.openxmlformats.org/officeDocument/2006/math"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𝟑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𝟒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คู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ที่ตำแหน่ง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x=-2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y=0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เมตร และประจุลบขนาดเท่ากันที่ตำแหน่ง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x=0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y=3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เมตร ศักย์ไฟฟ้าที่จุดกำเนิดมีค่าเท่าใด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𝟒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𝟓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𝟓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โวลต์ )</a:t>
                </a: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  <a:blipFill rotWithShape="1">
                <a:blip r:embed="rId2"/>
                <a:stretch>
                  <a:fillRect l="-1460" t="-51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6958686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2 สามเหลี่ยมด้านเท่ายาวด้านละ 2 เซนติเมตร มีประจุวางอยู่ที่มุม ที่ตำแหน่งเส้น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มัธย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ฐานทั้งสามตัดกันมีค่าศักย์ไฟฟ้าเป็นศูนย์ จงหาประจุที่ทำให้ที่จุดนี้เป็นศูนย์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a:rPr lang="th-TH" sz="2800" b="1" i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−</m:t>
                    </m:r>
                    <m:r>
                      <a:rPr lang="th-TH" sz="2800" b="1" i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𝟔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𝛍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𝑪</m:t>
                    </m:r>
                  </m:oMath>
                </a14:m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)</a:t>
                </a: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14:m>
                  <m:oMath xmlns:m="http://schemas.openxmlformats.org/officeDocument/2006/math"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𝟐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𝝁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𝑪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            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𝟒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𝝁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𝑪</m:t>
                    </m:r>
                  </m:oMath>
                </a14:m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  <a:blipFill rotWithShape="1">
                <a:blip r:embed="rId2"/>
                <a:stretch>
                  <a:fillRect l="-1460" t="-102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4" name="สามเหลี่ยมหน้าจั่ว 13"/>
          <p:cNvSpPr/>
          <p:nvPr/>
        </p:nvSpPr>
        <p:spPr>
          <a:xfrm>
            <a:off x="755576" y="2060848"/>
            <a:ext cx="2232248" cy="1512168"/>
          </a:xfrm>
          <a:prstGeom prst="triangl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6" name="ตัวเชื่อมต่อตรง 15"/>
          <p:cNvCxnSpPr>
            <a:stCxn id="14" idx="2"/>
            <a:endCxn id="14" idx="5"/>
          </p:cNvCxnSpPr>
          <p:nvPr/>
        </p:nvCxnSpPr>
        <p:spPr>
          <a:xfrm flipV="1">
            <a:off x="755576" y="2816932"/>
            <a:ext cx="1674186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ตัวเชื่อมต่อตรง 17"/>
          <p:cNvCxnSpPr>
            <a:stCxn id="14" idx="4"/>
            <a:endCxn id="14" idx="1"/>
          </p:cNvCxnSpPr>
          <p:nvPr/>
        </p:nvCxnSpPr>
        <p:spPr>
          <a:xfrm flipH="1" flipV="1">
            <a:off x="1313638" y="2816932"/>
            <a:ext cx="1674186" cy="75608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ตัวเชื่อมต่อตรง 19"/>
          <p:cNvCxnSpPr>
            <a:endCxn id="14" idx="3"/>
          </p:cNvCxnSpPr>
          <p:nvPr/>
        </p:nvCxnSpPr>
        <p:spPr>
          <a:xfrm>
            <a:off x="1871700" y="2060848"/>
            <a:ext cx="0" cy="15121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238983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5976664"/>
          </a:xfrm>
        </p:spPr>
        <p:txBody>
          <a:bodyPr vert="horz" lIns="91440" tIns="45720" rIns="91440" bIns="45720" rtlCol="0">
            <a:norm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3 </a:t>
            </a: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จงหาระยะ </a:t>
            </a:r>
            <a:r>
              <a:rPr lang="en-US" sz="2800" b="1" dirty="0" err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Bd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ที่ทำ</a:t>
            </a:r>
            <a:r>
              <a:rPr lang="th-TH" sz="2800" b="1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ให้ศักย์ไฟฟ้า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ที่ </a:t>
            </a:r>
            <a:r>
              <a:rPr lang="en-US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d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เท่ากับ 0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(0.1 เมตร)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cxnSp>
        <p:nvCxnSpPr>
          <p:cNvPr id="12" name="ตัวเชื่อมต่อตรง 11"/>
          <p:cNvCxnSpPr/>
          <p:nvPr/>
        </p:nvCxnSpPr>
        <p:spPr>
          <a:xfrm>
            <a:off x="2411760" y="2348880"/>
            <a:ext cx="338437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ตัวเชื่อมต่อตรง 16"/>
          <p:cNvCxnSpPr/>
          <p:nvPr/>
        </p:nvCxnSpPr>
        <p:spPr>
          <a:xfrm>
            <a:off x="4499992" y="1052736"/>
            <a:ext cx="0" cy="129614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2195736" y="1920815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A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211960" y="74554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B</a:t>
            </a:r>
            <a:endParaRPr lang="th-TH" dirty="0">
              <a:solidFill>
                <a:srgbClr val="FF0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580112" y="1916832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C</a:t>
            </a:r>
            <a:endParaRPr lang="th-TH" dirty="0">
              <a:solidFill>
                <a:srgbClr val="FF0000"/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/>
              <p:cNvSpPr txBox="1"/>
              <p:nvPr/>
            </p:nvSpPr>
            <p:spPr>
              <a:xfrm>
                <a:off x="1630170" y="2377535"/>
                <a:ext cx="1851212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23" name="TextBox 2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170" y="2377535"/>
                <a:ext cx="1851212" cy="523220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/>
              <p:cNvSpPr txBox="1"/>
              <p:nvPr/>
            </p:nvSpPr>
            <p:spPr>
              <a:xfrm>
                <a:off x="4881028" y="2348880"/>
                <a:ext cx="212372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.</m:t>
                      </m:r>
                      <m:r>
                        <a:rPr lang="en-US" b="0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24" name="TextBox 2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81028" y="2348880"/>
                <a:ext cx="2123723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/>
              <p:cNvSpPr txBox="1"/>
              <p:nvPr/>
            </p:nvSpPr>
            <p:spPr>
              <a:xfrm>
                <a:off x="4501904" y="529516"/>
                <a:ext cx="1969835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−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×</m:t>
                      </m:r>
                      <m:sSup>
                        <m:sSup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p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10</m:t>
                          </m:r>
                        </m:e>
                        <m:sup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−</m:t>
                          </m:r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7</m:t>
                          </m:r>
                        </m:sup>
                      </m:sSup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𝐶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25" name="TextBox 24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01904" y="529516"/>
                <a:ext cx="1969835" cy="523220"/>
              </a:xfrm>
              <a:prstGeom prst="rect">
                <a:avLst/>
              </a:prstGeom>
              <a:blipFill rotWithShape="1"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TextBox 25"/>
          <p:cNvSpPr txBox="1"/>
          <p:nvPr/>
        </p:nvSpPr>
        <p:spPr>
          <a:xfrm>
            <a:off x="3094337" y="1937948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0.4 m</a:t>
            </a:r>
            <a:endParaRPr lang="th-TH" dirty="0"/>
          </a:p>
        </p:txBody>
      </p:sp>
      <p:sp>
        <p:nvSpPr>
          <p:cNvPr id="27" name="TextBox 26"/>
          <p:cNvSpPr txBox="1"/>
          <p:nvPr/>
        </p:nvSpPr>
        <p:spPr>
          <a:xfrm>
            <a:off x="4644008" y="1916832"/>
            <a:ext cx="10102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0.2 m</a:t>
            </a:r>
            <a:endParaRPr lang="th-TH" dirty="0"/>
          </a:p>
        </p:txBody>
      </p:sp>
      <p:sp>
        <p:nvSpPr>
          <p:cNvPr id="28" name="TextBox 27"/>
          <p:cNvSpPr txBox="1"/>
          <p:nvPr/>
        </p:nvSpPr>
        <p:spPr>
          <a:xfrm>
            <a:off x="4256950" y="2348880"/>
            <a:ext cx="360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d</a:t>
            </a:r>
            <a:endParaRPr lang="th-TH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223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4 จุ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ด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A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มีศักย์ไฟฟ้า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𝑨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=−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𝟎</m:t>
                    </m:r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โวลต์ และจุด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B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มีศักย์ไฟฟ้า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th-TH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𝑩</m:t>
                        </m:r>
                      </m:sub>
                    </m:sSub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𝟔</m:t>
                    </m:r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𝟎</m:t>
                    </m:r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โวลต์ ถ้าต้องการเคลื่อนประจุ </a:t>
                </a:r>
                <a14:m>
                  <m:oMath xmlns:m="http://schemas.openxmlformats.org/officeDocument/2006/math">
                    <m:r>
                      <a:rPr lang="th-TH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−</m:t>
                    </m:r>
                    <m:r>
                      <a:rPr lang="th-TH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𝟐</m:t>
                    </m:r>
                    <m:r>
                      <a:rPr lang="th-TH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𝟎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คู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จากจุด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A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ไปยังจุด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B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จะต้องใช้งานในการเคลื่อนประจุเป็นเท่าใด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𝟏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.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𝟔</m:t>
                    </m:r>
                    <m:r>
                      <a:rPr lang="th-TH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𝟓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𝑱</m:t>
                    </m:r>
                  </m:oMath>
                </a14:m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  <a:blipFill rotWithShape="1">
                <a:blip r:embed="rId2"/>
                <a:stretch>
                  <a:fillRect l="-1460" t="-714" r="-657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17186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5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A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B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เป็นจุดที่อยู่ห่างจากประจุ </a:t>
                </a:r>
                <a14:m>
                  <m:oMath xmlns:m="http://schemas.openxmlformats.org/officeDocument/2006/math"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𝟒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𝟔</m:t>
                        </m:r>
                      </m:sup>
                    </m:sSup>
                  </m:oMath>
                </a14:m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คู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เป็นระยะทาง 2 และ  12 เมตร ตามลำดับ  ถ้าต้องการเคลื่อนประจุ 4 คู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จาก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B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ไป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A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ต้องใช้งานเป็นเท่าใดในหน่วยกิโล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จูล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(60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kJ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  <a:blipFill rotWithShape="1">
                <a:blip r:embed="rId2"/>
                <a:stretch>
                  <a:fillRect l="-1460" t="-510" r="-73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82758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1584176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***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ให้นักเรียนทำแบบฝึกหัดท้ายบท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(ปัญหา)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ในแบบเรียน หน้า 70-72 ข้อ 14-25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16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5976664"/>
          </a:xfrm>
        </p:spPr>
        <p:txBody>
          <a:bodyPr vert="horz" lIns="91440" tIns="45720" rIns="91440" bIns="45720" rtlCol="0">
            <a:normAutofit/>
          </a:bodyPr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ตัวเก็บประจุและความจุ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2" name="Picture 2" descr="http://www.vcharkarn.com/userfiles/238080/1%20(45)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399"/>
          <a:stretch/>
        </p:blipFill>
        <p:spPr bwMode="auto">
          <a:xfrm>
            <a:off x="198152" y="3121186"/>
            <a:ext cx="4286250" cy="3728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http://www.vcharkarn.com/userfiles/238080/1%20(45)(2)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45" t="69719" r="32204"/>
          <a:stretch/>
        </p:blipFill>
        <p:spPr bwMode="auto">
          <a:xfrm>
            <a:off x="4767068" y="4970894"/>
            <a:ext cx="1733798" cy="1863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://www.tvrepairkits.com/xcart/images/P/aluminum_electrolytic_capaci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7541" y="1513011"/>
            <a:ext cx="1634718" cy="16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http://i1-news.softpedia-static.com/images/news2/How-Capacitors-Work-4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61255"/>
            <a:ext cx="1644583" cy="25035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http://www.bcae1.com/images/jpegs/IMG_7956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8203" y="2876436"/>
            <a:ext cx="4271768" cy="2109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http://www.humblehomemadehifi.com/capacitor_17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1710228"/>
            <a:ext cx="1806237" cy="1240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4" name="Picture 14" descr="http://www.electrocube.com/electrocube/assets/Image/products/seacor-electrolytic-capacitor-banks-05229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4994" y="854075"/>
            <a:ext cx="2714977" cy="1808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694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ตัวเก็บประจุและความจุ</a:t>
                </a:r>
              </a:p>
              <a:p>
                <a:pPr algn="l" fontAlgn="base">
                  <a:spcBef>
                    <a:spcPct val="0"/>
                  </a:spcBef>
                  <a:spcAft>
                    <a:spcPct val="0"/>
                  </a:spcAft>
                </a:pP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ตัวเก็บประจุ (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capacitor)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เป็นอุปกรณ์ที่ใช้ในการเก็บประจุเพื่อนำไปใช้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ประโยชน์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พิจารณาตัวนำทรงกลมรัศมี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a 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ถ้าประจุที่ตัวนำนี้เก็บไว้เท่ากับ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จะได้ศักย์ไฟฟ้า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V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ที่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ผิว และ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ภายในตัวนำนี้มีค่า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เป็น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𝑽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𝒌𝑸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𝒂</m:t>
                        </m:r>
                      </m:den>
                    </m:f>
                  </m:oMath>
                </a14:m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 </a:t>
                </a: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สมการ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นี้แสดงว่าสำหรับตัวนำทรงกลมศักย์ไฟฟ้าที่ผิวและที่ภายในตัวนำมีค่าแปรผันตรงกับประจุที่ตัวนำเก็บไว้และแปรผกผันกับรัศมีของทรงกลม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นั้น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เมื่อให้ประจุไฟฟ้าเท่ากันแก่ตัวนำทรงกลมขนาดต่างกัน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ตัวนำทรงกลมขนาดเล็กจะมีศักย์ไฟฟ้าสูงกว่า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และ ถ้าให้ตัวนำทรงกลมขนาดต่างกันมีศักย์ไฟฟ้าเท่ากัน 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ประจุบนทรงกลมขนาดใหญ่จะมากกว่าประจุบนทรงกลมขนาด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เล็ก</a:t>
                </a: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จุ (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capacitance)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คือ ความสามารถ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ใน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การ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เก็บ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ประจุ</a:t>
                </a:r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352928" cy="5976664"/>
              </a:xfrm>
              <a:blipFill rotWithShape="1">
                <a:blip r:embed="rId2"/>
                <a:stretch>
                  <a:fillRect l="-1460" t="-1020" r="-1533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9" name="Picture 6" descr="http://www.tvrepairkits.com/xcart/images/P/aluminum_electrolytic_capaci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57192"/>
            <a:ext cx="1634718" cy="16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8445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ความ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จุ (</a:t>
                </a:r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capacitance)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คือ ความสามารถ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ใน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การ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เก็บ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ประจุ</a:t>
                </a: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หาได้จาก 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𝑸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หรือ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Q=CV</a:t>
                </a: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  	เมื่อ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C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คือความจุ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มีหน่วย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คู</a:t>
                </a:r>
                <a:r>
                  <a:rPr lang="th-TH" sz="2800" b="1" dirty="0" err="1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ลอมบ์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ต่อโวลต์ (</a:t>
                </a:r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C/V)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หรือ </a:t>
                </a:r>
                <a:r>
                  <a:rPr lang="th-TH" sz="2800" b="1" dirty="0" err="1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ฟา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รัด (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F),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𝝁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𝑭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𝒑𝑭</m:t>
                    </m:r>
                  </m:oMath>
                </a14:m>
                <a:endParaRPr lang="th-TH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  Q 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คือประจุซึ่งเก็บไว้ที่ตัวเก็บประจุ</a:t>
                </a: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   V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คือศักย์ไฟฟ้าของตัว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เก็บ</a:t>
                </a: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ความจุตัวนำทรง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กลมที่มีรัศมี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a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จะมีความ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จุ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𝑪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𝒂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𝒌</m:t>
                        </m:r>
                      </m:den>
                    </m:f>
                  </m:oMath>
                </a14:m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  <a:blipFill rotWithShape="1">
                <a:blip r:embed="rId2"/>
                <a:stretch>
                  <a:fillRect l="-1413" t="-1020" r="-212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9" name="Picture 6" descr="http://www.tvrepairkits.com/xcart/images/P/aluminum_electrolytic_capacito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2320" y="5157192"/>
            <a:ext cx="1634718" cy="1634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747143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ความสัมพันธ์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ระหว่าง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ประจุกับ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ความต่าง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ศักย์บน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ตัวเก็บ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ประจุ</a:t>
                </a: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งาน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ในการเลื่อนประจุผ่านจุดสองจุดที่มีความต่างศักย์ </a:t>
                </a:r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V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มีค่าเท่ากับค่าเฉลี่ยของประจุคูณความต่าง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ศักย์ 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𝑾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𝟎</m:t>
                        </m:r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+</m:t>
                        </m:r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𝑸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𝑸𝑽</m:t>
                    </m:r>
                  </m:oMath>
                </a14:m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งานในการเคลื่อน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ประจุ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(W)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เท่ากับ พลังงาน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สะสมในตัวเก็บ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ประจุ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(U)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จะได้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𝑼</m:t>
                    </m:r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den>
                    </m:f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𝑸𝑽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𝑪</m:t>
                    </m:r>
                    <m:sSup>
                      <m:sSup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p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den>
                    </m:f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𝑸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p>
                        </m:sSup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(Q=CV,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𝑽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𝑸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𝑪</m:t>
                        </m:r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  <a:endParaRPr lang="en-US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en-US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  <a:blipFill rotWithShape="1">
                <a:blip r:embed="rId2"/>
                <a:stretch>
                  <a:fillRect l="-1413" t="-1020" b="-193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19" name="Picture 6" descr="http://www.tvrepairkits.com/xcart/images/P/aluminum_electrolytic_capacitor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5331" y="5373215"/>
            <a:ext cx="1443707" cy="1443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http://www.vcharkarn.com/userfiles/238080/1%20(47)(1)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4" y="1109768"/>
            <a:ext cx="3136272" cy="2679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9481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1800200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เบนจา</a:t>
            </a:r>
            <a:r>
              <a:rPr lang="th-TH" sz="28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มิน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   </a:t>
            </a:r>
            <a:r>
              <a:rPr lang="th-TH" sz="2800" b="1" dirty="0" err="1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แฟรงคลิน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นักวิทยาศาสตร์ชาว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อเมริกัน เป็น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บุคคลแรกที่จำแนกชนิดประจุไฟฟ้าเป็นประจุบวกและประจุลบ โดยเรียกประจุที่เกิด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บนแท่งแก้ว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เมื่อถูด้วยผ้าไหม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เป็นประจุ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บวก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ส่วนประจุที่เกิดบน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แท่งอำพัน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เมื่อถูด้วยผ้าขนสัตว์นั้น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เป็นประจุ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ลบ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755576" y="2348880"/>
            <a:ext cx="2664296" cy="3385542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ลำดับการเกิดชนิดประจุไฟฟ้า</a:t>
            </a:r>
            <a:endParaRPr lang="th-TH" sz="20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marR="0" lvl="0" indent="2286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1.</a:t>
            </a:r>
            <a:r>
              <a:rPr lang="th-TH" sz="20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 </a:t>
            </a: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แก้ว</a:t>
            </a: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2.</a:t>
            </a:r>
            <a:r>
              <a:rPr lang="th-TH" sz="20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 เส้นผมคน</a:t>
            </a:r>
            <a:endParaRPr lang="en-US" sz="20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3.</a:t>
            </a:r>
            <a:r>
              <a:rPr lang="th-TH" sz="20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 </a:t>
            </a:r>
            <a:r>
              <a:rPr lang="th-TH" sz="20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เปอร์สเปกซ์</a:t>
            </a:r>
            <a:endParaRPr lang="en-US" sz="20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4. </a:t>
            </a:r>
            <a:r>
              <a:rPr lang="th-TH" sz="20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ไนลอน</a:t>
            </a:r>
            <a:endParaRPr lang="en-US" sz="20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5.</a:t>
            </a:r>
            <a:r>
              <a:rPr lang="th-TH" sz="20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 ผ้าสักหลาด</a:t>
            </a:r>
            <a:endParaRPr lang="en-US" sz="20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6.</a:t>
            </a:r>
            <a:r>
              <a:rPr lang="th-TH" sz="20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 ผ้าไหม</a:t>
            </a:r>
            <a:endParaRPr lang="en-US" sz="20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7.</a:t>
            </a:r>
            <a:r>
              <a:rPr lang="th-TH" sz="20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 ผ้าฝ้าย</a:t>
            </a:r>
            <a:endParaRPr lang="en-US" sz="20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8.</a:t>
            </a:r>
            <a:r>
              <a:rPr lang="th-TH" sz="20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 อำพัน</a:t>
            </a:r>
            <a:endParaRPr lang="en-US" sz="20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9.</a:t>
            </a:r>
            <a:r>
              <a:rPr lang="th-TH" sz="20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  พอลิไวนิลคลอ</a:t>
            </a:r>
            <a:r>
              <a:rPr lang="th-TH" sz="20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ไรด์</a:t>
            </a:r>
            <a:r>
              <a:rPr lang="th-TH" sz="20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(พีวีซี)</a:t>
            </a:r>
            <a:endParaRPr lang="en-US" sz="20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marL="0" marR="0" lvl="0" indent="2286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th-TH" sz="2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10.</a:t>
            </a:r>
            <a:r>
              <a:rPr lang="th-TH" sz="20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  </a:t>
            </a:r>
            <a:r>
              <a:rPr lang="th-TH" sz="2000" b="1" dirty="0" err="1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เทฟ</a:t>
            </a:r>
            <a:r>
              <a:rPr lang="th-TH" sz="20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ลอน</a:t>
            </a:r>
          </a:p>
        </p:txBody>
      </p:sp>
      <p:sp>
        <p:nvSpPr>
          <p:cNvPr id="9" name="สี่เหลี่ยมผืนผ้า 8"/>
          <p:cNvSpPr/>
          <p:nvPr/>
        </p:nvSpPr>
        <p:spPr>
          <a:xfrm>
            <a:off x="3131840" y="2942980"/>
            <a:ext cx="560911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*** วัสดุ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ที่อยู่ตำแหน่งที่เหนือกว่าจะเป็น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บวก</a:t>
            </a:r>
          </a:p>
          <a:p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    </a:t>
            </a:r>
            <a:r>
              <a:rPr lang="th-TH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วัสดุที่อยู่ลำดับต่ำกว่าจะเป็นลบ</a:t>
            </a:r>
          </a:p>
        </p:txBody>
      </p:sp>
    </p:spTree>
    <p:extLst>
      <p:ext uri="{BB962C8B-B14F-4D97-AF65-F5344CB8AC3E}">
        <p14:creationId xmlns:p14="http://schemas.microsoft.com/office/powerpoint/2010/main" val="3614177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การถ่ายโอนประจุระหว่างตัวนำทรงกลม</a:t>
                </a: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𝑸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,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				</a:t>
                </a:r>
                <a:r>
                  <a:rPr lang="en-US" sz="28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𝑸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   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𝑸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e>
                      <m:sub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				</a:t>
                </a:r>
                <a:r>
                  <a:rPr lang="en-US" sz="2800" b="1" dirty="0">
                    <a:solidFill>
                      <a:srgbClr val="006600"/>
                    </a:solidFill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𝑸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,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𝒓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จากกฎการอนุรักษ์ประจุ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ผลรวมประจุก่อนการถ่ายโอน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=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ผลรวมประจุหลังการ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ถ่ายโอน </a:t>
                </a: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  <a:blipFill rotWithShape="1">
                <a:blip r:embed="rId2"/>
                <a:stretch>
                  <a:fillRect l="-1413" t="-102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2" name="วงรี 11"/>
          <p:cNvSpPr/>
          <p:nvPr/>
        </p:nvSpPr>
        <p:spPr>
          <a:xfrm>
            <a:off x="800100" y="1124744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6" name="วงรี 15"/>
          <p:cNvSpPr/>
          <p:nvPr/>
        </p:nvSpPr>
        <p:spPr>
          <a:xfrm>
            <a:off x="823768" y="2996952"/>
            <a:ext cx="864096" cy="864096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7" name="วงรี 16"/>
          <p:cNvSpPr/>
          <p:nvPr/>
        </p:nvSpPr>
        <p:spPr>
          <a:xfrm>
            <a:off x="6444208" y="692696"/>
            <a:ext cx="14401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sp>
        <p:nvSpPr>
          <p:cNvPr id="18" name="วงรี 17"/>
          <p:cNvSpPr/>
          <p:nvPr/>
        </p:nvSpPr>
        <p:spPr>
          <a:xfrm>
            <a:off x="6515078" y="2708920"/>
            <a:ext cx="1440160" cy="14401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h-TH"/>
          </a:p>
        </p:txBody>
      </p:sp>
      <p:cxnSp>
        <p:nvCxnSpPr>
          <p:cNvPr id="14" name="ตัวเชื่อมต่อตรง 13"/>
          <p:cNvCxnSpPr>
            <a:stCxn id="16" idx="6"/>
            <a:endCxn id="18" idx="2"/>
          </p:cNvCxnSpPr>
          <p:nvPr/>
        </p:nvCxnSpPr>
        <p:spPr>
          <a:xfrm>
            <a:off x="1687864" y="3429000"/>
            <a:ext cx="4827214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/>
              <p:cNvSpPr txBox="1"/>
              <p:nvPr/>
            </p:nvSpPr>
            <p:spPr>
              <a:xfrm>
                <a:off x="2771800" y="2276872"/>
                <a:ext cx="167372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𝑟</m:t>
                      </m:r>
                      <m:r>
                        <a:rPr lang="en-US" b="0" i="1" smtClean="0">
                          <a:latin typeface="Cambria Math"/>
                        </a:rPr>
                        <m:t>≫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,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2</m:t>
                          </m:r>
                        </m:sub>
                      </m:sSub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20" name="TextBox 1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71800" y="2276872"/>
                <a:ext cx="1673728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10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เมื่อ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สิ้นสุดการถ่ายโอนทรงกลมทั้งสองจะมีศักย์ไฟฟ้าเท่ากัน</a:t>
                </a:r>
                <a:endParaRPr lang="en-US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sz="2800" b="1" dirty="0" smtClean="0">
                    <a:solidFill>
                      <a:srgbClr val="006600"/>
                    </a:solidFill>
                    <a:cs typeface="TH SarabunPSK" pitchFamily="34" charset="-34"/>
                  </a:rPr>
                  <a:t> 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𝟏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′</m:t>
                            </m:r>
                          </m:sup>
                        </m:sSup>
                      </m:sub>
                    </m:sSub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𝑸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𝟐</m:t>
                                </m:r>
                              </m:sub>
                            </m:sSub>
                          </m:e>
                          <m:sup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′</m:t>
                            </m:r>
                          </m:sup>
                        </m:sSup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					</a:t>
                </a: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ประจุไฟฟ้าหลังการถ่ายโอน</a:t>
                </a: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𝑸</m:t>
                            </m:r>
                          </m:e>
                          <m:sup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d>
                      <m:d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𝟏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b="1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800" b="1" i="1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</m:e>
                    </m:d>
                    <m:d>
                      <m:dPr>
                        <m:ctrlP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𝑸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𝑸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sSup>
                          <m:sSup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p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𝑸</m:t>
                            </m:r>
                          </m:e>
                          <m:sup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′</m:t>
                            </m:r>
                          </m:sup>
                        </m:sSup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r>
                      <a:rPr lang="en-US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d>
                      <m:d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𝟐</m:t>
                                </m:r>
                              </m:sub>
                            </m:sSub>
                          </m:num>
                          <m:den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𝟏</m:t>
                                </m:r>
                              </m:sub>
                            </m:sSub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+</m:t>
                            </m:r>
                            <m:sSub>
                              <m:sSubPr>
                                <m:ctrlPr>
                                  <a:rPr lang="en-US" sz="28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</m:ctrlPr>
                              </m:sSubPr>
                              <m:e>
                                <m:r>
                                  <a:rPr lang="en-US" sz="28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𝒓</m:t>
                                </m:r>
                              </m:e>
                              <m:sub>
                                <m:r>
                                  <a:rPr lang="en-US" sz="2800" b="1" i="1" smtClean="0">
                                    <a:solidFill>
                                      <a:srgbClr val="006600"/>
                                    </a:solidFill>
                                    <a:latin typeface="Cambria Math"/>
                                    <a:cs typeface="TH SarabunPSK" pitchFamily="34" charset="-34"/>
                                  </a:rPr>
                                  <m:t>𝟐</m:t>
                                </m:r>
                              </m:sub>
                            </m:sSub>
                          </m:den>
                        </m:f>
                      </m:e>
                    </m:d>
                    <m:d>
                      <m:d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𝑸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+</m:t>
                        </m:r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𝑸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</m:e>
                    </m:d>
                  </m:oMath>
                </a14:m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  <a:blipFill rotWithShape="1">
                <a:blip r:embed="rId2"/>
                <a:stretch>
                  <a:fillRect l="-1413" t="-102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716800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621588" cy="5976664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ตัวอย่าง 1 จงหาความจุบนตัวนำทรงกลมรัศมี 9 มิลลิเมตร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(1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pF)</a:t>
            </a:r>
            <a:endParaRPr lang="en-US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31527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2 จงหาประจุและความต่างศักย์ระหว่างแผ่นของตัวเก็บประจุขนาด 50 ไม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โครฟา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รัด เมื่อพลังงานสะสมในตัวเก็บประจุเท่ากับ 4 </a:t>
                </a:r>
                <a:r>
                  <a:rPr lang="th-TH" sz="2800" b="1" dirty="0" err="1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จูล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𝟐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𝟐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𝑪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 (400V)</a:t>
                </a:r>
                <a:endParaRPr lang="en-US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  <a:blipFill rotWithShape="1">
                <a:blip r:embed="rId2"/>
                <a:stretch>
                  <a:fillRect l="-1413" t="-102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67677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การต่อตัวเก็บประจุ</a:t>
                </a: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1. การต่อแบบอนุกรม (ต่อเรียง)</a:t>
                </a:r>
              </a:p>
              <a:p>
                <a:pPr marL="514350" indent="-514350" algn="l">
                  <a:buAutoNum type="arabicPeriod"/>
                </a:pP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514350" indent="-514350" algn="l">
                  <a:buAutoNum type="arabicPeriod"/>
                </a:pPr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- ตัวเก็บประจุแต่ละตัวมีค่าประจุเท่ากัน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𝑸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𝑸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𝑸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- ความต่างศักย์ที่แบตเตอรี่เท่ากับผลรวมความต่างศักย์ย่อยของแต่ละตัวเก็บประจุ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𝑽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จะได้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𝑸</m:t>
                        </m:r>
                      </m:num>
                      <m:den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𝑪</m:t>
                        </m:r>
                      </m:den>
                    </m:f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𝑸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f>
                      <m:f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𝑸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</m:num>
                      <m:den>
                        <m:sSub>
                          <m:sSubPr>
                            <m:ctrlP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800" b="1" i="1" smtClean="0">
                                <a:solidFill>
                                  <a:srgbClr val="0066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,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𝑪</m:t>
                        </m:r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𝟏</m:t>
                            </m:r>
                          </m:sub>
                        </m:sSub>
                      </m:den>
                    </m:f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f>
                      <m:fPr>
                        <m:ctrlPr>
                          <a:rPr lang="en-US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num>
                      <m:den>
                        <m:sSub>
                          <m:sSubPr>
                            <m:ctrlP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</m:ctrlPr>
                          </m:sSubPr>
                          <m:e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𝑪</m:t>
                            </m:r>
                          </m:e>
                          <m:sub>
                            <m:r>
                              <a:rPr lang="en-US" sz="2800" b="1" i="1">
                                <a:solidFill>
                                  <a:srgbClr val="FF0000"/>
                                </a:solidFill>
                                <a:latin typeface="Cambria Math"/>
                                <a:cs typeface="TH SarabunPSK" pitchFamily="34" charset="-34"/>
                              </a:rPr>
                              <m:t>𝟐</m:t>
                            </m:r>
                          </m:sub>
                        </m:sSub>
                      </m:den>
                    </m:f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  ***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ความจุรวมน้อยกว่าความจุแต่ละตัว</a:t>
                </a: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  <a:blipFill rotWithShape="1">
                <a:blip r:embed="rId2"/>
                <a:stretch>
                  <a:fillRect l="-1413" t="-1020" b="-2041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5122" name="Picture 2" descr="http://www.vcharkarn.com/userfiles/238080/1%20(48)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1700808"/>
            <a:ext cx="3333750" cy="19335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396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2. การต่อแบบขนาน (ขั้วเดียวกันต่อร่วมกัน)</a:t>
                </a:r>
              </a:p>
              <a:p>
                <a:pPr marL="514350" indent="-514350" algn="l">
                  <a:buAutoNum type="arabicPeriod"/>
                </a:pP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marL="514350" indent="-514350" algn="l">
                  <a:buAutoNum type="arabicPeriod"/>
                </a:pPr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- ประจุรวม </a:t>
                </a:r>
                <a14:m>
                  <m:oMath xmlns:m="http://schemas.openxmlformats.org/officeDocument/2006/math">
                    <m:r>
                      <a:rPr lang="en-US" sz="2800" b="1" i="0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𝑸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𝑸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𝑸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 - ความต่างศักย์ที่แบตเตอรี่เท่ากับความต่างศักย์ย่อยของแต่ละตัวเก็บประจุ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𝑽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จะได้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𝑪𝑽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  <m:sSub>
                      <m:sSubPr>
                        <m:ctrlP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𝑽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0066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,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  </a:t>
                </a:r>
                <a14:m>
                  <m:oMath xmlns:m="http://schemas.openxmlformats.org/officeDocument/2006/math">
                    <m:r>
                      <a:rPr lang="en-US" sz="2800" b="1" i="1" smtClean="0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𝑪</m:t>
                    </m:r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= 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𝟏</m:t>
                        </m:r>
                      </m:sub>
                    </m:sSub>
                    <m:r>
                      <a:rPr lang="en-US" sz="2800" b="1" i="1">
                        <a:solidFill>
                          <a:srgbClr val="FF0000"/>
                        </a:solidFill>
                        <a:latin typeface="Cambria Math"/>
                        <a:cs typeface="TH SarabunPSK" pitchFamily="34" charset="-34"/>
                      </a:rPr>
                      <m:t>+</m:t>
                    </m:r>
                    <m:sSub>
                      <m:sSubPr>
                        <m:ctrlP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sSubPr>
                      <m:e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𝑪</m:t>
                        </m:r>
                      </m:e>
                      <m:sub>
                        <m:r>
                          <a:rPr lang="en-US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sub>
                    </m:sSub>
                  </m:oMath>
                </a14:m>
                <a:endParaRPr lang="en-US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  ***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ความจุรวมมากกว่าความจุแต่ละตัว</a:t>
                </a:r>
                <a:endParaRPr lang="th-TH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  <a:blipFill rotWithShape="1">
                <a:blip r:embed="rId2"/>
                <a:stretch>
                  <a:fillRect l="-1413" t="-102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146" name="Picture 2" descr="http://www.vcharkarn.com/userfiles/238080/1%20(51)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3" y="1196752"/>
            <a:ext cx="2944657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0963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1 ตัวเก็บประจุขนาด </a:t>
                </a:r>
                <a14:m>
                  <m:oMath xmlns:m="http://schemas.openxmlformats.org/officeDocument/2006/math"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𝟏</m:t>
                    </m:r>
                    <m:r>
                      <a:rPr lang="th-TH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𝝁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𝑭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,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𝟐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𝝁</m:t>
                    </m:r>
                    <m:r>
                      <a:rPr lang="en-US" sz="2800" b="1" i="1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𝑭</m:t>
                    </m:r>
                  </m:oMath>
                </a14:m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 </a:t>
                </a:r>
                <a14:m>
                  <m:oMath xmlns:m="http://schemas.openxmlformats.org/officeDocument/2006/math">
                    <m:r>
                      <a:rPr lang="th-TH" sz="28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𝟑</m:t>
                    </m:r>
                    <m:r>
                      <a:rPr lang="th-TH" sz="28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𝝁</m:t>
                    </m:r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𝑭</m:t>
                    </m:r>
                  </m:oMath>
                </a14:m>
                <a:r>
                  <a:rPr lang="th-TH" sz="2800" b="1" i="1" dirty="0" smtClean="0">
                    <a:solidFill>
                      <a:srgbClr val="006600"/>
                    </a:solidFill>
                    <a:latin typeface="Cambria Math"/>
                    <a:ea typeface="Cambria Math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Cambria Math"/>
                    <a:ea typeface="Cambria Math"/>
                    <a:cs typeface="TH SarabunPSK" pitchFamily="34" charset="-34"/>
                  </a:rPr>
                  <a:t>จงหาความจุรวมเมื่อนำมาต่อกันดังนี้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Cambria Math"/>
                    <a:ea typeface="Cambria Math"/>
                    <a:cs typeface="TH SarabunPSK" pitchFamily="34" charset="-34"/>
                  </a:rPr>
                  <a:t>	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Cambria Math"/>
                    <a:ea typeface="Cambria Math"/>
                    <a:cs typeface="TH SarabunPSK" pitchFamily="34" charset="-34"/>
                  </a:rPr>
                  <a:t>ก. แบบอนุกรม 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𝟔</m:t>
                        </m:r>
                      </m:num>
                      <m:den>
                        <m: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𝟏𝟏</m:t>
                        </m:r>
                      </m:den>
                    </m:f>
                    <m:r>
                      <a:rPr lang="en-US" sz="2800" b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𝛍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𝐅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  <a:endParaRPr lang="en-US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ข. แบบขนาน 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6</a:t>
                </a:r>
                <a14:m>
                  <m:oMath xmlns:m="http://schemas.openxmlformats.org/officeDocument/2006/math">
                    <m:r>
                      <a:rPr lang="en-US" sz="2800" b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𝛍</m:t>
                    </m:r>
                    <m:r>
                      <a:rPr lang="en-US" sz="2800" b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𝐅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ค. </a:t>
                </a:r>
                <a14:m>
                  <m:oMath xmlns:m="http://schemas.openxmlformats.org/officeDocument/2006/math">
                    <m:r>
                      <a:rPr lang="th-TH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𝟏</m:t>
                    </m:r>
                    <m:r>
                      <a:rPr lang="th-TH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𝝁</m:t>
                    </m:r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𝑭</m:t>
                    </m:r>
                    <m:r>
                      <a:rPr lang="th-TH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th-TH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ขนานกับ</m:t>
                    </m:r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 </m:t>
                    </m:r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𝟐</m:t>
                    </m:r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𝝁</m:t>
                    </m:r>
                    <m:r>
                      <a:rPr lang="en-US" sz="2800" b="1">
                        <a:solidFill>
                          <a:srgbClr val="006600"/>
                        </a:solidFill>
                        <a:latin typeface="Cambria Math"/>
                        <a:cs typeface="TH SarabunPSK" pitchFamily="34" charset="-34"/>
                      </a:rPr>
                      <m:t>𝑭</m:t>
                    </m:r>
                  </m:oMath>
                </a14:m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แล้วอนุกรมกับ </a:t>
                </a:r>
                <a14:m>
                  <m:oMath xmlns:m="http://schemas.openxmlformats.org/officeDocument/2006/math">
                    <m:r>
                      <a:rPr lang="th-TH" sz="28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𝟑</m:t>
                    </m:r>
                    <m:r>
                      <a:rPr lang="th-TH" sz="28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𝝁</m:t>
                    </m:r>
                    <m:r>
                      <a:rPr lang="en-US" sz="2800" b="1" i="1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𝑭</m:t>
                    </m:r>
                  </m:oMath>
                </a14:m>
                <a:r>
                  <a:rPr lang="th-TH" sz="2800" b="1" i="1" dirty="0">
                    <a:solidFill>
                      <a:srgbClr val="006600"/>
                    </a:solidFill>
                    <a:latin typeface="Cambria Math"/>
                    <a:ea typeface="Cambria Math"/>
                    <a:cs typeface="TH SarabunPSK" pitchFamily="34" charset="-34"/>
                  </a:rPr>
                  <a:t> 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th-TH" sz="2800" b="1" i="1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</m:ctrlPr>
                      </m:fPr>
                      <m:num>
                        <m: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𝟑</m:t>
                        </m:r>
                      </m:num>
                      <m:den>
                        <m:r>
                          <a:rPr lang="th-TH" sz="2800" b="1" i="1" smtClean="0">
                            <a:solidFill>
                              <a:srgbClr val="FF0000"/>
                            </a:solidFill>
                            <a:latin typeface="Cambria Math"/>
                            <a:cs typeface="TH SarabunPSK" pitchFamily="34" charset="-34"/>
                          </a:rPr>
                          <m:t>𝟐</m:t>
                        </m:r>
                      </m:den>
                    </m:f>
                    <m:r>
                      <a:rPr lang="en-US" sz="2800" b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𝛍</m:t>
                    </m:r>
                    <m:r>
                      <a:rPr lang="en-US" sz="2800" b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𝐅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  <a:blipFill rotWithShape="1">
                <a:blip r:embed="rId2"/>
                <a:stretch>
                  <a:fillRect l="-1413" t="-102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7005093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2 </a:t>
                </a: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จากรูป จงหาประจุไฟฟ้าบนตัวเก็บประจุ </a:t>
                </a:r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8</a:t>
                </a:r>
                <a14:m>
                  <m:oMath xmlns:m="http://schemas.openxmlformats.org/officeDocument/2006/math">
                    <m:r>
                      <a:rPr lang="en-US" sz="2800" b="1" dirty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𝛍</m:t>
                    </m:r>
                    <m:r>
                      <a:rPr lang="en-US" sz="2800" b="1" dirty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𝐅</m:t>
                    </m:r>
                    <m:r>
                      <a:rPr lang="en-US" sz="2800" b="1" i="1" dirty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𝟏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.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𝟏𝟓</m:t>
                    </m:r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×</m:t>
                    </m:r>
                    <m:sSup>
                      <m:sSupPr>
                        <m:ctrlP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</m:ctrlPr>
                      </m:sSupPr>
                      <m:e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e>
                      <m:sup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−</m:t>
                        </m:r>
                        <m:r>
                          <a:rPr lang="en-US" sz="2800" b="1" i="1" dirty="0" smtClean="0">
                            <a:solidFill>
                              <a:srgbClr val="FF0000"/>
                            </a:solidFill>
                            <a:latin typeface="Cambria Math"/>
                            <a:ea typeface="Cambria Math"/>
                            <a:cs typeface="TH SarabunPSK" pitchFamily="34" charset="-34"/>
                          </a:rPr>
                          <m:t>𝟏𝟎</m:t>
                        </m:r>
                      </m:sup>
                    </m:sSup>
                    <m:r>
                      <a:rPr lang="en-US" sz="2800" b="1" i="1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𝑪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  <a:endParaRPr lang="en-US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  <a:blipFill rotWithShape="1">
                <a:blip r:embed="rId2"/>
                <a:stretch>
                  <a:fillRect l="-1413" t="-102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23" name="กลุ่ม 22"/>
          <p:cNvGrpSpPr/>
          <p:nvPr/>
        </p:nvGrpSpPr>
        <p:grpSpPr>
          <a:xfrm>
            <a:off x="2627784" y="956978"/>
            <a:ext cx="828431" cy="342676"/>
            <a:chOff x="2627784" y="956978"/>
            <a:chExt cx="828431" cy="342676"/>
          </a:xfrm>
        </p:grpSpPr>
        <p:cxnSp>
          <p:nvCxnSpPr>
            <p:cNvPr id="12" name="ตัวเชื่อมต่อตรง 11"/>
            <p:cNvCxnSpPr/>
            <p:nvPr/>
          </p:nvCxnSpPr>
          <p:spPr>
            <a:xfrm>
              <a:off x="2627784" y="1124744"/>
              <a:ext cx="3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/>
            <p:cNvCxnSpPr/>
            <p:nvPr/>
          </p:nvCxnSpPr>
          <p:spPr>
            <a:xfrm>
              <a:off x="3096215" y="1124744"/>
              <a:ext cx="3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/>
            <p:cNvCxnSpPr/>
            <p:nvPr/>
          </p:nvCxnSpPr>
          <p:spPr>
            <a:xfrm flipV="1">
              <a:off x="2987824" y="956978"/>
              <a:ext cx="0" cy="342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 flipV="1">
              <a:off x="3084340" y="956978"/>
              <a:ext cx="0" cy="342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กลุ่ม 23"/>
          <p:cNvGrpSpPr/>
          <p:nvPr/>
        </p:nvGrpSpPr>
        <p:grpSpPr>
          <a:xfrm>
            <a:off x="3419872" y="956978"/>
            <a:ext cx="828431" cy="342676"/>
            <a:chOff x="2627784" y="956978"/>
            <a:chExt cx="828431" cy="342676"/>
          </a:xfrm>
        </p:grpSpPr>
        <p:cxnSp>
          <p:nvCxnSpPr>
            <p:cNvPr id="25" name="ตัวเชื่อมต่อตรง 24"/>
            <p:cNvCxnSpPr/>
            <p:nvPr/>
          </p:nvCxnSpPr>
          <p:spPr>
            <a:xfrm>
              <a:off x="2627784" y="1124744"/>
              <a:ext cx="3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/>
            <p:cNvCxnSpPr/>
            <p:nvPr/>
          </p:nvCxnSpPr>
          <p:spPr>
            <a:xfrm>
              <a:off x="3096215" y="1124744"/>
              <a:ext cx="3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/>
            <p:cNvCxnSpPr/>
            <p:nvPr/>
          </p:nvCxnSpPr>
          <p:spPr>
            <a:xfrm flipV="1">
              <a:off x="2987824" y="956978"/>
              <a:ext cx="0" cy="342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/>
            <p:cNvCxnSpPr/>
            <p:nvPr/>
          </p:nvCxnSpPr>
          <p:spPr>
            <a:xfrm flipV="1">
              <a:off x="3084340" y="956978"/>
              <a:ext cx="0" cy="342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กลุ่ม 38"/>
          <p:cNvGrpSpPr/>
          <p:nvPr/>
        </p:nvGrpSpPr>
        <p:grpSpPr>
          <a:xfrm>
            <a:off x="2992965" y="1669331"/>
            <a:ext cx="944488" cy="288032"/>
            <a:chOff x="2483768" y="1700808"/>
            <a:chExt cx="944488" cy="288032"/>
          </a:xfrm>
        </p:grpSpPr>
        <p:cxnSp>
          <p:nvCxnSpPr>
            <p:cNvPr id="30" name="ตัวเชื่อมต่อตรง 29"/>
            <p:cNvCxnSpPr/>
            <p:nvPr/>
          </p:nvCxnSpPr>
          <p:spPr>
            <a:xfrm>
              <a:off x="2483768" y="1844824"/>
              <a:ext cx="3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/>
            <p:cNvCxnSpPr/>
            <p:nvPr/>
          </p:nvCxnSpPr>
          <p:spPr>
            <a:xfrm>
              <a:off x="2843768" y="170080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/>
            <p:cNvCxnSpPr/>
            <p:nvPr/>
          </p:nvCxnSpPr>
          <p:spPr>
            <a:xfrm flipH="1" flipV="1">
              <a:off x="2915816" y="1772816"/>
              <a:ext cx="4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/>
            <p:cNvCxnSpPr/>
            <p:nvPr/>
          </p:nvCxnSpPr>
          <p:spPr>
            <a:xfrm>
              <a:off x="2996168" y="170080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/>
            <p:cNvCxnSpPr/>
            <p:nvPr/>
          </p:nvCxnSpPr>
          <p:spPr>
            <a:xfrm flipH="1" flipV="1">
              <a:off x="3068216" y="1772816"/>
              <a:ext cx="4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/>
            <p:cNvCxnSpPr/>
            <p:nvPr/>
          </p:nvCxnSpPr>
          <p:spPr>
            <a:xfrm>
              <a:off x="3068256" y="1844824"/>
              <a:ext cx="3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ตัวเชื่อมต่อตรง 40"/>
          <p:cNvCxnSpPr/>
          <p:nvPr/>
        </p:nvCxnSpPr>
        <p:spPr>
          <a:xfrm>
            <a:off x="2627784" y="1128316"/>
            <a:ext cx="0" cy="685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ตัวเชื่อมต่อตรง 42"/>
          <p:cNvCxnSpPr/>
          <p:nvPr/>
        </p:nvCxnSpPr>
        <p:spPr>
          <a:xfrm>
            <a:off x="2627784" y="1813347"/>
            <a:ext cx="45655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/>
          <p:nvPr/>
        </p:nvCxnSpPr>
        <p:spPr>
          <a:xfrm>
            <a:off x="4248303" y="1128316"/>
            <a:ext cx="0" cy="68503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ตัวเชื่อมต่อตรง 46"/>
          <p:cNvCxnSpPr/>
          <p:nvPr/>
        </p:nvCxnSpPr>
        <p:spPr>
          <a:xfrm flipH="1">
            <a:off x="3876428" y="1813347"/>
            <a:ext cx="371875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2613562" y="601524"/>
                <a:ext cx="8831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b="0" i="1" smtClean="0">
                          <a:latin typeface="Cambria Math"/>
                        </a:rPr>
                        <m:t>8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𝐹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13562" y="601524"/>
                <a:ext cx="883190" cy="523220"/>
              </a:xfrm>
              <a:prstGeom prst="rect">
                <a:avLst/>
              </a:prstGeom>
              <a:blipFill rotWithShape="1">
                <a:blip r:embed="rId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3347864" y="601524"/>
                <a:ext cx="1081963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</a:rPr>
                        <m:t>1</m:t>
                      </m:r>
                      <m:r>
                        <a:rPr lang="th-TH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𝐹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47864" y="601524"/>
                <a:ext cx="1081963" cy="523220"/>
              </a:xfrm>
              <a:prstGeom prst="rect">
                <a:avLst/>
              </a:prstGeom>
              <a:blipFill rotWithShape="1"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033940" y="1838014"/>
                <a:ext cx="88376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</a:rPr>
                        <m:t>2</m:t>
                      </m:r>
                      <m:r>
                        <a:rPr lang="th-TH" b="0" i="1" smtClean="0">
                          <a:latin typeface="Cambria Math"/>
                        </a:rPr>
                        <m:t>4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33940" y="1838014"/>
                <a:ext cx="883767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95122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3 </a:t>
                </a: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จากรูป </a:t>
                </a:r>
              </a:p>
              <a:p>
                <a:pPr algn="l"/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ก. ความจุรวม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𝟕𝐩𝐅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</a:p>
              <a:p>
                <a:pPr algn="l"/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ข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. ประจุไฟฟ้าบนตัวเก็บประจุทั้งสอง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14:m>
                  <m:oMath xmlns:m="http://schemas.openxmlformats.org/officeDocument/2006/math">
                    <m:r>
                      <a:rPr lang="en-US" sz="2800" b="1" i="1" dirty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 </m:t>
                    </m:r>
                  </m:oMath>
                </a14:m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𝟗𝟖𝟎</m:t>
                    </m:r>
                    <m:r>
                      <a:rPr lang="en-US" sz="2800" b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𝐩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𝐂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</a:t>
                </a: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  <a:blipFill rotWithShape="1">
                <a:blip r:embed="rId2"/>
                <a:stretch>
                  <a:fillRect l="-1413" t="-102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grpSp>
        <p:nvGrpSpPr>
          <p:cNvPr id="23" name="กลุ่ม 22"/>
          <p:cNvGrpSpPr/>
          <p:nvPr/>
        </p:nvGrpSpPr>
        <p:grpSpPr>
          <a:xfrm rot="5400000">
            <a:off x="4400662" y="1583646"/>
            <a:ext cx="828431" cy="342676"/>
            <a:chOff x="2627784" y="956978"/>
            <a:chExt cx="828431" cy="342676"/>
          </a:xfrm>
        </p:grpSpPr>
        <p:cxnSp>
          <p:nvCxnSpPr>
            <p:cNvPr id="12" name="ตัวเชื่อมต่อตรง 11"/>
            <p:cNvCxnSpPr/>
            <p:nvPr/>
          </p:nvCxnSpPr>
          <p:spPr>
            <a:xfrm>
              <a:off x="2627784" y="1124744"/>
              <a:ext cx="3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ตัวเชื่อมต่อตรง 13"/>
            <p:cNvCxnSpPr/>
            <p:nvPr/>
          </p:nvCxnSpPr>
          <p:spPr>
            <a:xfrm>
              <a:off x="3096215" y="1124744"/>
              <a:ext cx="3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ตัวเชื่อมต่อตรง 15"/>
            <p:cNvCxnSpPr/>
            <p:nvPr/>
          </p:nvCxnSpPr>
          <p:spPr>
            <a:xfrm flipV="1">
              <a:off x="2987824" y="956978"/>
              <a:ext cx="0" cy="342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ตัวเชื่อมต่อตรง 17"/>
            <p:cNvCxnSpPr/>
            <p:nvPr/>
          </p:nvCxnSpPr>
          <p:spPr>
            <a:xfrm flipV="1">
              <a:off x="3084340" y="956978"/>
              <a:ext cx="0" cy="342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กลุ่ม 23"/>
          <p:cNvGrpSpPr/>
          <p:nvPr/>
        </p:nvGrpSpPr>
        <p:grpSpPr>
          <a:xfrm rot="5400000">
            <a:off x="5336766" y="1570001"/>
            <a:ext cx="828431" cy="342676"/>
            <a:chOff x="2627784" y="956978"/>
            <a:chExt cx="828431" cy="342676"/>
          </a:xfrm>
        </p:grpSpPr>
        <p:cxnSp>
          <p:nvCxnSpPr>
            <p:cNvPr id="25" name="ตัวเชื่อมต่อตรง 24"/>
            <p:cNvCxnSpPr/>
            <p:nvPr/>
          </p:nvCxnSpPr>
          <p:spPr>
            <a:xfrm>
              <a:off x="2627784" y="1124744"/>
              <a:ext cx="3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ตัวเชื่อมต่อตรง 25"/>
            <p:cNvCxnSpPr/>
            <p:nvPr/>
          </p:nvCxnSpPr>
          <p:spPr>
            <a:xfrm>
              <a:off x="3096215" y="1124744"/>
              <a:ext cx="3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ตัวเชื่อมต่อตรง 26"/>
            <p:cNvCxnSpPr/>
            <p:nvPr/>
          </p:nvCxnSpPr>
          <p:spPr>
            <a:xfrm flipV="1">
              <a:off x="2987824" y="956978"/>
              <a:ext cx="0" cy="342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ตัวเชื่อมต่อตรง 27"/>
            <p:cNvCxnSpPr/>
            <p:nvPr/>
          </p:nvCxnSpPr>
          <p:spPr>
            <a:xfrm flipV="1">
              <a:off x="3084340" y="956978"/>
              <a:ext cx="0" cy="342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9" name="กลุ่ม 38"/>
          <p:cNvGrpSpPr/>
          <p:nvPr/>
        </p:nvGrpSpPr>
        <p:grpSpPr>
          <a:xfrm rot="5400000">
            <a:off x="3643860" y="1601101"/>
            <a:ext cx="848169" cy="288032"/>
            <a:chOff x="2483768" y="1700808"/>
            <a:chExt cx="848169" cy="288032"/>
          </a:xfrm>
        </p:grpSpPr>
        <p:cxnSp>
          <p:nvCxnSpPr>
            <p:cNvPr id="30" name="ตัวเชื่อมต่อตรง 29"/>
            <p:cNvCxnSpPr/>
            <p:nvPr/>
          </p:nvCxnSpPr>
          <p:spPr>
            <a:xfrm>
              <a:off x="2483768" y="1844824"/>
              <a:ext cx="3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ตัวเชื่อมต่อตรง 31"/>
            <p:cNvCxnSpPr/>
            <p:nvPr/>
          </p:nvCxnSpPr>
          <p:spPr>
            <a:xfrm>
              <a:off x="2843768" y="170080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ตัวเชื่อมต่อตรง 33"/>
            <p:cNvCxnSpPr/>
            <p:nvPr/>
          </p:nvCxnSpPr>
          <p:spPr>
            <a:xfrm flipH="1" flipV="1">
              <a:off x="2915816" y="1772816"/>
              <a:ext cx="4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ตัวเชื่อมต่อตรง 35"/>
            <p:cNvCxnSpPr/>
            <p:nvPr/>
          </p:nvCxnSpPr>
          <p:spPr>
            <a:xfrm>
              <a:off x="2996168" y="170080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ตัวเชื่อมต่อตรง 36"/>
            <p:cNvCxnSpPr/>
            <p:nvPr/>
          </p:nvCxnSpPr>
          <p:spPr>
            <a:xfrm flipH="1" flipV="1">
              <a:off x="3068216" y="1772816"/>
              <a:ext cx="4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ตัวเชื่อมต่อตรง 37"/>
            <p:cNvCxnSpPr/>
            <p:nvPr/>
          </p:nvCxnSpPr>
          <p:spPr>
            <a:xfrm rot="16200000">
              <a:off x="3200096" y="1712983"/>
              <a:ext cx="1" cy="2636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1" name="ตัวเชื่อมต่อตรง 40"/>
          <p:cNvCxnSpPr/>
          <p:nvPr/>
        </p:nvCxnSpPr>
        <p:spPr>
          <a:xfrm flipH="1">
            <a:off x="4062365" y="1327124"/>
            <a:ext cx="1692189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ตัวเชื่อมต่อตรง 44"/>
          <p:cNvCxnSpPr/>
          <p:nvPr/>
        </p:nvCxnSpPr>
        <p:spPr>
          <a:xfrm flipH="1">
            <a:off x="4067946" y="2155555"/>
            <a:ext cx="168661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4408890" y="826913"/>
                <a:ext cx="8831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𝐹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08890" y="826913"/>
                <a:ext cx="883190" cy="523220"/>
              </a:xfrm>
              <a:prstGeom prst="rect">
                <a:avLst/>
              </a:prstGeom>
              <a:blipFill rotWithShape="1">
                <a:blip r:embed="rId3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5941515" y="1479729"/>
                <a:ext cx="8831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</a:rPr>
                        <m:t>5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𝐹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41515" y="1479729"/>
                <a:ext cx="883190" cy="523220"/>
              </a:xfrm>
              <a:prstGeom prst="rect">
                <a:avLst/>
              </a:prstGeom>
              <a:blipFill rotWithShape="1">
                <a:blip r:embed="rId4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2809014" y="1526790"/>
                <a:ext cx="1082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</a:rPr>
                        <m:t>1</m:t>
                      </m:r>
                      <m:r>
                        <a:rPr lang="th-TH" b="0" i="1" smtClean="0">
                          <a:latin typeface="Cambria Math"/>
                        </a:rPr>
                        <m:t>40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09014" y="1526790"/>
                <a:ext cx="108254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87551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4 </a:t>
                </a: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จากรูป จงหาความต่างศักย์คร่อมตัวเก็บประจุ </a:t>
                </a:r>
                <a:r>
                  <a:rPr lang="th-TH" sz="2800" b="1" dirty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	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𝟑</m:t>
                    </m:r>
                    <m:r>
                      <a:rPr lang="en-US" sz="2800" b="1" i="1" dirty="0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𝛍</m:t>
                    </m:r>
                    <m:r>
                      <a:rPr lang="en-US" sz="2800" b="1" i="1" dirty="0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𝑭</m:t>
                    </m:r>
                  </m:oMath>
                </a14:m>
                <a:r>
                  <a:rPr lang="en-US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 </a:t>
                </a:r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และ 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𝟔</m:t>
                    </m:r>
                    <m:r>
                      <a:rPr lang="en-US" sz="2800" b="1" i="1" dirty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𝛍</m:t>
                    </m:r>
                    <m:r>
                      <a:rPr lang="en-US" sz="2800" b="1" i="1" dirty="0">
                        <a:solidFill>
                          <a:srgbClr val="0066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𝑭</m:t>
                    </m:r>
                  </m:oMath>
                </a14:m>
                <a:endParaRPr lang="en-US" sz="2800" b="1" dirty="0" smtClean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         (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𝟖𝐕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 , </a:t>
                </a:r>
                <a:r>
                  <a:rPr lang="th-TH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𝟒</m:t>
                    </m:r>
                    <m:r>
                      <a:rPr lang="en-US" sz="2800" b="1" dirty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𝐕</m:t>
                    </m:r>
                  </m:oMath>
                </a14:m>
                <a:r>
                  <a:rPr lang="en-US" sz="2800" b="1" dirty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 </a:t>
                </a: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  <a:blipFill rotWithShape="1">
                <a:blip r:embed="rId2"/>
                <a:stretch>
                  <a:fillRect l="-1413" t="-102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/>
              <p:cNvSpPr txBox="1"/>
              <p:nvPr/>
            </p:nvSpPr>
            <p:spPr>
              <a:xfrm>
                <a:off x="3431988" y="610068"/>
                <a:ext cx="8831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3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𝐹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988" y="610068"/>
                <a:ext cx="883190" cy="523220"/>
              </a:xfrm>
              <a:prstGeom prst="rect">
                <a:avLst/>
              </a:prstGeom>
              <a:blipFill rotWithShape="1">
                <a:blip r:embed="rId3"/>
                <a:stretch>
                  <a:fillRect b="-232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/>
              <p:cNvSpPr txBox="1"/>
              <p:nvPr/>
            </p:nvSpPr>
            <p:spPr>
              <a:xfrm>
                <a:off x="4268889" y="613188"/>
                <a:ext cx="8831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/>
                        </a:rPr>
                        <m:t>6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𝐹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889" y="613188"/>
                <a:ext cx="883190" cy="523220"/>
              </a:xfrm>
              <a:prstGeom prst="rect">
                <a:avLst/>
              </a:prstGeom>
              <a:blipFill rotWithShape="1">
                <a:blip r:embed="rId4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924646" y="2082919"/>
                <a:ext cx="883768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</a:rPr>
                        <m:t>1</m:t>
                      </m:r>
                      <m:r>
                        <a:rPr lang="th-TH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24646" y="2082919"/>
                <a:ext cx="883768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กลุ่ม 32"/>
          <p:cNvGrpSpPr/>
          <p:nvPr/>
        </p:nvGrpSpPr>
        <p:grpSpPr>
          <a:xfrm>
            <a:off x="3456215" y="956978"/>
            <a:ext cx="828431" cy="342676"/>
            <a:chOff x="2627784" y="956978"/>
            <a:chExt cx="828431" cy="342676"/>
          </a:xfrm>
        </p:grpSpPr>
        <p:cxnSp>
          <p:nvCxnSpPr>
            <p:cNvPr id="35" name="ตัวเชื่อมต่อตรง 34"/>
            <p:cNvCxnSpPr/>
            <p:nvPr/>
          </p:nvCxnSpPr>
          <p:spPr>
            <a:xfrm>
              <a:off x="2627784" y="1124744"/>
              <a:ext cx="3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/>
            <p:cNvCxnSpPr/>
            <p:nvPr/>
          </p:nvCxnSpPr>
          <p:spPr>
            <a:xfrm>
              <a:off x="3096215" y="1124744"/>
              <a:ext cx="3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/>
            <p:cNvCxnSpPr/>
            <p:nvPr/>
          </p:nvCxnSpPr>
          <p:spPr>
            <a:xfrm flipV="1">
              <a:off x="2987824" y="956978"/>
              <a:ext cx="0" cy="342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/>
            <p:cNvCxnSpPr/>
            <p:nvPr/>
          </p:nvCxnSpPr>
          <p:spPr>
            <a:xfrm flipV="1">
              <a:off x="3084340" y="956978"/>
              <a:ext cx="0" cy="342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กลุ่ม 43"/>
          <p:cNvGrpSpPr/>
          <p:nvPr/>
        </p:nvGrpSpPr>
        <p:grpSpPr>
          <a:xfrm>
            <a:off x="4284646" y="956978"/>
            <a:ext cx="828431" cy="342676"/>
            <a:chOff x="2627784" y="956978"/>
            <a:chExt cx="828431" cy="342676"/>
          </a:xfrm>
        </p:grpSpPr>
        <p:cxnSp>
          <p:nvCxnSpPr>
            <p:cNvPr id="46" name="ตัวเชื่อมต่อตรง 45"/>
            <p:cNvCxnSpPr/>
            <p:nvPr/>
          </p:nvCxnSpPr>
          <p:spPr>
            <a:xfrm>
              <a:off x="2627784" y="1124744"/>
              <a:ext cx="3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/>
            <p:cNvCxnSpPr/>
            <p:nvPr/>
          </p:nvCxnSpPr>
          <p:spPr>
            <a:xfrm>
              <a:off x="3096215" y="1124744"/>
              <a:ext cx="3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/>
            <p:cNvCxnSpPr/>
            <p:nvPr/>
          </p:nvCxnSpPr>
          <p:spPr>
            <a:xfrm flipV="1">
              <a:off x="2987824" y="956978"/>
              <a:ext cx="0" cy="342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/>
            <p:cNvCxnSpPr/>
            <p:nvPr/>
          </p:nvCxnSpPr>
          <p:spPr>
            <a:xfrm flipV="1">
              <a:off x="3084340" y="956978"/>
              <a:ext cx="0" cy="342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กลุ่ม 52"/>
          <p:cNvGrpSpPr/>
          <p:nvPr/>
        </p:nvGrpSpPr>
        <p:grpSpPr>
          <a:xfrm>
            <a:off x="3456215" y="1398972"/>
            <a:ext cx="1656862" cy="342676"/>
            <a:chOff x="2206361" y="956978"/>
            <a:chExt cx="1656862" cy="342676"/>
          </a:xfrm>
        </p:grpSpPr>
        <p:cxnSp>
          <p:nvCxnSpPr>
            <p:cNvPr id="54" name="ตัวเชื่อมต่อตรง 53"/>
            <p:cNvCxnSpPr/>
            <p:nvPr/>
          </p:nvCxnSpPr>
          <p:spPr>
            <a:xfrm>
              <a:off x="2206361" y="1124744"/>
              <a:ext cx="7814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/>
            <p:cNvCxnSpPr/>
            <p:nvPr/>
          </p:nvCxnSpPr>
          <p:spPr>
            <a:xfrm>
              <a:off x="3096215" y="1124744"/>
              <a:ext cx="767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/>
            <p:cNvCxnSpPr/>
            <p:nvPr/>
          </p:nvCxnSpPr>
          <p:spPr>
            <a:xfrm flipV="1">
              <a:off x="2987824" y="956978"/>
              <a:ext cx="0" cy="342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/>
            <p:cNvCxnSpPr/>
            <p:nvPr/>
          </p:nvCxnSpPr>
          <p:spPr>
            <a:xfrm flipV="1">
              <a:off x="3084340" y="956978"/>
              <a:ext cx="0" cy="342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ตัวเชื่อมต่อตรง 12"/>
          <p:cNvCxnSpPr/>
          <p:nvPr/>
        </p:nvCxnSpPr>
        <p:spPr>
          <a:xfrm>
            <a:off x="3456215" y="1128316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ตัวเชื่อมต่อตรง 57"/>
          <p:cNvCxnSpPr/>
          <p:nvPr/>
        </p:nvCxnSpPr>
        <p:spPr>
          <a:xfrm>
            <a:off x="5113077" y="1133288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กลุ่ม 58"/>
          <p:cNvGrpSpPr/>
          <p:nvPr/>
        </p:nvGrpSpPr>
        <p:grpSpPr>
          <a:xfrm>
            <a:off x="3456215" y="1904199"/>
            <a:ext cx="1656862" cy="288032"/>
            <a:chOff x="2103142" y="1700808"/>
            <a:chExt cx="1656862" cy="288032"/>
          </a:xfrm>
        </p:grpSpPr>
        <p:cxnSp>
          <p:nvCxnSpPr>
            <p:cNvPr id="60" name="ตัวเชื่อมต่อตรง 59"/>
            <p:cNvCxnSpPr/>
            <p:nvPr/>
          </p:nvCxnSpPr>
          <p:spPr>
            <a:xfrm>
              <a:off x="2103142" y="1844824"/>
              <a:ext cx="7406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/>
            <p:cNvCxnSpPr/>
            <p:nvPr/>
          </p:nvCxnSpPr>
          <p:spPr>
            <a:xfrm>
              <a:off x="2843768" y="170080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/>
            <p:cNvCxnSpPr/>
            <p:nvPr/>
          </p:nvCxnSpPr>
          <p:spPr>
            <a:xfrm flipH="1" flipV="1">
              <a:off x="2915816" y="1772816"/>
              <a:ext cx="4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/>
            <p:cNvCxnSpPr/>
            <p:nvPr/>
          </p:nvCxnSpPr>
          <p:spPr>
            <a:xfrm>
              <a:off x="2996168" y="170080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/>
            <p:cNvCxnSpPr/>
            <p:nvPr/>
          </p:nvCxnSpPr>
          <p:spPr>
            <a:xfrm flipH="1" flipV="1">
              <a:off x="3068216" y="1772816"/>
              <a:ext cx="4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/>
            <p:cNvCxnSpPr/>
            <p:nvPr/>
          </p:nvCxnSpPr>
          <p:spPr>
            <a:xfrm>
              <a:off x="3068256" y="1844824"/>
              <a:ext cx="6917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6" name="TextBox 65"/>
              <p:cNvSpPr txBox="1"/>
              <p:nvPr/>
            </p:nvSpPr>
            <p:spPr>
              <a:xfrm>
                <a:off x="3869411" y="1137362"/>
                <a:ext cx="88319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</a:rPr>
                        <m:t>𝑝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𝐹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411" y="1137362"/>
                <a:ext cx="883190" cy="523220"/>
              </a:xfrm>
              <a:prstGeom prst="rect">
                <a:avLst/>
              </a:prstGeom>
              <a:blipFill rotWithShape="1">
                <a:blip r:embed="rId6"/>
                <a:stretch>
                  <a:fillRect b="-3529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09479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248472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th-TH" sz="3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วัตถุ</a:t>
            </a:r>
            <a:r>
              <a:rPr lang="th-TH" sz="30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ประกอบด้วย</a:t>
            </a:r>
            <a:r>
              <a:rPr lang="th-TH" sz="3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อะตอม แต่</a:t>
            </a:r>
            <a:r>
              <a:rPr lang="th-TH" sz="30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ละอะตอมมีนิวเคลียสซึ่ง</a:t>
            </a:r>
            <a:r>
              <a:rPr lang="th-TH" sz="30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ประกอบด้วย</a:t>
            </a: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- อนุภาค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ที่มีประจุบวก เรียกว่า 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โปรตอน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(proton)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- อนุภาค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ที่เป็นกลางทางไฟฟ้าเรียกว่า 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นิวตรอน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(neutron)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บริเวณ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นอกนิวเคลียสมีอนุภาคที่มีประจุลบ เรียกว่า 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อิเล็กตรอน 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(electron)</a:t>
            </a:r>
            <a:endParaRPr lang="th-TH" sz="2800" b="1" dirty="0" smtClean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อะตอม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ที่มีจำนวนโปรตอนและจำนวนอิเล็กตรอนเท่ากัน จะอยู่ในสภาพเป็นกลางทาง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ไฟฟ้า</a:t>
            </a: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ถ้ามีจำนวนโปรตอนมากกว่าจำนวน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อิเล็กตรอน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โดยจะแสดงว่ามีประจุ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บวก</a:t>
            </a: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ถ้ามีจำนวนอิเล็กตรอนมากกว่าจำนวน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โปรตอน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จะแสดงว่ามีประจุลบ </a:t>
            </a:r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- วัตถุที่เสียอิเล็กตรอนไป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อยู่บนอะตอมของอีกวัตถุหนึ่ง วัตถุ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แรกมี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ประจุเป็น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บวก และ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วัตถุหลังมีประจุเป็นลบ</a:t>
            </a:r>
          </a:p>
          <a:p>
            <a:pPr algn="l"/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0412893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ชื่อเรื่องรอง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</p:spPr>
            <p:txBody>
              <a:bodyPr vert="horz" lIns="91440" tIns="45720" rIns="91440" bIns="45720" rtlCol="0">
                <a:normAutofit/>
              </a:bodyPr>
              <a:lstStyle/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ตัวอย่าง 5</a:t>
                </a:r>
              </a:p>
              <a:p>
                <a:pPr algn="l"/>
                <a:endParaRPr lang="th-TH" sz="2800" b="1" dirty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endParaRPr lang="th-TH" sz="2800" b="1" dirty="0" smtClean="0">
                  <a:solidFill>
                    <a:srgbClr val="006600"/>
                  </a:solidFill>
                  <a:latin typeface="TH SarabunPSK" pitchFamily="34" charset="-34"/>
                  <a:cs typeface="TH SarabunPSK" pitchFamily="34" charset="-34"/>
                </a:endParaRPr>
              </a:p>
              <a:p>
                <a:pPr algn="l"/>
                <a:r>
                  <a:rPr lang="th-TH" sz="2800" b="1" dirty="0" smtClean="0">
                    <a:solidFill>
                      <a:srgbClr val="006600"/>
                    </a:solidFill>
                    <a:latin typeface="TH SarabunPSK" pitchFamily="34" charset="-34"/>
                    <a:cs typeface="TH SarabunPSK" pitchFamily="34" charset="-34"/>
                  </a:rPr>
                  <a:t>จากรูป พลังงานสะสมในวงจรมีค่าเท่าใด</a:t>
                </a:r>
                <a:r>
                  <a:rPr lang="th-TH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(</a:t>
                </a:r>
                <a14:m>
                  <m:oMath xmlns:m="http://schemas.openxmlformats.org/officeDocument/2006/math"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𝟎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.</m:t>
                    </m:r>
                    <m:r>
                      <a:rPr lang="en-US" sz="2800" b="1" i="0" dirty="0" smtClean="0">
                        <a:solidFill>
                          <a:srgbClr val="FF0000"/>
                        </a:solidFill>
                        <a:latin typeface="Cambria Math"/>
                        <a:ea typeface="Cambria Math"/>
                        <a:cs typeface="TH SarabunPSK" pitchFamily="34" charset="-34"/>
                      </a:rPr>
                      <m:t>𝟎𝟑𝐉</m:t>
                    </m:r>
                  </m:oMath>
                </a14:m>
                <a:r>
                  <a:rPr lang="en-US" sz="2800" b="1" dirty="0" smtClean="0">
                    <a:solidFill>
                      <a:srgbClr val="FF0000"/>
                    </a:solidFill>
                    <a:latin typeface="TH SarabunPSK" pitchFamily="34" charset="-34"/>
                    <a:cs typeface="TH SarabunPSK" pitchFamily="34" charset="-34"/>
                  </a:rPr>
                  <a:t>)  </a:t>
                </a:r>
                <a:endParaRPr lang="en-US" sz="2800" b="1" dirty="0">
                  <a:solidFill>
                    <a:srgbClr val="FF0000"/>
                  </a:solidFill>
                  <a:latin typeface="TH SarabunPSK" pitchFamily="34" charset="-34"/>
                  <a:cs typeface="TH SarabunPSK" pitchFamily="34" charset="-34"/>
                </a:endParaRPr>
              </a:p>
            </p:txBody>
          </p:sp>
        </mc:Choice>
        <mc:Fallback xmlns="">
          <p:sp>
            <p:nvSpPr>
              <p:cNvPr id="3" name="ชื่อเรื่องรอง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342900" y="692696"/>
                <a:ext cx="8621588" cy="5976664"/>
              </a:xfrm>
              <a:blipFill rotWithShape="1">
                <a:blip r:embed="rId2"/>
                <a:stretch>
                  <a:fillRect l="-1413" t="-1020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8" name="TextBox 47"/>
              <p:cNvSpPr txBox="1"/>
              <p:nvPr/>
            </p:nvSpPr>
            <p:spPr>
              <a:xfrm>
                <a:off x="3431988" y="610068"/>
                <a:ext cx="8799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4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𝐹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>
          <p:sp>
            <p:nvSpPr>
              <p:cNvPr id="48" name="TextBox 4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31988" y="610068"/>
                <a:ext cx="879984" cy="523220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/>
              <p:cNvSpPr txBox="1"/>
              <p:nvPr/>
            </p:nvSpPr>
            <p:spPr>
              <a:xfrm>
                <a:off x="4268889" y="613188"/>
                <a:ext cx="1078757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1</m:t>
                      </m:r>
                      <m:r>
                        <a:rPr lang="en-US" b="0" i="1" smtClean="0">
                          <a:latin typeface="Cambria Math"/>
                        </a:rPr>
                        <m:t>2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</a:rPr>
                        <m:t>𝐹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>
          <p:sp>
            <p:nvSpPr>
              <p:cNvPr id="49" name="TextBox 4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68889" y="613188"/>
                <a:ext cx="1078757" cy="523220"/>
              </a:xfrm>
              <a:prstGeom prst="rect">
                <a:avLst/>
              </a:prstGeom>
              <a:blipFill rotWithShape="1">
                <a:blip r:embed="rId4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0" name="TextBox 49"/>
              <p:cNvSpPr txBox="1"/>
              <p:nvPr/>
            </p:nvSpPr>
            <p:spPr>
              <a:xfrm>
                <a:off x="3851920" y="2082919"/>
                <a:ext cx="1082540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th-TH" i="1" smtClean="0">
                          <a:latin typeface="Cambria Math"/>
                        </a:rPr>
                        <m:t>1</m:t>
                      </m:r>
                      <m:r>
                        <a:rPr lang="th-TH" b="0" i="1" smtClean="0">
                          <a:latin typeface="Cambria Math"/>
                        </a:rPr>
                        <m:t>00</m:t>
                      </m:r>
                      <m:r>
                        <a:rPr lang="en-US" b="0" i="1" smtClean="0">
                          <a:latin typeface="Cambria Math"/>
                        </a:rPr>
                        <m:t>𝑉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 xmlns="">
          <p:sp>
            <p:nvSpPr>
              <p:cNvPr id="50" name="TextBox 4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51920" y="2082919"/>
                <a:ext cx="1082540" cy="523220"/>
              </a:xfrm>
              <a:prstGeom prst="rect">
                <a:avLst/>
              </a:prstGeom>
              <a:blipFill rotWithShape="1"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33" name="กลุ่ม 32"/>
          <p:cNvGrpSpPr/>
          <p:nvPr/>
        </p:nvGrpSpPr>
        <p:grpSpPr>
          <a:xfrm>
            <a:off x="3456215" y="956978"/>
            <a:ext cx="828431" cy="342676"/>
            <a:chOff x="2627784" y="956978"/>
            <a:chExt cx="828431" cy="342676"/>
          </a:xfrm>
        </p:grpSpPr>
        <p:cxnSp>
          <p:nvCxnSpPr>
            <p:cNvPr id="35" name="ตัวเชื่อมต่อตรง 34"/>
            <p:cNvCxnSpPr/>
            <p:nvPr/>
          </p:nvCxnSpPr>
          <p:spPr>
            <a:xfrm>
              <a:off x="2627784" y="1124744"/>
              <a:ext cx="3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ตัวเชื่อมต่อตรง 39"/>
            <p:cNvCxnSpPr/>
            <p:nvPr/>
          </p:nvCxnSpPr>
          <p:spPr>
            <a:xfrm>
              <a:off x="3096215" y="1124744"/>
              <a:ext cx="3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ตัวเชื่อมต่อตรง 41"/>
            <p:cNvCxnSpPr/>
            <p:nvPr/>
          </p:nvCxnSpPr>
          <p:spPr>
            <a:xfrm flipV="1">
              <a:off x="2987824" y="956978"/>
              <a:ext cx="0" cy="342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3" name="ตัวเชื่อมต่อตรง 42"/>
            <p:cNvCxnSpPr/>
            <p:nvPr/>
          </p:nvCxnSpPr>
          <p:spPr>
            <a:xfrm flipV="1">
              <a:off x="3084340" y="956978"/>
              <a:ext cx="0" cy="342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กลุ่ม 43"/>
          <p:cNvGrpSpPr/>
          <p:nvPr/>
        </p:nvGrpSpPr>
        <p:grpSpPr>
          <a:xfrm>
            <a:off x="4284646" y="956978"/>
            <a:ext cx="828431" cy="342676"/>
            <a:chOff x="2627784" y="956978"/>
            <a:chExt cx="828431" cy="342676"/>
          </a:xfrm>
        </p:grpSpPr>
        <p:cxnSp>
          <p:nvCxnSpPr>
            <p:cNvPr id="46" name="ตัวเชื่อมต่อตรง 45"/>
            <p:cNvCxnSpPr/>
            <p:nvPr/>
          </p:nvCxnSpPr>
          <p:spPr>
            <a:xfrm>
              <a:off x="2627784" y="1124744"/>
              <a:ext cx="3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ตัวเชื่อมต่อตรง 46"/>
            <p:cNvCxnSpPr/>
            <p:nvPr/>
          </p:nvCxnSpPr>
          <p:spPr>
            <a:xfrm>
              <a:off x="3096215" y="1124744"/>
              <a:ext cx="360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ตัวเชื่อมต่อตรง 50"/>
            <p:cNvCxnSpPr/>
            <p:nvPr/>
          </p:nvCxnSpPr>
          <p:spPr>
            <a:xfrm flipV="1">
              <a:off x="2987824" y="956978"/>
              <a:ext cx="0" cy="342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ตัวเชื่อมต่อตรง 51"/>
            <p:cNvCxnSpPr/>
            <p:nvPr/>
          </p:nvCxnSpPr>
          <p:spPr>
            <a:xfrm flipV="1">
              <a:off x="3084340" y="956978"/>
              <a:ext cx="0" cy="342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กลุ่ม 52"/>
          <p:cNvGrpSpPr/>
          <p:nvPr/>
        </p:nvGrpSpPr>
        <p:grpSpPr>
          <a:xfrm>
            <a:off x="3456215" y="1398972"/>
            <a:ext cx="1656862" cy="342676"/>
            <a:chOff x="2206361" y="956978"/>
            <a:chExt cx="1656862" cy="342676"/>
          </a:xfrm>
        </p:grpSpPr>
        <p:cxnSp>
          <p:nvCxnSpPr>
            <p:cNvPr id="54" name="ตัวเชื่อมต่อตรง 53"/>
            <p:cNvCxnSpPr/>
            <p:nvPr/>
          </p:nvCxnSpPr>
          <p:spPr>
            <a:xfrm>
              <a:off x="2206361" y="1124744"/>
              <a:ext cx="78142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ตัวเชื่อมต่อตรง 54"/>
            <p:cNvCxnSpPr/>
            <p:nvPr/>
          </p:nvCxnSpPr>
          <p:spPr>
            <a:xfrm>
              <a:off x="3096215" y="1124744"/>
              <a:ext cx="76700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ตัวเชื่อมต่อตรง 55"/>
            <p:cNvCxnSpPr/>
            <p:nvPr/>
          </p:nvCxnSpPr>
          <p:spPr>
            <a:xfrm flipV="1">
              <a:off x="2987824" y="956978"/>
              <a:ext cx="0" cy="342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ตัวเชื่อมต่อตรง 56"/>
            <p:cNvCxnSpPr/>
            <p:nvPr/>
          </p:nvCxnSpPr>
          <p:spPr>
            <a:xfrm flipV="1">
              <a:off x="3084340" y="956978"/>
              <a:ext cx="0" cy="34267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3" name="ตัวเชื่อมต่อตรง 12"/>
          <p:cNvCxnSpPr/>
          <p:nvPr/>
        </p:nvCxnSpPr>
        <p:spPr>
          <a:xfrm>
            <a:off x="3456215" y="1128316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ตัวเชื่อมต่อตรง 57"/>
          <p:cNvCxnSpPr/>
          <p:nvPr/>
        </p:nvCxnSpPr>
        <p:spPr>
          <a:xfrm>
            <a:off x="5113077" y="1133288"/>
            <a:ext cx="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9" name="กลุ่ม 58"/>
          <p:cNvGrpSpPr/>
          <p:nvPr/>
        </p:nvGrpSpPr>
        <p:grpSpPr>
          <a:xfrm>
            <a:off x="3456215" y="1904199"/>
            <a:ext cx="1656862" cy="288032"/>
            <a:chOff x="2103142" y="1700808"/>
            <a:chExt cx="1656862" cy="288032"/>
          </a:xfrm>
        </p:grpSpPr>
        <p:cxnSp>
          <p:nvCxnSpPr>
            <p:cNvPr id="60" name="ตัวเชื่อมต่อตรง 59"/>
            <p:cNvCxnSpPr/>
            <p:nvPr/>
          </p:nvCxnSpPr>
          <p:spPr>
            <a:xfrm>
              <a:off x="2103142" y="1844824"/>
              <a:ext cx="740626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ตัวเชื่อมต่อตรง 60"/>
            <p:cNvCxnSpPr/>
            <p:nvPr/>
          </p:nvCxnSpPr>
          <p:spPr>
            <a:xfrm>
              <a:off x="2843768" y="170080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2" name="ตัวเชื่อมต่อตรง 61"/>
            <p:cNvCxnSpPr/>
            <p:nvPr/>
          </p:nvCxnSpPr>
          <p:spPr>
            <a:xfrm flipH="1" flipV="1">
              <a:off x="2915816" y="1772816"/>
              <a:ext cx="4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3" name="ตัวเชื่อมต่อตรง 62"/>
            <p:cNvCxnSpPr/>
            <p:nvPr/>
          </p:nvCxnSpPr>
          <p:spPr>
            <a:xfrm>
              <a:off x="2996168" y="1700808"/>
              <a:ext cx="0" cy="28803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4" name="ตัวเชื่อมต่อตรง 63"/>
            <p:cNvCxnSpPr/>
            <p:nvPr/>
          </p:nvCxnSpPr>
          <p:spPr>
            <a:xfrm flipH="1" flipV="1">
              <a:off x="3068216" y="1772816"/>
              <a:ext cx="40" cy="1440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ตัวเชื่อมต่อตรง 64"/>
            <p:cNvCxnSpPr/>
            <p:nvPr/>
          </p:nvCxnSpPr>
          <p:spPr>
            <a:xfrm>
              <a:off x="3068256" y="1844824"/>
              <a:ext cx="691748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66" name="TextBox 65"/>
              <p:cNvSpPr txBox="1"/>
              <p:nvPr/>
            </p:nvSpPr>
            <p:spPr>
              <a:xfrm>
                <a:off x="3869411" y="1137362"/>
                <a:ext cx="879984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</a:rPr>
                        <m:t>3</m:t>
                      </m:r>
                      <m:r>
                        <a:rPr lang="en-US" i="1" smtClean="0">
                          <a:latin typeface="Cambria Math"/>
                          <a:ea typeface="Cambria Math"/>
                        </a:rPr>
                        <m:t>𝜇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𝐹</m:t>
                      </m:r>
                    </m:oMath>
                  </m:oMathPara>
                </a14:m>
                <a:endParaRPr lang="th-TH" dirty="0"/>
              </a:p>
            </p:txBody>
          </p:sp>
        </mc:Choice>
        <mc:Fallback>
          <p:sp>
            <p:nvSpPr>
              <p:cNvPr id="66" name="TextBox 6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411" y="1137362"/>
                <a:ext cx="879984" cy="523220"/>
              </a:xfrm>
              <a:prstGeom prst="rect">
                <a:avLst/>
              </a:prstGeom>
              <a:blipFill rotWithShape="1">
                <a:blip r:embed="rId6"/>
                <a:stretch>
                  <a:fillRect b="-1176"/>
                </a:stretch>
              </a:blipFill>
            </p:spPr>
            <p:txBody>
              <a:bodyPr/>
              <a:lstStyle/>
              <a:p>
                <a:r>
                  <a:rPr lang="th-TH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81240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621588" cy="5976664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นำความรู้เกี่ยวกับไฟฟ้าสถิตไปใช้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ประโยชน์</a:t>
            </a: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เครื่อง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ถ่าย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เอกสาร</a:t>
            </a: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 smtClean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เครื่องกำจัดฝุ่นในอากาศ</a:t>
            </a: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7170" name="Picture 2" descr="http://www.vcharkarn.com/userfiles/238080/1%20(52)(1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630" y="1772816"/>
            <a:ext cx="6667500" cy="1866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www.vcharkarn.com/userfiles/238080/1%20(53)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61" y="4135709"/>
            <a:ext cx="5715000" cy="253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455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621588" cy="5976664"/>
          </a:xfrm>
        </p:spPr>
        <p:txBody>
          <a:bodyPr vert="horz" lIns="91440" tIns="45720" rIns="91440" bIns="45720" rtlCol="0"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นำความรู้เกี่ยวกับไฟฟ้าสถิตไปใช้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ประโยชน์</a:t>
            </a: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เครื่องพ่นสี</a:t>
            </a: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 ไมโครโฟนแบบตัวเก็บประจุ</a:t>
            </a:r>
          </a:p>
          <a:p>
            <a:pPr algn="l"/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6" name="AutoShape 2" descr="http://www.vcharkarn.com/userfiles/213156/1%20(41)(4).jpg"/>
          <p:cNvSpPr>
            <a:spLocks noChangeAspect="1" noChangeArrowheads="1"/>
          </p:cNvSpPr>
          <p:nvPr/>
        </p:nvSpPr>
        <p:spPr bwMode="auto">
          <a:xfrm>
            <a:off x="495300" y="920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5" name="AutoShape 2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647700" y="2444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9" name="AutoShape 4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800100" y="396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10" name="AutoShape 6" descr="http://www.vcharkarn.com/userfiles/213156/1%20(43)(5).jpg"/>
          <p:cNvSpPr>
            <a:spLocks noChangeAspect="1" noChangeArrowheads="1"/>
          </p:cNvSpPr>
          <p:nvPr/>
        </p:nvSpPr>
        <p:spPr bwMode="auto">
          <a:xfrm>
            <a:off x="952500" y="5492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8194" name="Picture 2" descr="http://www.vcharkarn.com/userfiles/238080/1%20(54)(2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0661" y="1121206"/>
            <a:ext cx="3131261" cy="26678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http://www.vcharkarn.com/userfiles/238080/1%20(55)(1)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3933056"/>
            <a:ext cx="3036859" cy="2793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30659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42900" y="692696"/>
            <a:ext cx="8352928" cy="1584176"/>
          </a:xfrm>
        </p:spPr>
        <p:txBody>
          <a:bodyPr>
            <a:normAutofit/>
          </a:bodyPr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***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ให้นักเรียนทำแบบฝึกหัดท้ายบท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(ปัญหา)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ในแบบเรียน หน้า 73 ข้อ 26-28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981646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24847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กฎการอนุรักษ์ประจุ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ไฟฟ้า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(the law of conversation of charge)</a:t>
            </a:r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การ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ทำให้วัตถุมีประจุไฟฟ้าไม่ใช่เป็นการสร้างประจุขึ้นใหม่ แต่เป็นเพียงการย้ายประจุจากที่หนึ่งไปยังอีกที่หนึ่งโดยที่ผลรวมของจำนวนประจุทั้งหมดของระบบที่พิจารณาจะเท่าเดิม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เสมอ</a:t>
            </a:r>
          </a:p>
          <a:p>
            <a:pPr algn="l"/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ฉนวนไฟฟ้า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(electrical insulator)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คือวัตถุ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ที่ได้รับการถ่ายโอนอิเล็กตรอนแล้วอิเล็กตรอนนั้นยังคงอยู่ ณ บริเวณเดิมต่อไป</a:t>
            </a:r>
          </a:p>
          <a:p>
            <a:pPr algn="l"/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ตัวนำ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ไฟฟ้า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(electrical conductor)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 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คือวัตถุใดที่ได้รับ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การถ่ายโอนอิเล็กตรอนแล้ว อิเล็กตรอนที่ถูกถ่ายโอนสามารถเคลื่อนที่กระจายไปตลอดเนื้อวัตถุได้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ง่าย</a:t>
            </a:r>
            <a:endParaRPr lang="th-TH" sz="2800" b="1" dirty="0">
              <a:solidFill>
                <a:srgbClr val="006600"/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048533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3456384" cy="576064"/>
          </a:xfrm>
        </p:spPr>
        <p:txBody>
          <a:bodyPr>
            <a:noAutofit/>
          </a:bodyPr>
          <a:lstStyle/>
          <a:p>
            <a:pPr algn="l"/>
            <a:r>
              <a:rPr lang="en-US" sz="2400" b="1" dirty="0" smtClean="0">
                <a:latin typeface="TH SarabunPSK" pitchFamily="34" charset="-34"/>
                <a:cs typeface="TH SarabunPSK" pitchFamily="34" charset="-34"/>
              </a:rPr>
              <a:t>Physics4 s32204 Electrostatic</a:t>
            </a:r>
            <a:endParaRPr lang="th-TH" sz="2400" b="1" dirty="0"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395536" y="764704"/>
            <a:ext cx="8352928" cy="4248472"/>
          </a:xfrm>
        </p:spPr>
        <p:txBody>
          <a:bodyPr>
            <a:normAutofit/>
          </a:bodyPr>
          <a:lstStyle/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การเหนี่ยวนำไฟฟ้า </a:t>
            </a:r>
            <a:r>
              <a:rPr lang="en-US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(electric  induction)</a:t>
            </a:r>
            <a:endParaRPr lang="th-TH" sz="2800" b="1" dirty="0">
              <a:solidFill>
                <a:srgbClr val="FF0000"/>
              </a:solidFill>
              <a:latin typeface="TH SarabunPSK" pitchFamily="34" charset="-34"/>
              <a:cs typeface="TH SarabunPSK" pitchFamily="34" charset="-34"/>
            </a:endParaRPr>
          </a:p>
          <a:p>
            <a:pPr algn="l"/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  </a:t>
            </a:r>
            <a:r>
              <a:rPr lang="th-TH" sz="2800" b="1" dirty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การนำวัตถุที่มีประจุเข้าใกล้วัตถุที่เป็นตัวนำไฟฟ้าจะทำให้เกิดประจุชนิดตรงข้ามบนด้านของตัวนำที่ใกล้วัตถุ วิธีทำให้เกิดประจุในลักษณะเช่นนี้</a:t>
            </a:r>
            <a:r>
              <a:rPr lang="th-TH" sz="2800" b="1" dirty="0" smtClean="0">
                <a:solidFill>
                  <a:srgbClr val="006600"/>
                </a:solidFill>
                <a:latin typeface="TH SarabunPSK" pitchFamily="34" charset="-34"/>
                <a:cs typeface="TH SarabunPSK" pitchFamily="34" charset="-34"/>
              </a:rPr>
              <a:t>เรียกว่า </a:t>
            </a:r>
            <a:r>
              <a:rPr lang="th-TH" sz="2800" b="1" dirty="0" smtClean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การ</a:t>
            </a:r>
            <a:r>
              <a:rPr lang="th-TH" sz="2800" b="1" dirty="0">
                <a:solidFill>
                  <a:srgbClr val="FF0000"/>
                </a:solidFill>
                <a:latin typeface="TH SarabunPSK" pitchFamily="34" charset="-34"/>
                <a:cs typeface="TH SarabunPSK" pitchFamily="34" charset="-34"/>
              </a:rPr>
              <a:t>เหนี่ยวนำไฟฟ้า</a:t>
            </a:r>
          </a:p>
        </p:txBody>
      </p:sp>
      <p:sp>
        <p:nvSpPr>
          <p:cNvPr id="4" name="ชื่อเรื่อง 1"/>
          <p:cNvSpPr txBox="1">
            <a:spLocks/>
          </p:cNvSpPr>
          <p:nvPr/>
        </p:nvSpPr>
        <p:spPr>
          <a:xfrm>
            <a:off x="5292080" y="188640"/>
            <a:ext cx="3456384" cy="5760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  <a:latin typeface="TH SarabunPSK" pitchFamily="34" charset="-34"/>
                <a:cs typeface="TH SarabunPSK" pitchFamily="34" charset="-34"/>
              </a:rPr>
              <a:t> Electrostatic</a:t>
            </a:r>
            <a:endParaRPr lang="th-TH" sz="2400" b="1" dirty="0">
              <a:solidFill>
                <a:schemeClr val="tx2">
                  <a:lumMod val="75000"/>
                </a:schemeClr>
              </a:solidFill>
              <a:latin typeface="TH SarabunPSK" pitchFamily="34" charset="-34"/>
              <a:cs typeface="TH SarabunPSK" pitchFamily="34" charset="-34"/>
            </a:endParaRPr>
          </a:p>
        </p:txBody>
      </p:sp>
      <p:sp>
        <p:nvSpPr>
          <p:cNvPr id="7" name="AutoShape 6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190500" y="-2127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sp>
        <p:nvSpPr>
          <p:cNvPr id="8" name="AutoShape 8" descr="data:image/jpeg;base64,/9j/4AAQSkZJRgABAQAAAQABAAD/2wCEAAkGBxMSEhUUEhIUFBUUFRQUFhQUFRUUFBIXFBQWFhQVFBQYHCggGBolHBQXITEhJSkrLi4uGB8zODMsNyktLi4BCgoKDg0OGhAQGiwkICQsLCwsLDQsLCwsLCwsLCwsLCwsLCwsLCwsLCwsLCwsLCwsLCwsLCwsLCwsLCwsLCwsLP/AABEIAJcBTQMBIgACEQEDEQH/xAAbAAEAAgMBAQAAAAAAAAAAAAAABAUCAwYBB//EAEUQAAICAQIDBAcFBQUGBwEAAAECAAMRBBIFITETQVFhBhUiMnGRoRRSgbHRByMzU8FCYnLh8BZzkrLS8TQ1k5SitNMk/8QAGAEBAQEBAQAAAAAAAAAAAAAAAAIBAwT/xAAhEQEBAQABBQEBAQEBAAAAAAAAAQIRAxITMVEhQWEEMv/aAAwDAQACEQMRAD8A+4xEQEREBERAREQEREBERA8LY5nlPZyPE/R++/VOQdmnsTZbvYM1oLUkhFUdNtJUbjy7awgePXQEREBERARGYgIiUWj1l2o1HIGqmnO4HJe5m3KEcFcIFxuOCTzXmBnIXsREBERAREQEREBERAREQEREBERAREQEREBERAREQEREBERAREQE0arW1147SxE3HC72Vdx64GTzM3zg/THszxPSiwFwdJrFWtXZDa72adAmVIyDu555YyT0gdt9qTeU3rvC7ym4bgucbivXbkYzNel4jTaSK7a7CoBIR1YqD0JAPIHBnI8G1HbcWtFiqHXQV121j2lVxe+5Rkc0IIIJAyrDlJPF6A3FtMoO0voNam5eRA7TT4+WSRA6PScUotLiq6qw1nbYEsV+zI6h9p9k8j1mb8QqXZm2sdpjZl1HaZxjZz9rOR08Z8v4/wAMOmfVoSDngesHsjAC1hVRefMge0RnpvwOQEtvTLSr6qot5hwOGpkMwBX7TQQGUHDYJJGRyzA797VBALAFjhQSAWOCcKO84BP4So9KNbStRqs1dOmezbsNtipvKsDtwWBYNjacHOGMr/SX/wAx4X/j1f8A9eQreHDUcR1VAdqUXT02Mawhsue9rRmyyxWJVVrwqe6Mnl0wEvgKWNeKrdRWW04OoFVHalduoa1at9rcigG8Kg+6G6YE6SviFTFQttZL79oDqS/Zna+0A89p5HHQz5x6M6UU8K1wReVWr1Qs7MbXso094FiJzzk1K6qM8s4GJG1t9VtI1GnrrCrrdDsuqQIoY6pa9tLqxBXsWAbGObMCAdyqH0ziPFqNPt7e+mnecL2tiV7j4LuIyZLRgRkHIPMEdCPKQbuH6cNZc6V7nULY9mD7CjG0lvdTmeQwMknqTOf/AGZ6hRoAARtW/VogB5BF1VoRV/ugYA8gI5HYRK9uEUsSxU5bmfbsHXn96eeo6PuH/wBSz/qgWMZlJwVyNJkEkq14G4knC3OFGTz6ACRLeMuBzGD9Jz31Zj2vOLr06aJyf+0XiCD5STXx7J5SJ/0YV4dOjiV1HFFPWS9NqA/QzpN5vpFzY3RES0kREBERAREQEREBERATTdqlUZJ+QJ/KYam3ErXOesjWuF5xz7WtOqRvdYHyzz+XWbsznnoBmSF1912+B9ofJszJv6q9P5V/Ep04lYOqq3wyp/rNo4uO+tvwKn8yJvfE+PSziVnrhfuP/wDH/qmS8XTvVx8QP6Eze+M7NfFjEwqsDAEHIPQiZykkrdTwWt9VVqmybKK7a0Hs7QLdu5sEZ3YTAII5E+MsogV9fCK11L6oA9q9SUk55bEZmHLxy3U+Ai7hKNqa9SS2+qq2pQCNhW1kZiRjOc1jHPxlhECm436N06pizl1LU2aZyhA7Sm3BsrbIPI46jBHPBEy476PVavTfZXLpX+6x2TbWXsXV0CsQcc0A8fhLeIFJX6L6dLUtrTsym3kioA2wuQWYqXz+8bJDDPfmbbvR+ptSNVzFgCDkE59mHC+0V3D+I3JWAPfmW0QKbRej1VVN9Ks5XUWaixySu4HUklwhC4AG44yD+M1X+jdP2SnS7nFdB05QgqHJ0zq6bjtwclBnAGefSXjSl4vqM4Abvkb32zlWc91aeNalbF2HPvI4K4yrVuroRkEcmUHmDKrhyiirsqwSu53Jb3maxy7scADmzE8gB4T21Mc8kzQls8OupqvVMSJL663usYfAmaTxG7+a/wDxGbqwDPRph3/OTzr6r8+K7gOrsagDe3v3ZGTg5ueTDaejCR+B6MioZyDvt5Hl1tcj6S07EHr1lXm1k4V96AjkMzRWv+u8SyfTYkXUU/P85FipWQ5c5N0Ov2Nn5ytrYgc+YmwYPTlNls/YyyX27XT3hxkTZOV4dqmrP9O6dNprw4yJ7un1O6f68u8drbE8ns6uZERAREQEREBERArdWZFkrXrzkWcde3fPoiImNJ5tE9iBrBGcYwfz+BmewTLZn85vrriQtRBWynKEr8D1+I6GbquIWL7w3j5N+h+kk7RMHpBm8Wek8y+0vTaxH908/A8mH4SROe1Wm+c2aTUH+yxUjqpJZfke74YlTf1l6f8AYvYkFNf99SPNfaH6/SS67AwyCCD3iXLK52WM4nmZ7NYRE8MDx+k5HWvliTy5zrLzhT8Jxt5yT8TPL/03079Ce2+tgwmm/R88j5Sv4VxFbQWQnAd0ORj2q3KN9VMuqnz1nm9+3f16R6UxykkCbQoMjPra+3Gnye0aprgMctiOqHn45ccpcyi6YafWVPY9SuO0rxvToyhhlWweqnxHLr4SQ6mfPP2wcIsRK+IaZmrt0+EdkJDdmzeyTjrhjjHgxkH0K/a4j7auIYRuQGoUewx8bVHuHpzHLyE6ePmcxHfxeK+orfnkRNb1eHP8xPS6sodSGUgEMpBBB7wR1EzqQNzHIicnRENZHMc5mtYIzjBEnKg+B/ORdNrK7LLUTO6h1SzIwAWRXGD3jDCb2nc9qXI5/gZu0V7VN4gzxl2nyP0mwAOMHrNn56ZXQVWBhkTOUPD9aa22P07jL1WzPZjfdHm1nivYiJaSIiAiIgIiIEXX15XI6jn8ZUh2+4//AAN+kvL7Qilj0UEn8JQWU26j2nYop91AcYHdnHUznqLzrhsDN/Lf/gb9J4ayetbn4q01eol+8fmY9RL94/Mye2q8jYxKD3HA8wQB+JHKe03huk1eol+8fmZ4eHdj7QOR0PlnvmXNipqX8WVYm2RKLZK3Soysp5AYTSHwxHd/Xyms4Ztg/HwldqaiDuHUfXyk25wenUdD4TC3nJv6rP4jpqsjkR/rxmytweana3iDj/vIScPFjtzxyB5d/XP9JLXhrDpYfofzEyS1t1mXh6+qsA9/6g/TZLqnO0bjzwM/HvlHZwosMFyfp+U1eol+8fmZeeY56svp0uZ5Ob9RL94/Mx6iX7x+Zlc1HDodQfZPwM4LjnDRaMF7FGQ2arGqbl/eXnjn0l56iX7x+ZnnqBfH85y6mLt0xvtcH6J+jnYe3Y14cW6ghGvZqyr2PsZkyVJKkHJ55Oes7Wmb/UC+P5x6hXx/ORejbebVTqyTjhgyefXwnIf7ED7aji3V9iNNYps+127xYbayqBt24KVDHHTIE7L1CvifrHqFfE/WVnp2Ju5WvW6JHqNTjcjIa2DHJZSNp3E9TjvnyV/2Noob/wDrctz2fuwAPu7vaOfPGJ9e9Qr4n6x6hXx/OJjU9U7pfccZ+zbg9WnV6ls1C2p/F01tivWpPS2oBBlG7mHXmDzBA63mp+E3eoE8fzj1Cvj+czXStvLZ1JGvVUrdWyFmUMMbq2KOP8LjmDOW4L6Jdlqb7Hs1W3tqnqJ1VhFqpWme1G72/aBGG7hjpOt9QL4n6x6hXxPzM2Y1Iy7gLOe09D0MxenBBB/GZeoV8T9Z43A8e65B+Jk+Kq8jK6ksOfXxk3h+pZRhufjK6ix1JR+o6HxHjN7nvH4iT+5qv/UX9dgIyJnKHTa3b8JdU2hhkT0Y6k046zY2RETogiIgIiIEDjmewcju2n8FYE/QGVg4oD0nQOuRg8weRE5bX+j1ikmn2l7lzhl8ufIiRrn+NiT6x8556w85Unhep/lt9P1nnqzUfy2+n6yea38W/rDzhteCCD0PKVHqzUfy2+n6x6s1H8tvp+sc1qy0l/dn/MeMmhpRLw7Ug5FbfT9ZaaR2wQ42sDgiR6dZeUhbOZHhj6zC5yOfd3/A9/4TXqPeQ9+cfh1/SbLjhT8Dy8eUN4ZkZ/Ga6j1U9R9R3TCpwqgE/wBTMSfbJHcAPnz/AKiOTgss2NuHwPwP+YEz9Y+ch6lbHBVQWPhgZwMc+RxInqzUfy2+n6zc2o6ki39Y+cesfOU/qzU/y2+n6x6s1P8ALb6frK5rmuPWPnHrHzlP6s1P8tvp+swu4dqQrHs25Anu7h8Y5ou/WPnKHXcFqtsaxtRrFLHJWvV3VoPJUVsKPhPdHoNS1aN2be0it3d6g+M2+rNR/Lb6frHNPxO4bYKa1rV7HC59q2xrHOSTzdjk9ZK9Yeco7dHcvvIwlLxnhdV+3t1Y7M7cWW143Yzns2Geg6zO/j3W9tdt6w85A4ui6lAj2XIA27NNr0sTgjBZCCRz6fCcpw3hlGlJaoMu4YJay2zlnPR2OJYLrQejCZ5J9b2X4sOF8Lr09naLfqnOCNt2qttTn/cckZ85desPOcv9p/vTBtQCCC3Igg9e/rHkn07L8dX9vj1j5z5r/s3ofuv/AO41P/6S/GsXpuEeSfTsvxvs9HaSSftOv5knlrdQBz8AG5CX+l1QrRUDMQiqoLsXYhRjLMebHlzJ6zmDr1++JivE0LmvtBvChtvftPePEfCPJ/p234671hHrGcDxPhem1Dh7QxYDbkW3IMAk9EcDvk3gvC66QVoBUMcndZY/PGOrsSPwjyT6dl+On1Gr7Rxge6rZ/Ej9JurszzH4iQqKtg5HOepnu/acjp3icN75vLtnPESrFDcxyPhJHDdUUOD0kQMGGR/2mrtDnzH1Ema4vLbOZw65GyMiZSi4fr8cj0l2jgjIntxuajzaz2soiJaSIiAiIgIiICIiAlbreGB2JDbc9QRkHz6iWUi8VtsSm1qlD2LW7Vqc4ZwpKKcc8E4HKZZL7bLZ6Qxwfl753Dv/ALPwx/nNXqZj1ZR8Bkn54ljwq2x6amtUJY1aM6jICOVBZcHnyOR+ElSezKvJpQ2cKsz0Q+ecfMYm08IYe6488jv8sd3lLmI8cb5NIeg0QrB55Y9TjHwAHhJkRKk4Rbz+0iImsJp1v8N/8DfkZumnW/w3/wADfkYGrhH8Cn/dV/8AIJLkThH8Cn/dV/8AIJLgYW1BhgjM53inAs5IGR3eI/WdLE576ed+153c+nzttBjKnofoZxOr9Iq69TXWDZ2eLu0/cXbsptCbfYyRzbmMjpPtOu4YtnMcj4zmuJejv76q5t26lbVXGNpFu3cWGM/2BPJel239j0Tqd3qqnSBbUU89rgMpIKkZGRkEZHwM9fQkHB69zDofjJ1teOcyqsPun8JydHz/AFnpJV9orVe02mu0uPs9+SysgTA2ZIwW5jl0nR06TequgJBAOCCCMjIyDzEtreHg3pflt1ddla9NuLChbPLOfYHzMsEwTnGG7/OVZm+mS2e1CNCHGMYYd3jPn3pxr9Vp8btKAEbNWqRmPZnPQ8htzyBVuR859mZRjOOc0PTXYpDAEEYIIyCPMd83HGbynXNj4dwb9oN1morXUCpa2O1iqldueQYkk8s4zPqtGnI+H+us4z0x/ZajbrNCQj9TSx9hvHs2PuHyPL4Tp/2f8Re3T9nqFZL6MVWq4wxwPYfzBHf4gy+pMWd2WYup+aavST0tTTKEUsLRZQG/c2umx3Xfhgu0nYTyznPnOg4dxGvUoXqLYDFfbres5ABPsuASMEc55xnhSXVhGLACyuz2cZzU6uvUHllRJgac7Zxwqc8lAMztBHObAvLImfvCODlorcGWnDtUV5HpKhE/14TdU5HI/ObjVl5ZqSx1iOCMiZSj0Ou2nBPWXSOCMie7G5qPLrPDKIiWkiIgIiICInK+kF7DinDEDEIy69mUH2WKVVhSR343Nj4mB1WYnHcKDX63i9TWOBnS1IQedQfRqTs8Padj8TKfhFHa6jXaO0hqq73tatAa6go0mn2IK9x2qXsL4B95CYH0mJwvoRxDteD6Nb7WDX1GoXNz9rcyorNnqQMDPXGM5IzB0mverh3FHJ/8Nq9XtVM1ptq2MKwAcqhOcgN0JGRAv/TPQ6u0p9lNgwloHZ3ijs7zs7G60H+LUuHynPr7rf2eoE4HiAfTvoLEQUtbr007bQqdrRZTaxFqIShO5cg9RgdMmT/2iadatI2orG25b9Iy2gneN2qprYBuu0qzDb0wTygdbdnadpAbBwSMgHHIkeGZy2gHEW/dupqG+kte9lVhCptN3ZKgyd5BUBgu0MW7gkq/TJrNLrNPdW4JtOpAXGGZvswWqpnzhk7QKQpHInM0+j1BTiS6Uu5+z6G/Tltx3FRfW1TZ+92dic4H0aJx3oVUa9XxGneWSuzTbAQqhd2nXcQqgAE4ycDmZv8A2Z3M+gVnYsxv1mWYkk41dwGSfKB1U063+G/+BvyMjanhYdi3a3rnuS1lUcu4CaW4GpBBv1OCMH98/fAlcI/gU/7qv/kElzXRUEVVXooCj4AYH5TZAREQEwdM9ZnECs1PClOccvKUt3DWXqOQ+k62YtWDOO+hm+nXPVscYHPMGeNOlu4UjHwlTq+EWKDt9oeHfPNrpay7Z6marTqG6H/vI7WENkd/USYKW/tIceOJps0Zz5dxnG8uk4a3YnnPa3Gc4AbGDy5keGfCeK+Dtbl4GeOv+UNTu0BE8r+k0JUcZEkBMDnKSySzafIzy+zHSY2VnHjNSgwFN+TJBBzykCzTnORJqKdoMyFeWMP0ljw7iJXkZWGvM9XwP4GVnVzeYy5lnDsarAwyJnKfhV0uAZ78a7py8ms8UiIlpIiICU/GOBi+6m3cqtTnaSm51y9bMan3Ds2Ir2k88g4x43EQKfScDFeqs1AZf3udwCYd/ZrVRZZu9sKEO0YGN3XrnTwv0aWnUa3Ub9za1qyfZx2a1VbFXOTu5ljnl1x3S+iBz3AvRWujh6aC4i+ta2rYlNgsDMW93J2nn492ZE4F6ErTo9To7r31C6my52sYbbcXKq4Zsnc4253csnunWRAoreANa2n+0XLYulsW5AlfZlrER0RrG3tkAOeQA58+nKb/AEo4N9s0zUb+z3PS+7bvx2N1duNuR17PHXlmW0QKLj/o4NVfo7WfaNJa12zbntCVwo3ZG3DYPQ5xPE9GwOJNrxZ72mGnNWzqRZu7Tfu8MLjb3de6X0QOY/2TP2jV3/arVGqFe1K91XYslXZ72dWzYehA5AeB6y19H+EjS1dkCCN7sAqsqrvO4gBmZubEkksebH4SyiAiIgIiICIiAiIgIiICIiBiUB7prbTKeoE3RM4jeVbdwatu6R34EuOsuokXpYv8VOpqf1R18Jx/rkZm3C8iXMTPDlvk0ohwojoZtTg+O/MuIjw5PJpAHDVj7CqnyMnxK8efie+q5uGL3TBuFKestImePPxvfpDo4eq4x3SWBPYlzMnpNtvsiImsIiICIiAiIgIiICIiAiIgIiICIiAiIgIiICIiAiIgIiICIiAiIgIiICIiAiIgIiICIiB//9k="/>
          <p:cNvSpPr>
            <a:spLocks noChangeAspect="1" noChangeArrowheads="1"/>
          </p:cNvSpPr>
          <p:nvPr/>
        </p:nvSpPr>
        <p:spPr bwMode="auto">
          <a:xfrm>
            <a:off x="342900" y="-603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th-TH"/>
          </a:p>
        </p:txBody>
      </p:sp>
      <p:pic>
        <p:nvPicPr>
          <p:cNvPr id="6146" name="Picture 2" descr="http://www.vcharkarn.com/userfiles/238080/1%20(5)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860" y="3140968"/>
            <a:ext cx="3333750" cy="2152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05275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ชุดรูปแบบของ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2890</Words>
  <Application>Microsoft Office PowerPoint</Application>
  <PresentationFormat>นำเสนอทางหน้าจอ (4:3)</PresentationFormat>
  <Paragraphs>584</Paragraphs>
  <Slides>73</Slides>
  <Notes>1</Notes>
  <HiddenSlides>0</HiddenSlides>
  <MMClips>0</MMClips>
  <ScaleCrop>false</ScaleCrop>
  <HeadingPairs>
    <vt:vector size="4" baseType="variant"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73</vt:i4>
      </vt:variant>
    </vt:vector>
  </HeadingPairs>
  <TitlesOfParts>
    <vt:vector size="74" baseType="lpstr">
      <vt:lpstr>ชุดรูปแบบของ Office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  <vt:lpstr>Physics4 s32204 Electrostatic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Example Physics3 s32203 wave</dc:title>
  <dc:creator>Student</dc:creator>
  <cp:lastModifiedBy>HomeUser</cp:lastModifiedBy>
  <cp:revision>220</cp:revision>
  <dcterms:created xsi:type="dcterms:W3CDTF">2014-05-15T04:57:58Z</dcterms:created>
  <dcterms:modified xsi:type="dcterms:W3CDTF">2014-11-28T03:18:58Z</dcterms:modified>
</cp:coreProperties>
</file>