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9" r:id="rId13"/>
    <p:sldId id="280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2" r:id="rId27"/>
    <p:sldId id="285" r:id="rId28"/>
    <p:sldId id="286" r:id="rId29"/>
    <p:sldId id="283" r:id="rId30"/>
    <p:sldId id="284" r:id="rId31"/>
    <p:sldId id="287" r:id="rId32"/>
    <p:sldId id="288" r:id="rId33"/>
    <p:sldId id="289" r:id="rId34"/>
    <p:sldId id="291" r:id="rId35"/>
    <p:sldId id="290" r:id="rId36"/>
    <p:sldId id="292" r:id="rId37"/>
    <p:sldId id="293" r:id="rId38"/>
    <p:sldId id="294" r:id="rId39"/>
    <p:sldId id="295" r:id="rId40"/>
    <p:sldId id="296" r:id="rId41"/>
    <p:sldId id="297" r:id="rId42"/>
    <p:sldId id="302" r:id="rId43"/>
    <p:sldId id="304" r:id="rId44"/>
    <p:sldId id="303" r:id="rId45"/>
    <p:sldId id="305" r:id="rId46"/>
    <p:sldId id="306" r:id="rId47"/>
    <p:sldId id="298" r:id="rId48"/>
    <p:sldId id="299" r:id="rId49"/>
    <p:sldId id="300" r:id="rId50"/>
    <p:sldId id="301" r:id="rId51"/>
    <p:sldId id="311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58" autoAdjust="0"/>
  </p:normalViewPr>
  <p:slideViewPr>
    <p:cSldViewPr>
      <p:cViewPr>
        <p:scale>
          <a:sx n="100" d="100"/>
          <a:sy n="100" d="100"/>
        </p:scale>
        <p:origin x="190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7D3D-4BC9-4374-832E-E4E2F51CF66B}" type="datetimeFigureOut">
              <a:rPr lang="th-TH" smtClean="0"/>
              <a:t>09/01/58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7C6-E993-4B4C-9DE2-7998C72F9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843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7D3D-4BC9-4374-832E-E4E2F51CF66B}" type="datetimeFigureOut">
              <a:rPr lang="th-TH" smtClean="0"/>
              <a:t>09/01/58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7C6-E993-4B4C-9DE2-7998C72F9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043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7D3D-4BC9-4374-832E-E4E2F51CF66B}" type="datetimeFigureOut">
              <a:rPr lang="th-TH" smtClean="0"/>
              <a:t>09/01/58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7C6-E993-4B4C-9DE2-7998C72F9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031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7D3D-4BC9-4374-832E-E4E2F51CF66B}" type="datetimeFigureOut">
              <a:rPr lang="th-TH" smtClean="0"/>
              <a:t>09/01/58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7C6-E993-4B4C-9DE2-7998C72F9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334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7D3D-4BC9-4374-832E-E4E2F51CF66B}" type="datetimeFigureOut">
              <a:rPr lang="th-TH" smtClean="0"/>
              <a:t>09/01/58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7C6-E993-4B4C-9DE2-7998C72F9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089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7D3D-4BC9-4374-832E-E4E2F51CF66B}" type="datetimeFigureOut">
              <a:rPr lang="th-TH" smtClean="0"/>
              <a:t>09/01/58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7C6-E993-4B4C-9DE2-7998C72F9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661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7D3D-4BC9-4374-832E-E4E2F51CF66B}" type="datetimeFigureOut">
              <a:rPr lang="th-TH" smtClean="0"/>
              <a:t>09/01/58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7C6-E993-4B4C-9DE2-7998C72F9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231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7D3D-4BC9-4374-832E-E4E2F51CF66B}" type="datetimeFigureOut">
              <a:rPr lang="th-TH" smtClean="0"/>
              <a:t>09/01/58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7C6-E993-4B4C-9DE2-7998C72F9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435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7D3D-4BC9-4374-832E-E4E2F51CF66B}" type="datetimeFigureOut">
              <a:rPr lang="th-TH" smtClean="0"/>
              <a:t>09/01/58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7C6-E993-4B4C-9DE2-7998C72F9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420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7D3D-4BC9-4374-832E-E4E2F51CF66B}" type="datetimeFigureOut">
              <a:rPr lang="th-TH" smtClean="0"/>
              <a:t>09/01/58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7C6-E993-4B4C-9DE2-7998C72F9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38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7D3D-4BC9-4374-832E-E4E2F51CF66B}" type="datetimeFigureOut">
              <a:rPr lang="th-TH" smtClean="0"/>
              <a:t>09/01/58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7C6-E993-4B4C-9DE2-7998C72F9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074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B7D3D-4BC9-4374-832E-E4E2F51CF66B}" type="datetimeFigureOut">
              <a:rPr lang="th-TH" smtClean="0"/>
              <a:t>09/01/58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907C6-E993-4B4C-9DE2-7998C72F9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675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4824536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บทที่ 14 ไฟฟ้ากระแส (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electric current)</a:t>
            </a:r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" descr="http://s16.postimg.org/muju8i5ad/1_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31444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homedecorthai.com/uploads/editor/images/Knowledge_article/1295/homedecorthai-20120202115038-6012082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3056"/>
            <a:ext cx="3888432" cy="259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yfirstbrain.com/thaidata/image.asp?ID=11275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68586"/>
            <a:ext cx="2953340" cy="190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65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2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วดทองแดงมีพื้นที่หน้าตัด 3 ตารางมิลลิเมตร มีประจุ +600 ไม</a:t>
                </a:r>
                <a:r>
                  <a:rPr lang="th-TH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โคร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คู</a:t>
                </a:r>
                <a:r>
                  <a:rPr lang="th-TH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ลอมบ์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และ -200 ไม</a:t>
                </a:r>
                <a:r>
                  <a:rPr lang="th-TH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โคร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คู</a:t>
                </a:r>
                <a:r>
                  <a:rPr lang="th-TH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ลอมบ์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เมื่อเวลาผ่านไป 4 วินาที จะมีกระแสไฟฟ้าเท่าใด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𝟎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𝒎𝑨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)</m:t>
                    </m:r>
                  </m:oMath>
                </a14:m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  <a:blipFill rotWithShape="1">
                <a:blip r:embed="rId2"/>
                <a:stretch>
                  <a:fillRect l="-1533" t="-103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650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87152"/>
                <a:ext cx="8496944" cy="5904656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3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ลวดทองแดงมีพื้นที่หน้าตัด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2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ตารางมิลลิเมตร ถ้ามีกระแสไฟฟ้าไหลผ่าน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2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แอมแปร์ ขนาดความเร็วลอยเลื่อนของอิเล็กตรอนมีค่าเท่าใด กำหนดให้ ความหนาแน่นอิเล็กตรอนเท่ากับ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𝟖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𝟒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𝟐𝟖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ต่อลูกบาศก์เมตร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𝟕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𝟓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𝒎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/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𝒔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)</m:t>
                    </m:r>
                  </m:oMath>
                </a14:m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87152"/>
                <a:ext cx="8496944" cy="5904656"/>
              </a:xfrm>
              <a:blipFill rotWithShape="1">
                <a:blip r:embed="rId2"/>
                <a:stretch>
                  <a:fillRect l="-1506" t="-1032" r="-129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25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4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ลวดทองแดงมีพื้นที่หน้าตัด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0.5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ตารางมิลลิเมตร ยาว 20 เมตร มีความ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หนาแน่นอิเล็กตรอนเท่ากับ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𝟓</m:t>
                    </m:r>
                    <m:r>
                      <a:rPr lang="en-US" sz="2800" b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.</m:t>
                    </m:r>
                    <m:r>
                      <a:rPr lang="en-US" sz="2800" b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𝟎</m:t>
                    </m:r>
                    <m:r>
                      <a:rPr lang="en-US" sz="28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𝟐𝟖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ต่อลูกบาศก์เมตร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และมีขนาดความเร็วลอยเลื่อน</a:t>
                </a:r>
                <a:r>
                  <a:rPr lang="en-US" sz="2800" b="1" dirty="0">
                    <a:solidFill>
                      <a:srgbClr val="006600"/>
                    </a:solidFill>
                    <a:ea typeface="Cambria Math"/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𝟐</m:t>
                    </m:r>
                    <m:r>
                      <a:rPr lang="en-US" sz="2800" b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.</m:t>
                    </m:r>
                    <m:r>
                      <a:rPr lang="en-US" sz="2800" b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𝟎</m:t>
                    </m:r>
                    <m:r>
                      <a:rPr lang="en-US" sz="28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𝟒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𝒎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/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𝒔</m:t>
                    </m:r>
                    <m:r>
                      <a:rPr lang="en-US" sz="28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จะมีอิเล็กตรอนอิสระเคลื่อนที่ผ่านพื้นที่หน้าตัดนี้เท่าใดในแต่ละวินาที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𝟓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𝟏𝟖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 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อนุภาค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)</m:t>
                    </m:r>
                  </m:oMath>
                </a14:m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  <a:blipFill rotWithShape="1">
                <a:blip r:embed="rId2"/>
                <a:stretch>
                  <a:fillRect l="-1533" t="-1032" r="-102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0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87152"/>
            <a:ext cx="8352928" cy="5904656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ให้นักเรียนทำแบบฝึกหัดท้ายบทที่ 14 เรื่องกระแสไฟฟ้า หน้า 147 ข้อ  1- 4</a:t>
            </a:r>
            <a:endParaRPr lang="th-TH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685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</p:spPr>
            <p:txBody>
              <a:bodyPr>
                <a:normAutofit lnSpcReduction="10000"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ความสัมพันธ์ระหว่างกระแสไฟฟ้าและความต่างศักย์ </a:t>
                </a: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กฎของโอห์มและความต้านทาน</a:t>
                </a:r>
                <a:endParaRPr lang="th-TH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กระแสไฟฟ้าที่ผ่านลวดนิโครมแปรผันตรงกับความต่างศักย์ระหว่างปลายของลวดนิโครม</a:t>
                </a:r>
              </a:p>
              <a:p>
                <a:pPr algn="l"/>
                <a:r>
                  <a:rPr lang="th-TH" sz="2800" dirty="0" smtClean="0"/>
                  <a:t>	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𝐼</m:t>
                    </m:r>
                    <m:r>
                      <a:rPr lang="en-US" sz="28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𝛼</m:t>
                    </m:r>
                    <m:r>
                      <a:rPr lang="en-US" sz="28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𝑉</m:t>
                    </m:r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     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ดังนั้น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I = kV    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เมื่อ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k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เป็นค่าคงตัวของการแปรผัน</a:t>
                </a:r>
                <a:b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     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𝐼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𝑉</m:t>
                        </m:r>
                      </m:den>
                    </m:f>
                    <m:r>
                      <a:rPr lang="en-US" sz="28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sz="28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𝑘</m:t>
                    </m:r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 หรือ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𝑉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𝐼</m:t>
                        </m:r>
                      </m:den>
                    </m:f>
                    <m:r>
                      <a:rPr lang="en-US" sz="28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1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𝑘</m:t>
                        </m:r>
                      </m:den>
                    </m:f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b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     ถ้าให้   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1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𝑘</m:t>
                        </m:r>
                      </m:den>
                    </m:f>
                    <m:r>
                      <a:rPr lang="en-US" sz="28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sz="28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𝑅</m:t>
                    </m:r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	 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จะ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ได้  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𝑉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𝐼</m:t>
                        </m:r>
                      </m:den>
                    </m:f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𝑅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ค่าคง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R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นี้เรียกว่า ความต้านทาน (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resistance) 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ของลวดนิโครมที่ใช้ในการทดลองความต้านทานมีหน่วยโวลต์ต่อแอมแปร์ (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V/A)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หรือเรียกว่า โอห์ม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ohm)</a:t>
                </a: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แทน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ด้วยสัญลักษณ์ </a:t>
                </a:r>
                <a14:m>
                  <m:oMath xmlns:m="http://schemas.openxmlformats.org/officeDocument/2006/math"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𝛀</m:t>
                    </m:r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  <a:blipFill rotWithShape="1">
                <a:blip r:embed="rId2"/>
                <a:stretch>
                  <a:fillRect l="-1533" t="-1548" b="-72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08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87152"/>
            <a:ext cx="8352928" cy="5904656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ความสัมพันธ์ตามสมการนี้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เรียกว่า 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กฎของโอห์ม (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ohm’s Law)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2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ถ้าอุณหภูมิคงตัว กระแสไฟฟ้าที่ผ่านตัวนำจะแปรผันตรงกับความต่างศักย์ระหว่างปลายของตัวนำนั้น</a:t>
            </a:r>
            <a:r>
              <a:rPr lang="th-TH" sz="2800" dirty="0"/>
              <a:t> 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ความสัมพันธ์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ระหว่างกระแสไฟฟ้าและความต่างศักย์ในตัวนำไฟฟ้าชนิด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อื่นๆ</a:t>
            </a: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*** ตัวนำ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ไฟฟ้าที่เป็นโลหะจะมีความต้านทานคงตัว และเป็นไปตามกฎของโอห์ม ส่วนตัวนำไฟฟ้าอื่น ความต้านทานไม่คงตัวและไม่เป็นไปตามกฎของโอห์ม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http://www.vcharkarn.com/userfiles/238080/1%20(10)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62" y="1684623"/>
            <a:ext cx="1096938" cy="13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charkarn.com/userfiles/238080/1%20(11)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2286000"/>
            <a:ext cx="7620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vcharkarn.com/userfiles/238080/1%20(11)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67" y="2348880"/>
            <a:ext cx="7620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87152"/>
            <a:ext cx="8352928" cy="5904656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ตัวต้านทาน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resistor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l"/>
            <a:endParaRPr lang="th-TH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0" indent="-457200" algn="l">
              <a:buFontTx/>
              <a:buChar char="-"/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ตัวต้านทานทำ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จากผงคาร์บอนอัดแน่นเป็นรูปทรงกระบอก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เล็กๆ</a:t>
            </a:r>
          </a:p>
          <a:p>
            <a:pPr marL="457200" indent="-457200" algn="l">
              <a:buFontTx/>
              <a:buChar char="-"/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ความต้านทานคงตัว เรียกว่า ตัวต้านทานค่าคงตัว (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fixed resistor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457200" indent="-457200" algn="l">
              <a:buFontTx/>
              <a:buChar char="-"/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เขียน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แทนด้วย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สัญลักษณ์                และ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ใช้แถบสีบอกความ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ต้านทาน</a:t>
            </a:r>
          </a:p>
          <a:p>
            <a:pPr marL="457200" indent="-457200" algn="l">
              <a:buFontTx/>
              <a:buChar char="-"/>
            </a:pP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ตัวต้านทานทำหน้าที่จำกัดค่าของกระแสไฟฟ้าในวงจร 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http://k.lnwfile.com/wpnn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53136"/>
            <a:ext cx="2132318" cy="174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emi-shop.com/knowledge/01/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22" y="1268760"/>
            <a:ext cx="52006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semi-shop.com/knowledge/01/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7" t="22730" r="38628" b="43429"/>
          <a:stretch/>
        </p:blipFill>
        <p:spPr bwMode="auto">
          <a:xfrm>
            <a:off x="3524073" y="3922249"/>
            <a:ext cx="1047927" cy="37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vcharkarn.com/userfiles/238080/1%20(15)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39368"/>
            <a:ext cx="2644389" cy="179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4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87152"/>
            <a:ext cx="8352928" cy="5904656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อ่านความต้านทานจากแถบสีบนตัวต้านทาน</a:t>
            </a:r>
          </a:p>
          <a:p>
            <a:pPr algn="l"/>
            <a:endParaRPr lang="th-TH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 descr="http://www.oknation.net/blog/home/blog_data/686/20686/images/untitled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"/>
          <a:stretch/>
        </p:blipFill>
        <p:spPr bwMode="auto">
          <a:xfrm>
            <a:off x="1503310" y="1268760"/>
            <a:ext cx="6067425" cy="50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2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87152"/>
            <a:ext cx="8352928" cy="5904656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ต้านทานแปรค่า 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variable resistor)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</a:t>
            </a:r>
            <a:endParaRPr lang="en-US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en-US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en-US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0" indent="-457200" algn="l">
              <a:buFontTx/>
              <a:buChar char="-"/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ประกอบด้วย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แถบความต้านทานซึ่งอาจทำด้วยแกรไฟต์หรือลวด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พัน</a:t>
            </a:r>
          </a:p>
          <a:p>
            <a:pPr marL="457200" indent="-457200" algn="l">
              <a:buFontTx/>
              <a:buChar char="-"/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ทำ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หน้าที่ควบคุมกระแสไฟฟ้าในวงจร เรียกว่า 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ตัวควบคุมกระแส</a:t>
            </a:r>
            <a:r>
              <a:rPr lang="th-TH" sz="2800" b="1" dirty="0">
                <a:solidFill>
                  <a:srgbClr val="FF0000"/>
                </a:solidFill>
              </a:rPr>
              <a:t> </a:t>
            </a:r>
            <a:endParaRPr lang="th-TH" sz="2800" b="1" dirty="0" smtClean="0">
              <a:solidFill>
                <a:srgbClr val="FF000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สัญลักษณ์ 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 descr="http://sciencecity.oupchina.com.hk/npaw/student/glossary/img/variable_resis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2088232" cy="13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.bp.blogspot.com/-CV_7G4qSCOU/TtRZtgST69I/AAAAAAAAAIA/NwupflwWJIg/s1600/vr_sim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3" t="9989" r="10948" b="22010"/>
          <a:stretch/>
        </p:blipFill>
        <p:spPr bwMode="auto">
          <a:xfrm>
            <a:off x="4784576" y="473527"/>
            <a:ext cx="1780859" cy="223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1.bp.blogspot.com/-kd8bxQUspyk/UsoXV_UygGI/AAAAAAAAACg/1ZbG4LOniBg/s1600/400px-Vk4yeh_resistor_symbo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252" y="3861048"/>
            <a:ext cx="3078663" cy="274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vcharkarn.com/userfiles/238080/1%20(17)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86471"/>
            <a:ext cx="3168352" cy="235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2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87152"/>
            <a:ext cx="8352928" cy="5904656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แอล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ดี</a:t>
            </a:r>
            <a:r>
              <a:rPr lang="th-TH" sz="28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อาร์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light dependent resistor , LDR)</a:t>
            </a:r>
          </a:p>
          <a:p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0" indent="-457200" algn="l">
              <a:buFontTx/>
              <a:buChar char="-"/>
            </a:pPr>
            <a:r>
              <a:rPr lang="th-TH" sz="28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แอล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ดี</a:t>
            </a:r>
            <a:r>
              <a:rPr lang="th-TH" sz="28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อาร์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เป็นตัวต้านทานที่ความต้านทานขึ้นกับความสว่างของแสงที่ตกกระทบ</a:t>
            </a:r>
          </a:p>
          <a:p>
            <a:pPr marL="457200" indent="-457200" algn="l">
              <a:buFontTx/>
              <a:buChar char="-"/>
            </a:pPr>
            <a:r>
              <a:rPr lang="th-TH" sz="28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แอล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ดี</a:t>
            </a:r>
            <a:r>
              <a:rPr lang="th-TH" sz="28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อาร์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มีความต้านทานสูงในที่มืด แต่มีความต้านทานต่ำในที่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สว่าง</a:t>
            </a:r>
            <a:endParaRPr lang="th-TH" sz="2800" b="1" dirty="0" smtClean="0">
              <a:solidFill>
                <a:srgbClr val="FF000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ทำหน้าที่เป็น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ตัวรับรู้ความสว่าง (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light sensor)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ในวงจรอิเล็กทรอนิกส์สำหรับควบคุมการปิด-เปิดสวิตซ์ด้วย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แสง</a:t>
            </a:r>
          </a:p>
          <a:p>
            <a:pPr marL="457200" indent="-457200" algn="l">
              <a:buFontTx/>
              <a:buChar char="-"/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สัญลักษณ์ 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2" name="Picture 2" descr="http://www.vcharkarn.com/userfiles/238080/1%20(18)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047" y="1222918"/>
            <a:ext cx="456636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winboardgroup.com/sites/default/files/LD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03" y="1222918"/>
            <a:ext cx="2689245" cy="201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mwit.ac.th/~ponchai/CAI_electronics/image/LDR_clip_image00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50" y="4797152"/>
            <a:ext cx="2286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encrypted-tbn2.gstatic.com/images?q=tbn:ANd9GcS0Hbdq0mQt-JnmcBVCCuac9oBgRRXn_UzyYWud7EQWLnjNfVn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229200"/>
            <a:ext cx="958007" cy="76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72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4824536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กระแสไฟฟ้า (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electric current)</a:t>
            </a:r>
            <a:r>
              <a:rPr lang="en-US" sz="2800" dirty="0"/>
              <a:t> </a:t>
            </a:r>
            <a:endParaRPr lang="en-US" sz="2800" dirty="0" smtClean="0"/>
          </a:p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	เกิดขึ้น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เมื่อประจุไฟฟ้าเคลื่อนที่ใน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ตัวนำ</a:t>
            </a: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http://www.vcharkarn.com/userfiles/238080/1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43" y="2276872"/>
            <a:ext cx="7128792" cy="291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7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d3i5bpxkxvwmz.cloudfront.net/resized/images/remote/http_s.eeweb.com/quizzes/2012/08/14/diode-1344947679_300_293_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53136"/>
            <a:ext cx="2257539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87152"/>
            <a:ext cx="8352928" cy="5904656"/>
          </a:xfrm>
        </p:spPr>
        <p:txBody>
          <a:bodyPr>
            <a:normAutofit lnSpcReduction="10000"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ไดโอด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diode)</a:t>
            </a:r>
            <a:endParaRPr lang="en-US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0" indent="-457200" algn="l">
              <a:buFontTx/>
              <a:buChar char="-"/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ทำ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จากสารกึ่งตัวนำ </a:t>
            </a:r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0" indent="-457200" algn="l">
              <a:buFontTx/>
              <a:buChar char="-"/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ไดโอด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มีขั้วไฟฟ้าบวกและขั้วไฟฟ้าลบ </a:t>
            </a:r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0" indent="-457200" algn="l">
              <a:buFontTx/>
              <a:buChar char="-"/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เมื่อต่อ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ขั้วบวกและขั้วลบของแบตเตอรี่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กับขั้วบวก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ขั้วลบ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ไดโอด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พบว่า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มีกระแสไฟฟ้าในวงจร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ลักษณะ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นี้เรียกว่า  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ไบแอส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ตรง (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forward bias)</a:t>
            </a:r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0" indent="-457200" algn="l">
              <a:buFontTx/>
              <a:buChar char="-"/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เมื่อ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สลับขั้วของไดโอดจะพบว่า ไม่มีกระแสไฟฟ้าในวงจร การต่อลักษณะนี้เรียกว่า 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ไบแอสกลับ 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(reverse bias)</a:t>
            </a:r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0" indent="-457200" algn="l">
              <a:buFontTx/>
              <a:buChar char="-"/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สัญลักษณ์ 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6" name="Picture 2" descr="http://www.vcharkarn.com/userfiles/238080/1%20(21)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572" y="764704"/>
            <a:ext cx="4735714" cy="22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blog.openptv.org/wp-content/uploads/2011/09/Sperrdiod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33874"/>
            <a:ext cx="2543358" cy="179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mcmelectronics.com/content/productimages/s4/DIOD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13"/>
          <a:stretch/>
        </p:blipFill>
        <p:spPr bwMode="auto">
          <a:xfrm>
            <a:off x="2195736" y="5691417"/>
            <a:ext cx="1361650" cy="75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78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สภาพต้านทานไฟฟ้าและสภาพนำไฟฟ้า</a:t>
                </a: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เมื่อต่อแบตเตอรี่กับลวดโลหะ แล้ววัดความต่างศักย์ 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V 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ระหว่างปลายลวด และกระแสไฟฟ้า  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I 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ที่ผ่านลวดนั้น  โดยใช้ลวดที่ทำจากโลหะชนิดเดียวกัน มีความยาว 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l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ต่างๆกัน และมีพื้นที่หน้าตัดเท่ากัน พบว่าอัตราส่วนระหว่าง 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V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 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I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แปลผันตรงกับ 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l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ของลวดนั้น</a:t>
                </a:r>
              </a:p>
              <a:p>
                <a:pPr algn="l"/>
                <a:r>
                  <a:rPr lang="en-US" sz="2800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𝑉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𝐼</m:t>
                        </m:r>
                      </m:den>
                    </m:f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𝛼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𝑙</m:t>
                    </m:r>
                  </m:oMath>
                </a14:m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ถ้าใช้ลวดที่มีความยาวเท่ากัน  แต่มีพื้นที่หน้าตัด 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A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ต่างๆ กัน พบว่าอัตราส่วนระหว่าง 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V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 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I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แปรผกผันกับ 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A</a:t>
                </a:r>
              </a:p>
              <a:p>
                <a:pPr algn="l"/>
                <a:r>
                  <a:rPr lang="en-US" sz="2800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𝑉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𝐼</m:t>
                        </m:r>
                      </m:den>
                    </m:f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𝛼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1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</a:p>
              <a:p>
                <a:pPr algn="l"/>
                <a:r>
                  <a:rPr lang="en-US" sz="2800" dirty="0"/>
                  <a:t> </a:t>
                </a:r>
                <a:r>
                  <a:rPr lang="en-US" sz="2800" dirty="0" smtClean="0"/>
                  <a:t>             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จะได้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𝑉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𝐼</m:t>
                        </m:r>
                      </m:den>
                    </m:f>
                    <m:r>
                      <a:rPr lang="en-US" sz="28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𝛼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𝑙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𝐴</m:t>
                        </m:r>
                      </m:den>
                    </m:f>
                    <m:r>
                      <a:rPr lang="en-US" sz="28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r>
                      <a:rPr lang="th-TH" sz="28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ดังนั้น</m:t>
                    </m:r>
                  </m:oMath>
                </a14:m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R</m:t>
                    </m:r>
                    <m:r>
                      <a:rPr lang="en-US" sz="28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𝛼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𝑙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จะได้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R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𝜌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𝑙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เมื่อ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𝜌</m:t>
                    </m:r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เป็นค่าคงตัว</a:t>
                </a: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  <a:blipFill rotWithShape="1">
                <a:blip r:embed="rId2"/>
                <a:stretch>
                  <a:fillRect l="-1533" t="-103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87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vcharkarn.com/userfiles/238080/1%20(22)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56247"/>
            <a:ext cx="1267377" cy="235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-    ค่า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คง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𝜌</m:t>
                    </m:r>
                    <m:r>
                      <a:rPr lang="en-US" sz="28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นี้เรียกว่า 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สภาพต้านทานไฟฟ้า (</a:t>
                </a:r>
                <a:r>
                  <a:rPr lang="en-US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electrical resistivity)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ซึ่งมีหน่วยโอห์ม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เมตร</a:t>
                </a:r>
                <a:endParaRPr lang="en-US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457200" indent="-457200" algn="l">
                  <a:buFontTx/>
                  <a:buChar char="-"/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สภาพ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ต้านทานไฟฟ้าของสารชนิดเดียวกันมีค่า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เท่ากัน</a:t>
                </a:r>
              </a:p>
              <a:p>
                <a:pPr marL="457200" indent="-457200" algn="l">
                  <a:buFontTx/>
                  <a:buChar char="-"/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ต้านทานของสารชนิดเดียวกันอาจต่างกัน เพราะขึ้นกับความยาวและพื้นที่หน้าตัดของสารนั้น </a:t>
                </a:r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457200" indent="-457200" algn="l">
                  <a:buFontTx/>
                  <a:buChar char="-"/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นำ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ไฟฟ้า เป็น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ส่วนกลับของความต้านทานไฟฟ้า และมีหน่วย (โอห์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โอห์ม</m:t>
                        </m:r>
                      </m:e>
                      <m:sup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หรือ  ซี</a:t>
                </a:r>
                <a:r>
                  <a:rPr lang="th-TH" sz="28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เมนส์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(</a:t>
                </a:r>
                <a:r>
                  <a:rPr lang="en-US" sz="28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siemens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) 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แทนด้วยสัญลักษณ์ 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S </a:t>
                </a:r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457200" indent="-457200" algn="l">
                  <a:buFontTx/>
                  <a:buChar char="-"/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สภาพ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นำไฟฟ้า 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:r>
                  <a:rPr lang="en-US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electrical conductivity)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เป็น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ส่วนกลับของสภาพต้านทานไฟฟ้า มีหน่วย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โอห์ม</m:t>
                        </m:r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เมตร</m:t>
                        </m:r>
                      </m:e>
                      <m:sup>
                        <m: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p>
                    </m:sSup>
                    <m:r>
                      <a:rPr lang="th-TH" sz="28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หรือ ซี</a:t>
                </a:r>
                <a:r>
                  <a:rPr lang="th-TH" sz="28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เมนส์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ต่อ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เมตร</a:t>
                </a:r>
              </a:p>
              <a:p>
                <a:pPr marL="457200" indent="-457200" algn="l">
                  <a:buFontTx/>
                  <a:buChar char="-"/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นำหลักการนี้ใช้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สร้างอุปกรณ์ที่เรียกว่า </a:t>
                </a:r>
                <a:r>
                  <a:rPr lang="th-TH" sz="2800" b="1" dirty="0" err="1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สเต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รน</a:t>
                </a:r>
                <a:r>
                  <a:rPr lang="th-TH" sz="2800" b="1" dirty="0" err="1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เกจ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  (</a:t>
                </a:r>
                <a:r>
                  <a:rPr lang="en-US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strain gauge)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ซึ่งใช้หาขนาดของแรงที่กระทำต่อวัตถุแล้วทำให้วัตถุบิดหรืองอ</a:t>
                </a: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  <a:blipFill rotWithShape="1">
                <a:blip r:embed="rId3"/>
                <a:stretch>
                  <a:fillRect l="-1752" t="-72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2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87152"/>
            <a:ext cx="8352928" cy="5904656"/>
          </a:xfrm>
        </p:spPr>
        <p:txBody>
          <a:bodyPr>
            <a:normAutofit lnSpcReduction="10000"/>
          </a:bodyPr>
          <a:lstStyle/>
          <a:p>
            <a:pPr algn="l"/>
            <a:r>
              <a:rPr lang="th-TH" sz="29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อิทธิพล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ของอุณหภูมิที่มีต่อความต้านทาน </a:t>
            </a:r>
            <a:endParaRPr lang="th-TH" sz="29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0" indent="-457200" algn="l">
              <a:buFontTx/>
              <a:buChar char="-"/>
            </a:pPr>
            <a:r>
              <a:rPr lang="th-TH" sz="29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ฉนวน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ฉนวนเป็นสารที่สภาพต้านทานสูง สภาพต้านทานของฉนวนที่อุณหภูมิสูงๆ พบว่า </a:t>
            </a:r>
            <a:r>
              <a:rPr lang="th-TH" sz="29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สภาพต้านทานจะลดลงเล็กน้อย 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ได้แก่  แก้ว  ไมกา  พีวีซี ยาง กระเบื้อง</a:t>
            </a:r>
          </a:p>
          <a:p>
            <a:pPr marL="457200" indent="-457200" algn="l">
              <a:buFontTx/>
              <a:buChar char="-"/>
            </a:pPr>
            <a:r>
              <a:rPr lang="th-TH" sz="29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สารกึ่งตัวนำ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เมื่ออุณหภูมิสูงขึ้น พบว่า </a:t>
            </a:r>
            <a:r>
              <a:rPr lang="th-TH" sz="29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สภาพต้านทานจะลดลงอย่าง</a:t>
            </a:r>
            <a:r>
              <a:rPr lang="th-TH" sz="2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รวดเร็ว</a:t>
            </a:r>
            <a:endParaRPr lang="th-TH" sz="29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0" indent="-457200" algn="l">
              <a:buFontTx/>
              <a:buChar char="-"/>
            </a:pPr>
            <a:r>
              <a:rPr lang="th-TH" sz="29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ตัวนำ 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ที่มีสภาพต้านทานต่ำ ความต้านทานจะแปรผันตรงกับอุณหภูมิสัมบูรณ์ เช่น แพลทินัม ทองแดง เงิน ความรู้นี้จึงนำไปใช้สร้าง </a:t>
            </a:r>
            <a:r>
              <a:rPr lang="th-TH" sz="29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เทอร์</a:t>
            </a:r>
            <a:r>
              <a:rPr lang="th-TH" sz="29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มอมิเตอร์ชนิดความต้านทาน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ส่วนตัวนำที่เป็นโลหะผสมบางชนิด </a:t>
            </a:r>
            <a:r>
              <a:rPr lang="th-TH" sz="29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เมื่ออุณหภูมิเปลี่ยนความ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ต้านทานจะเปลี่ยนน้อยมาก </a:t>
            </a:r>
            <a:r>
              <a:rPr lang="th-TH" sz="29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นำไปใช้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สร้าง </a:t>
            </a:r>
            <a:r>
              <a:rPr lang="th-TH" sz="29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ตัวต้านทาน</a:t>
            </a:r>
            <a:r>
              <a:rPr lang="th-TH" sz="2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มาตรฐาน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9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เช่น 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ตัวต้านทานที่ทำด้วยแมงกานิน </a:t>
            </a:r>
          </a:p>
          <a:p>
            <a:pPr marL="457200" indent="-457200" algn="l">
              <a:buFontTx/>
              <a:buChar char="-"/>
            </a:pPr>
            <a:r>
              <a:rPr lang="th-TH" sz="29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ตัวนำยิ่งยวด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</a:t>
            </a:r>
            <a:r>
              <a:rPr lang="th-TH" sz="29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ต้านทานของปรอทลดลงเป็นศูนย์ที่อุณหภูมิ 4.2 </a:t>
            </a:r>
            <a:r>
              <a:rPr lang="th-TH" sz="29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เคลวิน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9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อุณหภูมินี้เรียกว่า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29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อุณหภูมิ</a:t>
            </a:r>
            <a:r>
              <a:rPr lang="th-TH" sz="2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วิกฤต  </a:t>
            </a:r>
            <a:r>
              <a:rPr lang="th-TH" sz="29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ปรอท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จะอยู่ในสภาวะที่เรียกว่า </a:t>
            </a:r>
            <a:r>
              <a:rPr lang="th-TH" sz="2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สภาพ</a:t>
            </a:r>
            <a:r>
              <a:rPr lang="th-TH" sz="29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นำยวดยิ่ง (</a:t>
            </a:r>
            <a:r>
              <a:rPr lang="en-US" sz="2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superconductivity)</a:t>
            </a:r>
            <a:endParaRPr lang="th-TH" sz="29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154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87152"/>
            <a:ext cx="8352928" cy="5904656"/>
          </a:xfrm>
        </p:spPr>
        <p:txBody>
          <a:bodyPr>
            <a:normAutofit/>
          </a:bodyPr>
          <a:lstStyle/>
          <a:p>
            <a:pPr algn="l"/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ความรู้เกี่ยวกับสภาพนำยวดยิ่งนำไปสร้างอุปกรณ์ต่างๆ </a:t>
            </a:r>
            <a:r>
              <a:rPr lang="th-TH" sz="29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ดังนี้ </a:t>
            </a:r>
          </a:p>
          <a:p>
            <a:pPr marL="457200" indent="-457200" algn="l">
              <a:buFontTx/>
              <a:buChar char="-"/>
            </a:pPr>
            <a:r>
              <a:rPr lang="th-TH" sz="29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เครื่องเร่งอนุภาคพลังงานสูง </a:t>
            </a:r>
            <a:r>
              <a:rPr lang="en-US" sz="2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(high energy particles accelerators) 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เป็นเครื่องมือเร่งอนุภาคที่มีประจุไฟฟ้ามีพลังงานจลน์สูงมาก เพื่อใช้ในงานวิจัยด้าน</a:t>
            </a:r>
            <a:r>
              <a:rPr lang="th-TH" sz="29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ฟิสิกส์</a:t>
            </a:r>
          </a:p>
          <a:p>
            <a:pPr marL="457200" indent="-457200" algn="l">
              <a:buFontTx/>
              <a:buChar char="-"/>
            </a:pPr>
            <a:endParaRPr lang="th-TH" sz="29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0" indent="-457200" algn="l">
              <a:buFontTx/>
              <a:buChar char="-"/>
            </a:pPr>
            <a:endParaRPr lang="th-TH" sz="29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9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0" indent="-457200" algn="l">
              <a:buFontTx/>
              <a:buChar char="-"/>
            </a:pPr>
            <a:r>
              <a:rPr lang="th-TH" sz="29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รถไฟแมก</a:t>
            </a:r>
            <a:r>
              <a:rPr lang="th-TH" sz="29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เลฟ</a:t>
            </a:r>
            <a:r>
              <a:rPr lang="th-TH" sz="29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(Maglev : Magnetic </a:t>
            </a:r>
            <a:r>
              <a:rPr lang="en-US" sz="29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Levitation </a:t>
            </a:r>
            <a:r>
              <a:rPr lang="en-US" sz="2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Trains) 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เป็นรถไฟอัตราเร็ว</a:t>
            </a:r>
            <a:r>
              <a:rPr lang="th-TH" sz="29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สูง</a:t>
            </a:r>
          </a:p>
          <a:p>
            <a:pPr marL="457200" indent="-457200" algn="l">
              <a:buFontTx/>
              <a:buChar char="-"/>
            </a:pPr>
            <a:endParaRPr lang="th-TH" sz="29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42" name="Picture 2" descr="http://blog.school.net.th/blogs/media/blogs/noway/LHC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mages.thaiza.com/12/12_200809101350481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74582"/>
            <a:ext cx="3513991" cy="204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mages.shanghaihighlights.com/2013/07/d51c2a6e5b404233879995d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02" y="4797152"/>
            <a:ext cx="2916362" cy="19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schillerinstitute.org/graphics/photos/eco_strategic/magle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535" y="4869160"/>
            <a:ext cx="2775857" cy="185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4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1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ลวดโลหะเส้นหนึ่ง มีสภาพต้านทาน </a:t>
                </a:r>
                <a14:m>
                  <m:oMath xmlns:m="http://schemas.openxmlformats.org/officeDocument/2006/math"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𝟐</m:t>
                    </m:r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𝟎</m:t>
                    </m:r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โอห์ม.เมตร และมีพื้นที่หน้าตัด 1.0 ตารางมิลลิเมตร ถ้าต้องการให้ลวดโลหะนี้มีความต้านทาน 1 โอห์ม จะต้องใช้ลวดยาวเท่าใด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𝟓𝟎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เมตร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)</m:t>
                    </m:r>
                  </m:oMath>
                </a14:m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  <a:blipFill rotWithShape="1">
                <a:blip r:embed="rId2"/>
                <a:stretch>
                  <a:fillRect l="-1533" t="-516" r="-80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685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2 สายไฟ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ส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องเส้น ทำจากโลหะ 2 ชนิด เส้นแรกมีสภาพต้านทานเป็น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2 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เท่าของเส้นที่สอง ถ้าความยาวและค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ว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ามต้านทานเท่ากัน อัตราส่วนพื้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น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ที่หน้าตัดของเส้นที่หนึ่งต่อเส้นท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ี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่สองเป็นเท่าใด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: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𝟏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)</m:t>
                    </m:r>
                  </m:oMath>
                </a14:m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  <a:blipFill rotWithShape="1">
                <a:blip r:embed="rId2"/>
                <a:stretch>
                  <a:fillRect l="-1533" t="-103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111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3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ลวดเส้นหนึ่งมีความต้านทาน 5 โอห์ม ถูกยืดออกสม่ำเสมอจนมีความยาวเป็น 3 เท่าของความยาวเดิม ค่าความต้านทานของลวดที่ยืดออกแล้วควรเปลี่ยนแปลงอย่างไร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(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เพิ่มขึ้น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𝟗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เท่า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)</m:t>
                    </m:r>
                  </m:oMath>
                </a14:m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  <a:blipFill rotWithShape="1">
                <a:blip r:embed="rId2"/>
                <a:stretch>
                  <a:fillRect l="-1533" t="-103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46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4 ลวดทองแดงหนัก 1 กิโลกรัม นำมารีดให้เส้นผ่านศูนย์กลางลดลงครึ่งหนึ่ง ความต้านทานที่ปลายทั้งสองของลวดทองแดงจะเปลี่ยนแปลงจากเดิมเท่าใด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(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เพิ่มขึ้น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𝟏𝟔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เท่า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)</m:t>
                    </m:r>
                  </m:oMath>
                </a14:m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  <a:blipFill rotWithShape="1">
                <a:blip r:embed="rId2"/>
                <a:stretch>
                  <a:fillRect l="-1533" t="-1032" r="-87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644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87152"/>
            <a:ext cx="8352928" cy="590465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พลังงานใน</a:t>
            </a:r>
            <a:r>
              <a:rPr lang="th-TH" sz="29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วงจรไฟฟ้า</a:t>
            </a:r>
          </a:p>
          <a:p>
            <a:pPr algn="l"/>
            <a:r>
              <a:rPr lang="th-TH" sz="29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14.3 แรงเคลื่อนไฟฟ้า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และความต่างศักย์</a:t>
            </a:r>
            <a:b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  </a:t>
            </a:r>
            <a:r>
              <a:rPr lang="th-TH" sz="29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พลังงาน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จากแหล่งกำเนิดไฟฟ้าถูกถ่ายโอนไปยังส่วนต่างๆ ของวงจรโดยการนำของประจุไฟฟ้า </a:t>
            </a:r>
            <a:r>
              <a:rPr lang="th-TH" sz="29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พลังงานนี้คือพลังงานศักย์ไฟฟ้า (</a:t>
            </a:r>
            <a:r>
              <a:rPr lang="en-US" sz="29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electrical potential </a:t>
            </a:r>
            <a:r>
              <a:rPr lang="en-US" sz="2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energy) </a:t>
            </a:r>
            <a:r>
              <a:rPr lang="th-TH" sz="29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9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พลังงานไฟฟ้า)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    </a:t>
            </a:r>
            <a:r>
              <a:rPr lang="th-TH" sz="29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พลังงาน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ไฟฟ้าของแหล่งกำเนิดไฟฟ้าต่อหนึ่งหน่วยประจุไฟฟ้าที่เคลื่อนที่ผ่านแหล่งกำเนิดไฟฟ้า คือ </a:t>
            </a:r>
            <a:r>
              <a:rPr lang="th-TH" sz="29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แรงเคลื่อนไฟฟ้า(</a:t>
            </a:r>
            <a:r>
              <a:rPr lang="en-US" sz="29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electromotive force, </a:t>
            </a:r>
            <a:r>
              <a:rPr lang="en-US" sz="29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e.m.f</a:t>
            </a:r>
            <a:r>
              <a:rPr lang="en-US" sz="29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.) 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ของแหล่งกำเนิดไฟฟ้าแทนด้วยสัญลักษณ์  </a:t>
            </a:r>
            <a:r>
              <a:rPr lang="en-US" sz="29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E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 </a:t>
            </a:r>
            <a:endParaRPr lang="th-TH" sz="29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9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 ความสัมพันธ์ระหว่างพลังงานไฟฟ้า </a:t>
            </a:r>
            <a:r>
              <a:rPr lang="en-US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W 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ประจุไฟฟ้า </a:t>
            </a:r>
            <a:r>
              <a:rPr lang="en-US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Q 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และแรงเคลื่อนไฟฟ้า </a:t>
            </a:r>
            <a:r>
              <a:rPr lang="en-US" sz="29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E</a:t>
            </a:r>
            <a:r>
              <a:rPr lang="en-US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</a:t>
            </a:r>
            <a:endParaRPr lang="en-US" sz="29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9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เขียน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ได้ดังนี้คือ </a:t>
            </a:r>
            <a:r>
              <a:rPr lang="en-US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W = QE</a:t>
            </a:r>
            <a:br>
              <a:rPr lang="en-US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   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เมื่อประจุไฟฟ้าเคลื่อนที่ผ่านส่วนต่างๆของวงจร </a:t>
            </a:r>
            <a:r>
              <a:rPr lang="th-TH" sz="29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พลังงาน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ไฟฟ้าที่ชิ้นส่วนต่างๆ ของวงจรใช้ต่อหนึ่งหน่วยประจุไฟฟ้า</a:t>
            </a:r>
            <a:r>
              <a:rPr lang="th-TH" sz="29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เรียกว่า ความต่างศักย์  หรือโวลเตจ (</a:t>
            </a:r>
            <a:r>
              <a:rPr lang="en-US" sz="29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potential difference </a:t>
            </a:r>
            <a:r>
              <a:rPr lang="th-TH" sz="29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sz="29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voltage)</a:t>
            </a:r>
            <a:r>
              <a:rPr lang="en-US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 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แทนด้วยสัญลักษณ์  </a:t>
            </a:r>
            <a:r>
              <a:rPr lang="en-US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V  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ดังนั้นความสัมพันธ์ระหว่างพลังงานไฟฟ้า </a:t>
            </a:r>
            <a:r>
              <a:rPr lang="en-US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W 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ประจุไฟฟ้า </a:t>
            </a:r>
            <a:r>
              <a:rPr lang="en-US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Q 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และความต่างศักย์ </a:t>
            </a:r>
            <a:r>
              <a:rPr lang="en-US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V 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จึงเขียนได้เป็น </a:t>
            </a:r>
            <a:r>
              <a:rPr lang="en-US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W  =  QV</a:t>
            </a:r>
            <a:r>
              <a:rPr lang="th-TH" sz="29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04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4824536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แหล่งกำเนิดไฟฟ้า</a:t>
            </a:r>
            <a:r>
              <a:rPr lang="en-US" sz="2800" dirty="0"/>
              <a:t> </a:t>
            </a:r>
            <a:endParaRPr lang="en-US" sz="2800" dirty="0" smtClean="0"/>
          </a:p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	คือแหล่ง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พลังงานที่จะทำให้เกิดความต่างศักย์ระหว่างปลายของตัวนำตลอดเวลา  ได้แก่ เซลล์ไฟฟ้าเคมี เครื่องกำเนิดไฟฟ้า เซลล์สุริยะ และเซลล์เชื้อเพลิง เป็นต้น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สิ่งมีชีวิต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 descr="http://www.vcharkarn.com/userfiles/238080/1%20(1)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34681"/>
            <a:ext cx="792748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25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87152"/>
            <a:ext cx="8352928" cy="5904656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  </a:t>
            </a:r>
            <a:endParaRPr lang="th-TH" sz="29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http://www.vcharkarn.com/userfiles/213156/1%20(26)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8"/>
            <a:ext cx="42862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827584" y="5085184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7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เนื่องจากพลังงานมีหน่วย </a:t>
            </a:r>
            <a:r>
              <a:rPr lang="th-TH" sz="27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จูล</a:t>
            </a:r>
            <a:r>
              <a:rPr lang="th-TH" sz="27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และประจุไฟฟ้ามีหน่วย คู</a:t>
            </a:r>
            <a:r>
              <a:rPr lang="th-TH" sz="27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ลอมบ์</a:t>
            </a:r>
            <a:r>
              <a:rPr lang="th-TH" sz="27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ดังนั้น แรงเคลื่อนไฟฟ้า และความต่างศักย์ จึงมีหน่วย </a:t>
            </a:r>
            <a:r>
              <a:rPr lang="th-TH" sz="27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จูล</a:t>
            </a:r>
            <a:r>
              <a:rPr lang="th-TH" sz="27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ต่อคู</a:t>
            </a:r>
            <a:r>
              <a:rPr lang="th-TH" sz="27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ลอมบ์</a:t>
            </a:r>
            <a:r>
              <a:rPr lang="th-TH" sz="27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หรือ โวลต์ </a:t>
            </a:r>
          </a:p>
        </p:txBody>
      </p:sp>
    </p:spTree>
    <p:extLst>
      <p:ext uri="{BB962C8B-B14F-4D97-AF65-F5344CB8AC3E}">
        <p14:creationId xmlns:p14="http://schemas.microsoft.com/office/powerpoint/2010/main" val="9967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54216"/>
              </a:xfrm>
            </p:spPr>
            <p:txBody>
              <a:bodyPr>
                <a:normAutofit fontScale="62500" lnSpcReduction="20000"/>
              </a:bodyPr>
              <a:lstStyle/>
              <a:p>
                <a:pPr algn="l"/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พิจารณา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วงจร ซึ่งประกอบด้วยตัวต้านทานที่มีความต้านทาน 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R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ต่อกับแบตเตอรี่ที่มีแรงเคลื่อนไฟฟ้า 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E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 ความต้านทานภายใน (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internal resistance)  r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ซึ่งมีค่าน้อย กระแสไฟฟ้า 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I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จะผ่านทั้งตัวต้านทานและแบตเตอรี่ ดัง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รูป</a:t>
                </a:r>
              </a:p>
              <a:p>
                <a:pPr algn="l"/>
                <a:endParaRPr lang="th-TH" sz="29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9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9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en-US" sz="29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en-US" sz="29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9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dirty="0"/>
                  <a:t> 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ให้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 และ 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 เป็นความต่างศักย์ระหว่างปลายของตัวต้านทาน 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R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 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r 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ตามลำดับ  และกระแสไฟฟ้า 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I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เกิดจากการเคลื่อนที่ของประจุไฟฟ้า 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Q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ในวงจร</a:t>
                </a:r>
                <a:b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 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พลังงาน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ไฟฟ้าที่ประจุไฟฟ้า 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Q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ได้รับและใช้ในขณะเคลื่อนที่ผ่านส่วนต่างๆ ของวงจร มีค่าดังนี้</a:t>
                </a:r>
                <a:b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 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ขณะ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ผ่านแบตเตอรี่  </a:t>
                </a:r>
                <a:r>
                  <a:rPr lang="en-US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E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ประจุ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ไฟฟ้า </a:t>
                </a:r>
                <a:r>
                  <a:rPr lang="en-US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Q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ได้รับพลังงานไฟฟ้า 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=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 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QE</a:t>
                </a:r>
                <a:b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  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ขณะผ่านตัวต้านทาน 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R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ประจุไฟฟ้า 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Q 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ใช้พลังงานไฟฟ้าไป 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=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𝑸</m:t>
                    </m:r>
                    <m:sSub>
                      <m:sSubPr>
                        <m:ctrlP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𝑹</m:t>
                        </m:r>
                      </m:sub>
                    </m:sSub>
                  </m:oMath>
                </a14:m>
                <a:endParaRPr lang="th-TH" sz="29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ขณะผ่านตัวต้านทาน 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r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ประจุ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ไฟฟ้า 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Q 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ใช้พลังงานไฟฟ้าไป   =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r>
                      <a:rPr lang="en-US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𝑸</m:t>
                    </m:r>
                    <m:sSub>
                      <m:sSubPr>
                        <m:ctrlP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𝒓</m:t>
                        </m:r>
                      </m:sub>
                    </m:sSub>
                  </m:oMath>
                </a14:m>
                <a:endParaRPr lang="th-TH" sz="29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 จากกฎการอนุรักษ์พลังงาน พลังงานไฟฟ้าที่ประจุไฟฟ้าได้รับจากแบตเตอรี่เท่ากับพลังงานไฟฟ้าที่ประจุไฟฟ้าใช้ไปในวงจร หรือ</a:t>
                </a:r>
                <a:b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     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จาก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กฎของโอห์มจะได้    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E 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= </a:t>
                </a:r>
                <a:r>
                  <a:rPr lang="en-US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IR +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en-US" sz="29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Ir</a:t>
                </a:r>
                <a:endParaRPr lang="en-US" sz="29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    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 จะได้       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𝑰</m:t>
                    </m:r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𝑬</m:t>
                        </m:r>
                      </m:num>
                      <m:den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𝑹</m:t>
                        </m:r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+</m:t>
                        </m:r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𝒓</m:t>
                        </m:r>
                      </m:den>
                    </m:f>
                  </m:oMath>
                </a14:m>
                <a:endParaRPr lang="en-US" sz="29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  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จากวงจรไฟฟ้าใน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รูป </a:t>
                </a:r>
                <a:r>
                  <a:rPr lang="en-US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IR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คือความต่างศักย์ระหว่างขั้วแบตเตอรี่ 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V</a:t>
                </a:r>
                <a:b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   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ดังนั้น           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E   =  </a:t>
                </a:r>
                <a:r>
                  <a:rPr lang="en-US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V  </a:t>
                </a:r>
                <a:r>
                  <a:rPr lang="en-US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+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en-US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29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Ir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   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หรือ         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V </a:t>
                </a:r>
                <a:r>
                  <a:rPr lang="en-US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=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</a:t>
                </a:r>
                <a:r>
                  <a:rPr lang="en-US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E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</a:t>
                </a:r>
                <a:r>
                  <a:rPr lang="en-US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-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en-US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29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Ir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</a:t>
                </a:r>
                <a:endParaRPr lang="th-TH" sz="29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54216"/>
              </a:xfrm>
              <a:blipFill rotWithShape="1">
                <a:blip r:embed="rId2"/>
                <a:stretch>
                  <a:fillRect l="-657" t="-122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http://www.vcharkarn.com/userfiles/213156/1%20(28)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205311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2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</p:spPr>
            <p:txBody>
              <a:bodyPr>
                <a:normAutofit fontScale="77500" lnSpcReduction="20000"/>
              </a:bodyPr>
              <a:lstStyle/>
              <a:p>
                <a:pPr algn="l"/>
                <a:r>
                  <a:rPr lang="th-TH" sz="29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พลังงานไฟฟ้าและกำลังไฟฟ้า</a:t>
                </a:r>
              </a:p>
              <a:p>
                <a:pPr algn="l"/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พิจารณาวงจรไฟฟ้าซึ่งประกอบด้วยตัวต้านทานและแบตเตอรี่ ดัง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รูป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ให้     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Q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เป็นประจุไฟฟ้าที่เคลื่อนที่ผ่านตัวต้านทานในเวลา 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t</a:t>
                </a:r>
                <a:b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</a:t>
                </a:r>
                <a:r>
                  <a:rPr lang="en-US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  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I </a:t>
                </a:r>
                <a:r>
                  <a:rPr lang="en-US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เป็นความต่างศักย์ของตัวต้านทาน</a:t>
                </a:r>
                <a:b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 </a:t>
                </a:r>
                <a:r>
                  <a:rPr lang="en-US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W</a:t>
                </a:r>
                <a:r>
                  <a:rPr lang="en-US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เป็นพลังงานไฟฟ้าที่ตัวต้านทานใช้ไป       </a:t>
                </a:r>
                <a:b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ดังนั้น        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W    =    QV</a:t>
                </a:r>
                <a:b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จาก        </a:t>
                </a:r>
                <a:r>
                  <a:rPr lang="en-US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Q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 =    It</a:t>
                </a:r>
                <a:b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และจากกฎของโอห์ม   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V </a:t>
                </a:r>
                <a:r>
                  <a:rPr lang="en-US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=  </a:t>
                </a:r>
                <a:r>
                  <a:rPr lang="en-US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IR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เมื่อ  </a:t>
                </a:r>
                <a:r>
                  <a:rPr lang="en-US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R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เป็นความต้านทานของตัวต้านทานแทนค่าจะได้พลังงานไฟฟ้าที่ถูกใช้ไป  ดังนี้</a:t>
                </a:r>
                <a:b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                                 </a:t>
                </a:r>
                <a:b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        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𝑾</m:t>
                    </m:r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𝑰𝒕𝑽</m:t>
                    </m:r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 </m:t>
                    </m:r>
                    <m:sSup>
                      <m:sSupPr>
                        <m:ctrlP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𝑰</m:t>
                        </m:r>
                      </m:e>
                      <m:sup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p>
                    </m:sSup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𝑹𝒕</m:t>
                    </m:r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𝑽</m:t>
                            </m:r>
                          </m:e>
                          <m:sup>
                            <m: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𝑹</m:t>
                        </m:r>
                      </m:den>
                    </m:f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𝒕</m:t>
                    </m:r>
                  </m:oMath>
                </a14:m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b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เรียกพลังงาน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ไฟฟ้าที่ถูกใช้หรือเปลี่ยนไปในหนึ่งหน่วยเวลาหรืออัตราการใช้พลังงานไฟฟ้าว่า </a:t>
                </a:r>
                <a:r>
                  <a:rPr lang="th-TH" sz="29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กำลังไฟฟ้า</a:t>
                </a:r>
                <a:r>
                  <a:rPr lang="en-US" sz="29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29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(electric power)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มีหน่วย วัตต์ (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W) 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ถ้า  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P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แทนกำลังไฟฟ้าจะได้</a:t>
                </a:r>
              </a:p>
              <a:p>
                <a:pPr algn="l"/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     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𝑷</m:t>
                    </m:r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 </m:t>
                    </m:r>
                    <m:f>
                      <m:fPr>
                        <m:ctrlP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𝑾</m:t>
                        </m:r>
                      </m:num>
                      <m:den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𝒕</m:t>
                        </m:r>
                      </m:den>
                    </m:f>
                  </m:oMath>
                </a14:m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                                                      </a:t>
                </a:r>
                <a:b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           เมื่อแทน 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W 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จากสมการ 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จะได้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                                                             </a:t>
                </a:r>
              </a:p>
              <a:p>
                <a:pPr algn="l"/>
                <a:r>
                  <a:rPr lang="en-US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     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𝑷</m:t>
                    </m:r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𝑰𝑽</m:t>
                    </m:r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 </m:t>
                    </m:r>
                    <m:sSup>
                      <m:sSupPr>
                        <m:ctrlP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𝑰</m:t>
                        </m:r>
                      </m:e>
                      <m:sup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p>
                    </m:sSup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𝑹</m:t>
                    </m:r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 </m:t>
                    </m:r>
                    <m:f>
                      <m:fPr>
                        <m:ctrlP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𝑽</m:t>
                            </m:r>
                          </m:e>
                          <m:sup>
                            <m: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𝑹</m:t>
                        </m:r>
                      </m:den>
                    </m:f>
                  </m:oMath>
                </a14:m>
                <a:endParaRPr lang="th-TH" sz="29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  <a:blipFill rotWithShape="1">
                <a:blip r:embed="rId2"/>
                <a:stretch>
                  <a:fillRect l="-949" t="-1548" r="-58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 descr="http://www.vcharkarn.com/userfiles/213156/1%20(29)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48950"/>
            <a:ext cx="2209760" cy="172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73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1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ตัวต้านทาน 4 โอห์ม ต่อกับแบตเตอรี่ ทำให้มีกระแสไฟฟ้าไหลผ่าน 0.6 แอมแปร์ จงหาแรงเคลื่อนไฟฟ้า ถ้าแบตเตอรี่มีความต้านทานภายใน 1 โอห์ม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โวลต์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)</m:t>
                    </m:r>
                  </m:oMath>
                </a14:m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  <a:blipFill rotWithShape="1">
                <a:blip r:embed="rId2"/>
                <a:stretch>
                  <a:fillRect l="-1533" t="-103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082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2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แบตเตอรี่ตัวหนึ่งเมื่อนำไปต่อกับวงจรไฟฟ้า พบว่าถ้ามีกระแสไฟฟ้าไหลผ่านแบตเตอรี่ 5 แอมแปร์ จะมีความต่างศักย์ระหว่างขั้วแบตเตอรี่ 50 โวลต์ ถ้ามีกระแสไฟฟ้าไหลผ่านแบตเตอรี่ 1.8 แอมแปร์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จะมีความต่างศักย์ระหว่างขั้วแบตเตอรี่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56.4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โวลต์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แบตเตอรี่นี้มีแรงเคลื่อนไฟฟ้า และความต้านทานภายในเท่าใด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𝟔𝟎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โวลต์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 ,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𝟐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โอห์ม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)</m:t>
                    </m:r>
                  </m:oMath>
                </a14:m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  <a:blipFill rotWithShape="1">
                <a:blip r:embed="rId2"/>
                <a:stretch>
                  <a:fillRect l="-1533" t="-1032" r="-116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907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3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ตาไฟฟ้าขนาด 1,200 วัตต์ เตาอบไมโครเวฟขนาด 900 วัตต์ และหม้อหุงข้าวขนาด 600 วัตต์ ถ้าใช้ทั้งสามเครื่องกับไฟฟ้า 220 โวลต์พร้อมกัน จะใช้กระแสไฟฟ้าเท่าใด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𝟏𝟐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𝟐𝟕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แอมแปร์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)</m:t>
                    </m:r>
                  </m:oMath>
                </a14:m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  <a:blipFill rotWithShape="1">
                <a:blip r:embed="rId2"/>
                <a:stretch>
                  <a:fillRect l="-1533" t="-1032" r="-146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49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87152"/>
            <a:ext cx="8352928" cy="590465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th-TH" sz="2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การต่อตัวต้านทาน</a:t>
            </a:r>
          </a:p>
          <a:p>
            <a:pPr algn="l"/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ในการนำตัวต้านทานสองตัวมาต่อกันแล้วนำไปต่อกับแบตเตอรี่จะสามารถทำได้ 2 </a:t>
            </a:r>
            <a:r>
              <a:rPr lang="th-TH" sz="29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รูปแบบ ดังรูป</a:t>
            </a:r>
          </a:p>
          <a:p>
            <a:pPr algn="l"/>
            <a:endParaRPr lang="th-TH" sz="29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9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9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9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ในวงจรไฟฟ้าที่มีตัวต้านทานต่อแบบอนุกรม  พบว่า</a:t>
            </a:r>
          </a:p>
          <a:p>
            <a:pPr algn="l"/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       </a:t>
            </a:r>
            <a:r>
              <a:rPr lang="th-TH" sz="29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.  กระแสไฟฟ้าในวงจรเท่ากับกระแสไฟฟ้าที่ผ่านตัวต้านทานแต่ละตัว</a:t>
            </a:r>
          </a:p>
          <a:p>
            <a:pPr algn="l"/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       </a:t>
            </a:r>
            <a:r>
              <a:rPr lang="th-TH" sz="29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.  ความต่างศักย์ระหว่างปลายของตัวต้านทานเท่ากับผลบวกของความต่างศักย์ระหว่างปลายของตัวต้านทานแต่ละตัวที่ต่อแบบอนุกรม</a:t>
            </a:r>
          </a:p>
          <a:p>
            <a:pPr algn="l"/>
            <a: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9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29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http://www.vcharkarn.com/userfiles/238080/1%20(33)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619" y="2420888"/>
            <a:ext cx="5715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54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</p:spPr>
            <p:txBody>
              <a:bodyPr>
                <a:normAutofit lnSpcReduction="10000"/>
              </a:bodyPr>
              <a:lstStyle/>
              <a:p>
                <a:pPr algn="l"/>
                <a:r>
                  <a:rPr lang="th-TH" sz="29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ความต้านทานรวมของตัวต้านทานที่ต่อแบบอนุกรม</a:t>
                </a:r>
                <a:r>
                  <a:rPr lang="th-TH" sz="2800" dirty="0"/>
                  <a:t> </a:t>
                </a:r>
                <a:endParaRPr lang="th-TH" sz="29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9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9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9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9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เรา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ทราบว่า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𝑽</m:t>
                    </m:r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 </m:t>
                    </m:r>
                    <m:sSub>
                      <m:sSubPr>
                        <m:ctrlP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+ </m:t>
                    </m:r>
                    <m:sSub>
                      <m:sSubPr>
                        <m:ctrlP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</m:oMath>
                </a14:m>
                <a:endParaRPr lang="th-TH" sz="29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จากกฎของโอห์ม จะ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ได้ </a:t>
                </a:r>
                <a:r>
                  <a:rPr lang="en-US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9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𝐈𝐑</m:t>
                    </m:r>
                    <m:r>
                      <a:rPr lang="en-US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 </m:t>
                    </m:r>
                    <m:sSub>
                      <m:sSubPr>
                        <m:ctrlP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𝑰𝑹</m:t>
                        </m:r>
                      </m:e>
                      <m:sub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+ </m:t>
                    </m:r>
                    <m:sSub>
                      <m:sSubPr>
                        <m:ctrlP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𝑰𝑹</m:t>
                        </m:r>
                      </m:e>
                      <m:sub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</m:oMath>
                </a14:m>
                <a:endParaRPr lang="th-TH" sz="29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เมื่อ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R 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คือความต้านทาน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รวม ของ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𝑹</m:t>
                        </m:r>
                      </m:e>
                      <m:sub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</a:t>
                </a:r>
                <a:r>
                  <a:rPr lang="en-US" sz="2900" b="1" dirty="0">
                    <a:solidFill>
                      <a:srgbClr val="0066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𝑹</m:t>
                        </m:r>
                      </m:e>
                      <m:sub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  <m:r>
                      <a:rPr lang="en-US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ที่ต่อแบบอนุกรม </a:t>
                </a:r>
              </a:p>
              <a:p>
                <a:pPr algn="l"/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     เนื่องจาก   </a:t>
                </a:r>
                <a:r>
                  <a:rPr lang="en-US" sz="2900" b="1" dirty="0">
                    <a:solidFill>
                      <a:srgbClr val="0066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𝑰</m:t>
                    </m:r>
                    <m:r>
                      <a:rPr lang="en-US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 </m:t>
                    </m:r>
                    <m:sSub>
                      <m:sSubPr>
                        <m:ctrlP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𝑰</m:t>
                        </m:r>
                      </m:e>
                      <m:sub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sSub>
                      <m:sSubPr>
                        <m:ctrlP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𝑰</m:t>
                        </m:r>
                      </m:e>
                      <m:sub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     ดังนั้น  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  </m:t>
                    </m:r>
                    <m:r>
                      <a:rPr lang="en-US" sz="29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𝐑</m:t>
                    </m:r>
                    <m:r>
                      <a:rPr lang="en-US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 </m:t>
                    </m:r>
                    <m:sSub>
                      <m:sSubPr>
                        <m:ctrlP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𝑹</m:t>
                        </m:r>
                      </m:e>
                      <m:sub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+ </m:t>
                    </m:r>
                    <m:sSub>
                      <m:sSubPr>
                        <m:ctrlP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𝑹</m:t>
                        </m:r>
                      </m:e>
                      <m:sub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</m:oMath>
                </a14:m>
                <a:endParaRPr lang="th-TH" sz="29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ถ้าต่อตัวต้านทาน 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n 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  แบบอนุกรม  จะได้ความ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ต้านทานรวม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ดังนี้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endParaRPr lang="th-TH" sz="29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en-US" sz="2900" b="1" dirty="0" smtClean="0">
                    <a:solidFill>
                      <a:srgbClr val="006600"/>
                    </a:solidFill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en-US" sz="29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𝐑</m:t>
                    </m:r>
                    <m:r>
                      <a:rPr lang="en-US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 </m:t>
                    </m:r>
                    <m:sSub>
                      <m:sSubPr>
                        <m:ctrlP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𝑹</m:t>
                        </m:r>
                      </m:e>
                      <m:sub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+ </m:t>
                    </m:r>
                    <m:sSub>
                      <m:sSubPr>
                        <m:ctrlP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𝑹</m:t>
                        </m:r>
                      </m:e>
                      <m:sub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+</m:t>
                    </m:r>
                    <m:sSub>
                      <m:sSubPr>
                        <m:ctrlP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𝑹</m:t>
                        </m:r>
                      </m:e>
                      <m:sub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𝟑</m:t>
                        </m:r>
                      </m:sub>
                    </m:sSub>
                    <m:r>
                      <a:rPr lang="en-US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+ </m:t>
                    </m:r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…</m:t>
                    </m:r>
                    <m:sSub>
                      <m:sSubPr>
                        <m:ctrlP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+</m:t>
                        </m:r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𝑹</m:t>
                        </m:r>
                      </m:e>
                      <m:sub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𝒏</m:t>
                        </m:r>
                      </m:sub>
                    </m:sSub>
                  </m:oMath>
                </a14:m>
                <a:endParaRPr lang="th-TH" sz="29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9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  <a:blipFill rotWithShape="1">
                <a:blip r:embed="rId2"/>
                <a:stretch>
                  <a:fillRect l="-1606" t="-227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http://www.vcharkarn.com/userfiles/238080/1%20(34)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59"/>
            <a:ext cx="5832648" cy="199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87152"/>
                <a:ext cx="8640960" cy="5904656"/>
              </a:xfrm>
            </p:spPr>
            <p:txBody>
              <a:bodyPr>
                <a:normAutofit fontScale="85000" lnSpcReduction="20000"/>
              </a:bodyPr>
              <a:lstStyle/>
              <a:p>
                <a:pPr algn="l"/>
                <a:r>
                  <a:rPr lang="th-TH" sz="29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ความต้านทานรวมของตัวต้านทานที่ต่อแบบขนาน</a:t>
                </a:r>
                <a:r>
                  <a:rPr lang="th-TH" sz="2800" dirty="0">
                    <a:solidFill>
                      <a:srgbClr val="FF0000"/>
                    </a:solidFill>
                  </a:rPr>
                  <a:t> </a:t>
                </a:r>
                <a:endParaRPr lang="th-TH" sz="29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9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9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9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9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9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เรา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ทราบว่า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9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𝐈</m:t>
                    </m:r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 </m:t>
                    </m:r>
                    <m:sSub>
                      <m:sSubPr>
                        <m:ctrlP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𝑰</m:t>
                        </m:r>
                      </m:e>
                      <m:sub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+ </m:t>
                    </m:r>
                    <m:sSub>
                      <m:sSubPr>
                        <m:ctrlP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𝑰</m:t>
                        </m:r>
                      </m:e>
                      <m:sub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</m:oMath>
                </a14:m>
                <a:endParaRPr lang="th-TH" sz="29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จากกฎของโอห์ม จะ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ได้ </a:t>
                </a:r>
                <a:r>
                  <a:rPr lang="en-US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num>
                      <m:den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𝑹</m:t>
                        </m:r>
                      </m:den>
                    </m:f>
                    <m:r>
                      <a:rPr lang="en-US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+</m:t>
                    </m:r>
                    <m:f>
                      <m:fPr>
                        <m:ctrlP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endParaRPr lang="th-TH" sz="29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เมื่อ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R 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คือความต้านทาน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รวม ของ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𝑹</m:t>
                        </m:r>
                      </m:e>
                      <m:sub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</a:t>
                </a:r>
                <a:r>
                  <a:rPr lang="en-US" sz="2900" b="1" dirty="0">
                    <a:solidFill>
                      <a:srgbClr val="0066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𝑹</m:t>
                        </m:r>
                      </m:e>
                      <m:sub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  <m:r>
                      <a:rPr lang="en-US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ที่ต่อ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แบบขนาน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</a:p>
              <a:p>
                <a:pPr algn="l"/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     เนื่องจาก   </a:t>
                </a:r>
                <a:r>
                  <a:rPr lang="en-US" sz="2900" b="1" dirty="0">
                    <a:solidFill>
                      <a:srgbClr val="0066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𝐕</m:t>
                    </m:r>
                    <m:r>
                      <a:rPr lang="en-US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 </m:t>
                    </m:r>
                    <m:sSub>
                      <m:sSubPr>
                        <m:ctrlP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sSub>
                      <m:sSubPr>
                        <m:ctrlP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     ดังนั้น  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  </m:t>
                    </m:r>
                    <m:f>
                      <m:fPr>
                        <m:ctrlP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𝑹</m:t>
                        </m:r>
                      </m:den>
                    </m:f>
                    <m:r>
                      <a:rPr lang="en-US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 </m:t>
                    </m:r>
                    <m:f>
                      <m:fPr>
                        <m:ctrlP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+ </m:t>
                    </m:r>
                    <m:f>
                      <m:fPr>
                        <m:ctrlP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endParaRPr lang="th-TH" sz="29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ถ้าต่อตัวต้านทาน 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n 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 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แบบขนาน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จะได้ความ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ต้านทานรวม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ดังนี้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endParaRPr lang="th-TH" sz="29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14:m>
                  <m:oMath xmlns:m="http://schemas.openxmlformats.org/officeDocument/2006/math">
                    <m:f>
                      <m:fPr>
                        <m:ctrlP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𝑹</m:t>
                        </m:r>
                      </m:den>
                    </m:f>
                    <m:r>
                      <a:rPr lang="en-US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 </m:t>
                    </m:r>
                    <m:f>
                      <m:fPr>
                        <m:ctrlP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29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9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9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+ </m:t>
                    </m:r>
                    <m:f>
                      <m:fPr>
                        <m:ctrlP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29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9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9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+</m:t>
                    </m:r>
                    <m:f>
                      <m:fPr>
                        <m:ctrlP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𝟑</m:t>
                            </m:r>
                          </m:sub>
                        </m:sSub>
                      </m:den>
                    </m:f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…+</m:t>
                    </m:r>
                    <m:f>
                      <m:fPr>
                        <m:ctrlP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</a:t>
                </a:r>
                <a:r>
                  <a:rPr lang="th-TH" sz="16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การต่อตัวต้านทานแบบอนุกรม ความต้านทานรวมจะมากกว่าความต้านทานรวมกรณีต่อแบบขนาน</a:t>
                </a:r>
              </a:p>
              <a:p>
                <a:pPr algn="l"/>
                <a:endParaRPr lang="th-TH" sz="29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87152"/>
                <a:ext cx="8640960" cy="5904656"/>
              </a:xfrm>
              <a:blipFill rotWithShape="1">
                <a:blip r:embed="rId2"/>
                <a:stretch>
                  <a:fillRect l="-1200" t="-227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 descr="http://www.vcharkarn.com/userfiles/238080/1%20(35)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760640" cy="198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26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87152"/>
            <a:ext cx="8640960" cy="5904656"/>
          </a:xfrm>
        </p:spPr>
        <p:txBody>
          <a:bodyPr>
            <a:normAutofit/>
          </a:bodyPr>
          <a:lstStyle/>
          <a:p>
            <a:pPr algn="l"/>
            <a:r>
              <a:rPr lang="th-TH" altLang="th-TH" sz="2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altLang="th-TH" sz="29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ประยุกต์ความรู้เรื่องการต่อตัวต้านทาน </a:t>
            </a:r>
          </a:p>
          <a:p>
            <a:pPr algn="l"/>
            <a:r>
              <a:rPr lang="th-TH" alt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alt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แบ่งศักย์</a:t>
            </a:r>
            <a:endParaRPr lang="en-US" alt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วามรู้เรื่องการต่อตัวต้านทานแบบอนุกรมนำไปใช้ในการแบ่งความต่างศักย์ในวงจรตัวต้านทานที่ทำหน้าที่นี้เรียกว่า </a:t>
            </a:r>
            <a:r>
              <a:rPr lang="th-TH" alt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ตัวแบ่งศักย์ (</a:t>
            </a:r>
            <a:r>
              <a:rPr lang="en-US" alt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potential divider</a:t>
            </a:r>
            <a:r>
              <a:rPr lang="th-TH" alt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 </a:t>
            </a:r>
            <a:endParaRPr lang="th-TH" alt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z="29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9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 descr="http://www.vcharkarn.com/userfiles/238080/1%20(36)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6667500" cy="283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1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904656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นำ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ไฟฟ้า	</a:t>
            </a:r>
            <a:r>
              <a:rPr lang="th-TH" sz="2800" b="1" dirty="0"/>
              <a:t>          </a:t>
            </a:r>
            <a:endParaRPr lang="th-TH" sz="2800" b="1" dirty="0" smtClean="0"/>
          </a:p>
          <a:p>
            <a:pPr algn="l"/>
            <a:r>
              <a:rPr lang="th-TH" sz="2800" b="1" dirty="0"/>
              <a:t>   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 ในอะตอมประกอบไปด้วย อิเล็กตรอนอิสระ (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free electron)  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ซึ่งมีการ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เคลื่อนที่อย่างไร้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ระเบียบ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เรียกว่า การเคลื่อนที่</a:t>
            </a:r>
            <a:r>
              <a:rPr lang="th-TH" sz="28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แบบบราวน์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Brownian motion) 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ความเร็ว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เฉลี่ยของอิเล็กตรอนอิสระแต่ละตัวจึง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เป็นศูนย์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              เมื่อทำให้ปลายของแท่งโลหะมีความต่างศักย์จะเกิด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สนามไฟฟ้า แรง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เนื่องจากสนามไฟฟ้าจะทำให้อิเล็กตรอนอิสระเคลื่อนที่โดยมีความเร็วเฉลี่ยไม่เป็น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ศูนย์ คือ มี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ความเร็วลอยเลื่อน (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drift velocity) 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ดังนั้น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กระแสไฟฟ้า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ในโลหะจึงเกิดจากการเคลื่อนที่ของอิเล็กตรอนอิสระ</a:t>
            </a: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 descr="http://www.vcharkarn.com/userfiles/238080/1%20(2)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986" y="2564904"/>
            <a:ext cx="364873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12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87152"/>
                <a:ext cx="8640960" cy="5904656"/>
              </a:xfrm>
            </p:spPr>
            <p:txBody>
              <a:bodyPr>
                <a:normAutofit/>
              </a:bodyPr>
              <a:lstStyle/>
              <a:p>
                <a:pPr lvl="0" indent="457200" algn="l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จากรูปตัว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ต้านทาน  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𝑹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𝑹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 ต่อกันแบบอนุกรม และต่อกับแบตเตอรี่</a:t>
                </a:r>
                <a:b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𝒊𝒏</m:t>
                        </m:r>
                      </m:sub>
                    </m:sSub>
                    <m:r>
                      <a:rPr lang="en-US" sz="24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เป็นความต่างศักย์ระหว่างปลายของตัวต้านทาน </a:t>
                </a:r>
                <a:r>
                  <a:rPr lang="en-US" sz="2400" b="1" dirty="0">
                    <a:solidFill>
                      <a:srgbClr val="0066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𝑹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th-TH" sz="24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</a:t>
                </a:r>
                <a:r>
                  <a:rPr lang="en-US" sz="2400" b="1" dirty="0" smtClean="0">
                    <a:solidFill>
                      <a:srgbClr val="0066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𝑹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4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ที่</a:t>
                </a:r>
                <a:r>
                  <a:rPr lang="th-TH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ต่อแบบอนุกรม</a:t>
                </a:r>
                <a:br>
                  <a:rPr lang="th-TH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4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เป็น</a:t>
                </a:r>
                <a:r>
                  <a:rPr lang="th-TH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ความต่างศักย์ระหว่างปลายของตัวต้านทาน </a:t>
                </a:r>
                <a:r>
                  <a:rPr lang="en-US" sz="2400" b="1" dirty="0">
                    <a:solidFill>
                      <a:srgbClr val="0066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𝑹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th-TH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th-TH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𝒐𝒖𝒕</m:t>
                        </m:r>
                      </m:sub>
                    </m:sSub>
                    <m:r>
                      <a:rPr lang="en-US" sz="24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เป็นความต่างศักย์ระหว่างปลายของตัวต้านทาน  </a:t>
                </a:r>
                <a:r>
                  <a:rPr lang="en-US" sz="2400" b="1" dirty="0" smtClean="0">
                    <a:solidFill>
                      <a:srgbClr val="0066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𝑹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th-TH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th-TH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ให้ </a:t>
                </a:r>
                <a:r>
                  <a:rPr lang="th-TH" sz="24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𝒐𝒖𝒕</m:t>
                        </m:r>
                      </m:sub>
                    </m:sSub>
                    <m:r>
                      <a:rPr lang="en-US" sz="24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4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เป็นความต่างศักย์ที่ต้องการซึ่งแบ่งแยกจาก </a:t>
                </a:r>
                <a:r>
                  <a:rPr lang="en-US" sz="2400" b="1" dirty="0" smtClean="0">
                    <a:solidFill>
                      <a:srgbClr val="0066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𝒊𝒏</m:t>
                        </m:r>
                      </m:sub>
                    </m:sSub>
                  </m:oMath>
                </a14:m>
                <a:r>
                  <a:rPr lang="th-TH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โดยใช้ตัวต้านทาน </a:t>
                </a:r>
                <a:r>
                  <a:rPr lang="en-US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R1 </a:t>
                </a:r>
                <a:r>
                  <a:rPr lang="th-TH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 </a:t>
                </a:r>
                <a:r>
                  <a:rPr lang="en-US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R2   </a:t>
                </a:r>
                <a:r>
                  <a:rPr lang="th-TH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ที่มีความต้านทาน </a:t>
                </a:r>
                <a:r>
                  <a:rPr lang="en-US" sz="2400" b="1" dirty="0">
                    <a:solidFill>
                      <a:srgbClr val="0066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𝑹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และ  </a:t>
                </a:r>
                <a:r>
                  <a:rPr lang="en-US" sz="2400" b="1" dirty="0">
                    <a:solidFill>
                      <a:srgbClr val="0066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𝑹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 ตามลำดับ โดยหาค่าได้</a:t>
                </a:r>
                <a:r>
                  <a:rPr lang="th-TH" sz="24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ดังนี้</a:t>
                </a:r>
              </a:p>
              <a:p>
                <a:pPr lvl="0" indent="457200" algn="l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4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จาก</a:t>
                </a:r>
                <a:r>
                  <a:rPr lang="th-TH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กฎของโอห์ม        </a:t>
                </a:r>
                <a:r>
                  <a:rPr lang="en-US" sz="2400" b="1" dirty="0">
                    <a:solidFill>
                      <a:srgbClr val="0066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𝒊𝒏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𝑰</m:t>
                    </m:r>
                    <m:r>
                      <a:rPr lang="en-US" sz="20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(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𝑹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th-TH" sz="24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𝑹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)</m:t>
                    </m:r>
                  </m:oMath>
                </a14:m>
                <a:r>
                  <a:rPr lang="th-TH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</a:t>
                </a:r>
                <a:r>
                  <a:rPr lang="th-TH" sz="24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:r>
                  <a:rPr lang="th-TH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ก)</a:t>
                </a:r>
                <a:br>
                  <a:rPr lang="th-TH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 และ       </a:t>
                </a:r>
                <a:r>
                  <a:rPr lang="th-TH" sz="24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en-US" sz="2400" b="1" dirty="0">
                    <a:solidFill>
                      <a:srgbClr val="006600"/>
                    </a:solidFill>
                    <a:cs typeface="TH SarabunPSK" pitchFamily="34" charset="-34"/>
                  </a:rPr>
                  <a:t>  </a:t>
                </a:r>
                <a:r>
                  <a:rPr lang="en-US" sz="2400" b="1" dirty="0" smtClean="0">
                    <a:solidFill>
                      <a:srgbClr val="006600"/>
                    </a:solidFill>
                    <a:cs typeface="TH SarabunPSK" pitchFamily="34" charset="-34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𝒐𝒖𝒕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𝑰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th-TH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</a:t>
                </a:r>
                <a:r>
                  <a:rPr lang="th-TH" sz="24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  (ข)</a:t>
                </a:r>
                <a:br>
                  <a:rPr lang="th-TH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 จากสมการ (ก) และ (ข) จะได้  </a:t>
                </a:r>
              </a:p>
              <a:p>
                <a:pPr algn="l"/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	</a:t>
                </a:r>
                <a:r>
                  <a:rPr lang="en-US" sz="29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      </a:t>
                </a:r>
                <a:r>
                  <a:rPr lang="en-US" sz="2800" b="1" dirty="0" smtClean="0">
                    <a:solidFill>
                      <a:srgbClr val="FF00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𝒐𝒖𝒕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th-TH" sz="36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𝒊𝒏</m:t>
                        </m:r>
                      </m:sub>
                    </m:sSub>
                  </m:oMath>
                </a14:m>
                <a:r>
                  <a:rPr lang="en-US" sz="29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endParaRPr lang="th-TH" sz="29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87152"/>
                <a:ext cx="8640960" cy="5904656"/>
              </a:xfrm>
              <a:blipFill rotWithShape="1">
                <a:blip r:embed="rId2"/>
                <a:stretch>
                  <a:fillRect l="-1482" t="-103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857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87152"/>
                <a:ext cx="8640960" cy="5904656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alt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การแบ่งกระแสไฟฟ้า</a:t>
                </a:r>
                <a:endParaRPr lang="en-US" alt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lvl="0" indent="45720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alt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ความรู้เรื่องการต่อตัวต้านทาน</a:t>
                </a:r>
                <a:r>
                  <a:rPr lang="th-TH" alt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แบบขนานนำไปใช้</a:t>
                </a:r>
                <a:r>
                  <a:rPr lang="th-TH" alt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ในการ</a:t>
                </a:r>
                <a:r>
                  <a:rPr lang="th-TH" alt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แบ่งกระแสไฟฟ้าใน</a:t>
                </a:r>
                <a:r>
                  <a:rPr lang="th-TH" alt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วงจรตัวต้านทานที่ทำหน้าที่นี้เรียกว่า </a:t>
                </a:r>
                <a:r>
                  <a:rPr lang="th-TH" alt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ตัว</a:t>
                </a:r>
                <a:r>
                  <a:rPr lang="th-TH" alt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แบ่งกระแส (</a:t>
                </a:r>
                <a:r>
                  <a:rPr lang="en-US" alt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current </a:t>
                </a:r>
                <a:r>
                  <a:rPr lang="en-US" alt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divider</a:t>
                </a:r>
                <a:r>
                  <a:rPr lang="th-TH" alt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  <a:r>
                  <a:rPr lang="th-TH" alt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endParaRPr lang="th-TH" alt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lvl="0" indent="45720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h-TH" sz="29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9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9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9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กระแสไฟฟ้าที่เข้าจุด  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a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เท่ากับผลบวกของกระแสไฟฟ้าที่ออกจากจุด 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a</a:t>
                </a: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เมื่อพิจารณาที่จุด 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b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จะได้  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𝑰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𝑰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+</m:t>
                    </m:r>
                    <m:sSub>
                      <m:sSubPr>
                        <m:ctrlP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𝑰</m:t>
                        </m:r>
                      </m:e>
                      <m:sub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𝑰</m:t>
                    </m:r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หรือกล่าวได้ว่า  ผลบวกของกระแสไฟฟ้าที่เข้าจุด 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b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เท่ากับกระแสไฟฟ้าที่ออกจาก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จุด</a:t>
                </a:r>
              </a:p>
              <a:p>
                <a:pPr algn="l"/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*** ผลรวม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ของกระแสไฟฟ้าที่เข้าจุดใดๆ ในวงจรเท่ากับผลรวมของกระแสไฟฟ้าที่ออกจากจุดนั้นเสมอ</a:t>
                </a: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87152"/>
                <a:ext cx="8640960" cy="5904656"/>
              </a:xfrm>
              <a:blipFill rotWithShape="1">
                <a:blip r:embed="rId2"/>
                <a:stretch>
                  <a:fillRect l="-1482" t="-1032" r="-1059" b="-103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2" name="Picture 2" descr="http://www.vcharkarn.com/userfiles/238080/1%20(37)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2348880"/>
            <a:ext cx="42862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0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87152"/>
                <a:ext cx="8640960" cy="5904656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alt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1 </a:t>
                </a:r>
                <a:r>
                  <a:rPr lang="th-TH" alt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ตัวต้านทาน 2 ตัว ขนาด 4 โอห์ม และ 8 โอห์ม จงหาความต้านทานรวมเมื่อนำมาต่อแบบอนุกรม และ แบบขนาน </a:t>
                </a:r>
                <a:r>
                  <a:rPr lang="th-TH" alt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(12 โอห์ม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altLang="th-TH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th-TH" altLang="th-TH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𝟖</m:t>
                        </m:r>
                      </m:num>
                      <m:den>
                        <m:r>
                          <a:rPr lang="th-TH" altLang="th-TH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𝟑</m:t>
                        </m:r>
                      </m:den>
                    </m:f>
                  </m:oMath>
                </a14:m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โอห์ม)</a:t>
                </a:r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87152"/>
                <a:ext cx="8640960" cy="5904656"/>
              </a:xfrm>
              <a:blipFill rotWithShape="1">
                <a:blip r:embed="rId2"/>
                <a:stretch>
                  <a:fillRect l="-1482" t="-103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26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87152"/>
            <a:ext cx="8640960" cy="5904656"/>
          </a:xfrm>
        </p:spPr>
        <p:txBody>
          <a:bodyPr>
            <a:normAutofit/>
          </a:bodyPr>
          <a:lstStyle/>
          <a:p>
            <a:pPr algn="l"/>
            <a:r>
              <a:rPr lang="th-TH" alt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ตัวอย่าง 2 </a:t>
            </a:r>
            <a:r>
              <a:rPr lang="th-TH" alt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จากรูปจงหาความต้านทานรวมระหว่างจุด </a:t>
            </a:r>
            <a:r>
              <a:rPr lang="en-US" alt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AB</a:t>
            </a:r>
            <a:r>
              <a:rPr lang="th-TH" alt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(4 โอห์ม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l"/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                           6</a:t>
            </a:r>
            <a:r>
              <a:rPr lang="el-GR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Ω</a:t>
            </a:r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                                                   2</a:t>
            </a:r>
            <a:r>
              <a:rPr lang="el-GR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Ω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       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A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        3</a:t>
            </a:r>
            <a:r>
              <a:rPr lang="el-GR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Ω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B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>
          <a:xfrm flipV="1">
            <a:off x="1763688" y="2270246"/>
            <a:ext cx="504056" cy="6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>
            <a:endCxn id="26" idx="0"/>
          </p:cNvCxnSpPr>
          <p:nvPr/>
        </p:nvCxnSpPr>
        <p:spPr>
          <a:xfrm flipV="1">
            <a:off x="2267744" y="1770315"/>
            <a:ext cx="471197" cy="506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>
            <a:endCxn id="30" idx="0"/>
          </p:cNvCxnSpPr>
          <p:nvPr/>
        </p:nvCxnSpPr>
        <p:spPr>
          <a:xfrm>
            <a:off x="2267744" y="2276872"/>
            <a:ext cx="473766" cy="591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รูปแบบอิสระ 25"/>
          <p:cNvSpPr/>
          <p:nvPr/>
        </p:nvSpPr>
        <p:spPr>
          <a:xfrm>
            <a:off x="2738941" y="1628800"/>
            <a:ext cx="1256995" cy="342900"/>
          </a:xfrm>
          <a:custGeom>
            <a:avLst/>
            <a:gdLst>
              <a:gd name="connsiteX0" fmla="*/ 0 w 2090057"/>
              <a:gd name="connsiteY0" fmla="*/ 283029 h 685800"/>
              <a:gd name="connsiteX1" fmla="*/ 489857 w 2090057"/>
              <a:gd name="connsiteY1" fmla="*/ 283029 h 685800"/>
              <a:gd name="connsiteX2" fmla="*/ 587828 w 2090057"/>
              <a:gd name="connsiteY2" fmla="*/ 0 h 685800"/>
              <a:gd name="connsiteX3" fmla="*/ 794657 w 2090057"/>
              <a:gd name="connsiteY3" fmla="*/ 685800 h 685800"/>
              <a:gd name="connsiteX4" fmla="*/ 1012371 w 2090057"/>
              <a:gd name="connsiteY4" fmla="*/ 10886 h 685800"/>
              <a:gd name="connsiteX5" fmla="*/ 1208314 w 2090057"/>
              <a:gd name="connsiteY5" fmla="*/ 685800 h 685800"/>
              <a:gd name="connsiteX6" fmla="*/ 1360714 w 2090057"/>
              <a:gd name="connsiteY6" fmla="*/ 32658 h 685800"/>
              <a:gd name="connsiteX7" fmla="*/ 1524000 w 2090057"/>
              <a:gd name="connsiteY7" fmla="*/ 664029 h 685800"/>
              <a:gd name="connsiteX8" fmla="*/ 1611085 w 2090057"/>
              <a:gd name="connsiteY8" fmla="*/ 239486 h 685800"/>
              <a:gd name="connsiteX9" fmla="*/ 2090057 w 2090057"/>
              <a:gd name="connsiteY9" fmla="*/ 23948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057" h="685800">
                <a:moveTo>
                  <a:pt x="0" y="283029"/>
                </a:moveTo>
                <a:lnTo>
                  <a:pt x="489857" y="283029"/>
                </a:lnTo>
                <a:lnTo>
                  <a:pt x="587828" y="0"/>
                </a:lnTo>
                <a:lnTo>
                  <a:pt x="794657" y="685800"/>
                </a:lnTo>
                <a:lnTo>
                  <a:pt x="1012371" y="10886"/>
                </a:lnTo>
                <a:lnTo>
                  <a:pt x="1208314" y="685800"/>
                </a:lnTo>
                <a:lnTo>
                  <a:pt x="1360714" y="32658"/>
                </a:lnTo>
                <a:lnTo>
                  <a:pt x="1524000" y="664029"/>
                </a:lnTo>
                <a:lnTo>
                  <a:pt x="1611085" y="239486"/>
                </a:lnTo>
                <a:lnTo>
                  <a:pt x="2090057" y="23948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รูปแบบอิสระ 29"/>
          <p:cNvSpPr/>
          <p:nvPr/>
        </p:nvSpPr>
        <p:spPr>
          <a:xfrm>
            <a:off x="2741510" y="2726820"/>
            <a:ext cx="1256995" cy="342900"/>
          </a:xfrm>
          <a:custGeom>
            <a:avLst/>
            <a:gdLst>
              <a:gd name="connsiteX0" fmla="*/ 0 w 2090057"/>
              <a:gd name="connsiteY0" fmla="*/ 283029 h 685800"/>
              <a:gd name="connsiteX1" fmla="*/ 489857 w 2090057"/>
              <a:gd name="connsiteY1" fmla="*/ 283029 h 685800"/>
              <a:gd name="connsiteX2" fmla="*/ 587828 w 2090057"/>
              <a:gd name="connsiteY2" fmla="*/ 0 h 685800"/>
              <a:gd name="connsiteX3" fmla="*/ 794657 w 2090057"/>
              <a:gd name="connsiteY3" fmla="*/ 685800 h 685800"/>
              <a:gd name="connsiteX4" fmla="*/ 1012371 w 2090057"/>
              <a:gd name="connsiteY4" fmla="*/ 10886 h 685800"/>
              <a:gd name="connsiteX5" fmla="*/ 1208314 w 2090057"/>
              <a:gd name="connsiteY5" fmla="*/ 685800 h 685800"/>
              <a:gd name="connsiteX6" fmla="*/ 1360714 w 2090057"/>
              <a:gd name="connsiteY6" fmla="*/ 32658 h 685800"/>
              <a:gd name="connsiteX7" fmla="*/ 1524000 w 2090057"/>
              <a:gd name="connsiteY7" fmla="*/ 664029 h 685800"/>
              <a:gd name="connsiteX8" fmla="*/ 1611085 w 2090057"/>
              <a:gd name="connsiteY8" fmla="*/ 239486 h 685800"/>
              <a:gd name="connsiteX9" fmla="*/ 2090057 w 2090057"/>
              <a:gd name="connsiteY9" fmla="*/ 23948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057" h="685800">
                <a:moveTo>
                  <a:pt x="0" y="283029"/>
                </a:moveTo>
                <a:lnTo>
                  <a:pt x="489857" y="283029"/>
                </a:lnTo>
                <a:lnTo>
                  <a:pt x="587828" y="0"/>
                </a:lnTo>
                <a:lnTo>
                  <a:pt x="794657" y="685800"/>
                </a:lnTo>
                <a:lnTo>
                  <a:pt x="1012371" y="10886"/>
                </a:lnTo>
                <a:lnTo>
                  <a:pt x="1208314" y="685800"/>
                </a:lnTo>
                <a:lnTo>
                  <a:pt x="1360714" y="32658"/>
                </a:lnTo>
                <a:lnTo>
                  <a:pt x="1524000" y="664029"/>
                </a:lnTo>
                <a:lnTo>
                  <a:pt x="1611085" y="239486"/>
                </a:lnTo>
                <a:lnTo>
                  <a:pt x="2090057" y="23948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5" name="ตัวเชื่อมต่อตรง 34"/>
          <p:cNvCxnSpPr>
            <a:stCxn id="26" idx="9"/>
          </p:cNvCxnSpPr>
          <p:nvPr/>
        </p:nvCxnSpPr>
        <p:spPr>
          <a:xfrm>
            <a:off x="3995936" y="1748543"/>
            <a:ext cx="360040" cy="528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>
            <a:stCxn id="30" idx="9"/>
          </p:cNvCxnSpPr>
          <p:nvPr/>
        </p:nvCxnSpPr>
        <p:spPr>
          <a:xfrm flipV="1">
            <a:off x="3998505" y="2270246"/>
            <a:ext cx="357471" cy="576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ตรง 43"/>
          <p:cNvCxnSpPr/>
          <p:nvPr/>
        </p:nvCxnSpPr>
        <p:spPr>
          <a:xfrm>
            <a:off x="4355976" y="227687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รูปแบบอิสระ 45"/>
          <p:cNvSpPr/>
          <p:nvPr/>
        </p:nvSpPr>
        <p:spPr>
          <a:xfrm>
            <a:off x="4547693" y="2130117"/>
            <a:ext cx="1256995" cy="342900"/>
          </a:xfrm>
          <a:custGeom>
            <a:avLst/>
            <a:gdLst>
              <a:gd name="connsiteX0" fmla="*/ 0 w 2090057"/>
              <a:gd name="connsiteY0" fmla="*/ 283029 h 685800"/>
              <a:gd name="connsiteX1" fmla="*/ 489857 w 2090057"/>
              <a:gd name="connsiteY1" fmla="*/ 283029 h 685800"/>
              <a:gd name="connsiteX2" fmla="*/ 587828 w 2090057"/>
              <a:gd name="connsiteY2" fmla="*/ 0 h 685800"/>
              <a:gd name="connsiteX3" fmla="*/ 794657 w 2090057"/>
              <a:gd name="connsiteY3" fmla="*/ 685800 h 685800"/>
              <a:gd name="connsiteX4" fmla="*/ 1012371 w 2090057"/>
              <a:gd name="connsiteY4" fmla="*/ 10886 h 685800"/>
              <a:gd name="connsiteX5" fmla="*/ 1208314 w 2090057"/>
              <a:gd name="connsiteY5" fmla="*/ 685800 h 685800"/>
              <a:gd name="connsiteX6" fmla="*/ 1360714 w 2090057"/>
              <a:gd name="connsiteY6" fmla="*/ 32658 h 685800"/>
              <a:gd name="connsiteX7" fmla="*/ 1524000 w 2090057"/>
              <a:gd name="connsiteY7" fmla="*/ 664029 h 685800"/>
              <a:gd name="connsiteX8" fmla="*/ 1611085 w 2090057"/>
              <a:gd name="connsiteY8" fmla="*/ 239486 h 685800"/>
              <a:gd name="connsiteX9" fmla="*/ 2090057 w 2090057"/>
              <a:gd name="connsiteY9" fmla="*/ 23948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057" h="685800">
                <a:moveTo>
                  <a:pt x="0" y="283029"/>
                </a:moveTo>
                <a:lnTo>
                  <a:pt x="489857" y="283029"/>
                </a:lnTo>
                <a:lnTo>
                  <a:pt x="587828" y="0"/>
                </a:lnTo>
                <a:lnTo>
                  <a:pt x="794657" y="685800"/>
                </a:lnTo>
                <a:lnTo>
                  <a:pt x="1012371" y="10886"/>
                </a:lnTo>
                <a:lnTo>
                  <a:pt x="1208314" y="685800"/>
                </a:lnTo>
                <a:lnTo>
                  <a:pt x="1360714" y="32658"/>
                </a:lnTo>
                <a:lnTo>
                  <a:pt x="1524000" y="664029"/>
                </a:lnTo>
                <a:lnTo>
                  <a:pt x="1611085" y="239486"/>
                </a:lnTo>
                <a:lnTo>
                  <a:pt x="2090057" y="23948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72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87152"/>
            <a:ext cx="8640960" cy="5904656"/>
          </a:xfrm>
        </p:spPr>
        <p:txBody>
          <a:bodyPr>
            <a:normAutofit/>
          </a:bodyPr>
          <a:lstStyle/>
          <a:p>
            <a:pPr algn="l"/>
            <a:r>
              <a:rPr lang="th-TH" alt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ตัวอย่าง 3 </a:t>
            </a:r>
            <a:r>
              <a:rPr lang="th-TH" alt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จากรูปจงหาความต้านทานรวมระหว่างจุด </a:t>
            </a:r>
            <a:r>
              <a:rPr lang="en-US" alt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AB</a:t>
            </a:r>
            <a:r>
              <a:rPr lang="th-TH" alt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alt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alt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โอห์ม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l"/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th-TH" sz="2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      1</a:t>
            </a:r>
            <a:r>
              <a:rPr lang="el-GR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Ω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          2</a:t>
            </a:r>
            <a:r>
              <a:rPr lang="el-GR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Ω</a:t>
            </a:r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           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A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                             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B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</a:t>
            </a:r>
          </a:p>
          <a:p>
            <a:pPr algn="l"/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	2</a:t>
            </a:r>
            <a:r>
              <a:rPr lang="el-GR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Ω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	4</a:t>
            </a:r>
            <a:r>
              <a:rPr lang="el-GR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Ω</a:t>
            </a:r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>
          <a:xfrm flipV="1">
            <a:off x="1979712" y="2052720"/>
            <a:ext cx="504056" cy="6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รูปแบบอิสระ 25"/>
          <p:cNvSpPr/>
          <p:nvPr/>
        </p:nvSpPr>
        <p:spPr>
          <a:xfrm rot="19190045">
            <a:off x="2347915" y="1506164"/>
            <a:ext cx="1256995" cy="342900"/>
          </a:xfrm>
          <a:custGeom>
            <a:avLst/>
            <a:gdLst>
              <a:gd name="connsiteX0" fmla="*/ 0 w 2090057"/>
              <a:gd name="connsiteY0" fmla="*/ 283029 h 685800"/>
              <a:gd name="connsiteX1" fmla="*/ 489857 w 2090057"/>
              <a:gd name="connsiteY1" fmla="*/ 283029 h 685800"/>
              <a:gd name="connsiteX2" fmla="*/ 587828 w 2090057"/>
              <a:gd name="connsiteY2" fmla="*/ 0 h 685800"/>
              <a:gd name="connsiteX3" fmla="*/ 794657 w 2090057"/>
              <a:gd name="connsiteY3" fmla="*/ 685800 h 685800"/>
              <a:gd name="connsiteX4" fmla="*/ 1012371 w 2090057"/>
              <a:gd name="connsiteY4" fmla="*/ 10886 h 685800"/>
              <a:gd name="connsiteX5" fmla="*/ 1208314 w 2090057"/>
              <a:gd name="connsiteY5" fmla="*/ 685800 h 685800"/>
              <a:gd name="connsiteX6" fmla="*/ 1360714 w 2090057"/>
              <a:gd name="connsiteY6" fmla="*/ 32658 h 685800"/>
              <a:gd name="connsiteX7" fmla="*/ 1524000 w 2090057"/>
              <a:gd name="connsiteY7" fmla="*/ 664029 h 685800"/>
              <a:gd name="connsiteX8" fmla="*/ 1611085 w 2090057"/>
              <a:gd name="connsiteY8" fmla="*/ 239486 h 685800"/>
              <a:gd name="connsiteX9" fmla="*/ 2090057 w 2090057"/>
              <a:gd name="connsiteY9" fmla="*/ 23948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057" h="685800">
                <a:moveTo>
                  <a:pt x="0" y="283029"/>
                </a:moveTo>
                <a:lnTo>
                  <a:pt x="489857" y="283029"/>
                </a:lnTo>
                <a:lnTo>
                  <a:pt x="587828" y="0"/>
                </a:lnTo>
                <a:lnTo>
                  <a:pt x="794657" y="685800"/>
                </a:lnTo>
                <a:lnTo>
                  <a:pt x="1012371" y="10886"/>
                </a:lnTo>
                <a:lnTo>
                  <a:pt x="1208314" y="685800"/>
                </a:lnTo>
                <a:lnTo>
                  <a:pt x="1360714" y="32658"/>
                </a:lnTo>
                <a:lnTo>
                  <a:pt x="1524000" y="664029"/>
                </a:lnTo>
                <a:lnTo>
                  <a:pt x="1611085" y="239486"/>
                </a:lnTo>
                <a:lnTo>
                  <a:pt x="2090057" y="23948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รูปแบบอิสระ 29"/>
          <p:cNvSpPr/>
          <p:nvPr/>
        </p:nvSpPr>
        <p:spPr>
          <a:xfrm rot="2551978">
            <a:off x="2288589" y="2335398"/>
            <a:ext cx="1224751" cy="342900"/>
          </a:xfrm>
          <a:custGeom>
            <a:avLst/>
            <a:gdLst>
              <a:gd name="connsiteX0" fmla="*/ 0 w 2090057"/>
              <a:gd name="connsiteY0" fmla="*/ 283029 h 685800"/>
              <a:gd name="connsiteX1" fmla="*/ 489857 w 2090057"/>
              <a:gd name="connsiteY1" fmla="*/ 283029 h 685800"/>
              <a:gd name="connsiteX2" fmla="*/ 587828 w 2090057"/>
              <a:gd name="connsiteY2" fmla="*/ 0 h 685800"/>
              <a:gd name="connsiteX3" fmla="*/ 794657 w 2090057"/>
              <a:gd name="connsiteY3" fmla="*/ 685800 h 685800"/>
              <a:gd name="connsiteX4" fmla="*/ 1012371 w 2090057"/>
              <a:gd name="connsiteY4" fmla="*/ 10886 h 685800"/>
              <a:gd name="connsiteX5" fmla="*/ 1208314 w 2090057"/>
              <a:gd name="connsiteY5" fmla="*/ 685800 h 685800"/>
              <a:gd name="connsiteX6" fmla="*/ 1360714 w 2090057"/>
              <a:gd name="connsiteY6" fmla="*/ 32658 h 685800"/>
              <a:gd name="connsiteX7" fmla="*/ 1524000 w 2090057"/>
              <a:gd name="connsiteY7" fmla="*/ 664029 h 685800"/>
              <a:gd name="connsiteX8" fmla="*/ 1611085 w 2090057"/>
              <a:gd name="connsiteY8" fmla="*/ 239486 h 685800"/>
              <a:gd name="connsiteX9" fmla="*/ 2090057 w 2090057"/>
              <a:gd name="connsiteY9" fmla="*/ 23948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057" h="685800">
                <a:moveTo>
                  <a:pt x="0" y="283029"/>
                </a:moveTo>
                <a:lnTo>
                  <a:pt x="489857" y="283029"/>
                </a:lnTo>
                <a:lnTo>
                  <a:pt x="587828" y="0"/>
                </a:lnTo>
                <a:lnTo>
                  <a:pt x="794657" y="685800"/>
                </a:lnTo>
                <a:lnTo>
                  <a:pt x="1012371" y="10886"/>
                </a:lnTo>
                <a:lnTo>
                  <a:pt x="1208314" y="685800"/>
                </a:lnTo>
                <a:lnTo>
                  <a:pt x="1360714" y="32658"/>
                </a:lnTo>
                <a:lnTo>
                  <a:pt x="1524000" y="664029"/>
                </a:lnTo>
                <a:lnTo>
                  <a:pt x="1611085" y="239486"/>
                </a:lnTo>
                <a:lnTo>
                  <a:pt x="2090057" y="23948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4" name="ตัวเชื่อมต่อตรง 43"/>
          <p:cNvCxnSpPr/>
          <p:nvPr/>
        </p:nvCxnSpPr>
        <p:spPr>
          <a:xfrm>
            <a:off x="4283968" y="206084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รูปแบบอิสระ 45"/>
          <p:cNvSpPr/>
          <p:nvPr/>
        </p:nvSpPr>
        <p:spPr>
          <a:xfrm rot="19108339">
            <a:off x="3260278" y="2332925"/>
            <a:ext cx="1235289" cy="342900"/>
          </a:xfrm>
          <a:custGeom>
            <a:avLst/>
            <a:gdLst>
              <a:gd name="connsiteX0" fmla="*/ 0 w 2090057"/>
              <a:gd name="connsiteY0" fmla="*/ 283029 h 685800"/>
              <a:gd name="connsiteX1" fmla="*/ 489857 w 2090057"/>
              <a:gd name="connsiteY1" fmla="*/ 283029 h 685800"/>
              <a:gd name="connsiteX2" fmla="*/ 587828 w 2090057"/>
              <a:gd name="connsiteY2" fmla="*/ 0 h 685800"/>
              <a:gd name="connsiteX3" fmla="*/ 794657 w 2090057"/>
              <a:gd name="connsiteY3" fmla="*/ 685800 h 685800"/>
              <a:gd name="connsiteX4" fmla="*/ 1012371 w 2090057"/>
              <a:gd name="connsiteY4" fmla="*/ 10886 h 685800"/>
              <a:gd name="connsiteX5" fmla="*/ 1208314 w 2090057"/>
              <a:gd name="connsiteY5" fmla="*/ 685800 h 685800"/>
              <a:gd name="connsiteX6" fmla="*/ 1360714 w 2090057"/>
              <a:gd name="connsiteY6" fmla="*/ 32658 h 685800"/>
              <a:gd name="connsiteX7" fmla="*/ 1524000 w 2090057"/>
              <a:gd name="connsiteY7" fmla="*/ 664029 h 685800"/>
              <a:gd name="connsiteX8" fmla="*/ 1611085 w 2090057"/>
              <a:gd name="connsiteY8" fmla="*/ 239486 h 685800"/>
              <a:gd name="connsiteX9" fmla="*/ 2090057 w 2090057"/>
              <a:gd name="connsiteY9" fmla="*/ 23948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057" h="685800">
                <a:moveTo>
                  <a:pt x="0" y="283029"/>
                </a:moveTo>
                <a:lnTo>
                  <a:pt x="489857" y="283029"/>
                </a:lnTo>
                <a:lnTo>
                  <a:pt x="587828" y="0"/>
                </a:lnTo>
                <a:lnTo>
                  <a:pt x="794657" y="685800"/>
                </a:lnTo>
                <a:lnTo>
                  <a:pt x="1012371" y="10886"/>
                </a:lnTo>
                <a:lnTo>
                  <a:pt x="1208314" y="685800"/>
                </a:lnTo>
                <a:lnTo>
                  <a:pt x="1360714" y="32658"/>
                </a:lnTo>
                <a:lnTo>
                  <a:pt x="1524000" y="664029"/>
                </a:lnTo>
                <a:lnTo>
                  <a:pt x="1611085" y="239486"/>
                </a:lnTo>
                <a:lnTo>
                  <a:pt x="2090057" y="23948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3" name="รูปแบบอิสระ 52"/>
          <p:cNvSpPr/>
          <p:nvPr/>
        </p:nvSpPr>
        <p:spPr>
          <a:xfrm rot="2630653">
            <a:off x="3201250" y="1512309"/>
            <a:ext cx="1256995" cy="342900"/>
          </a:xfrm>
          <a:custGeom>
            <a:avLst/>
            <a:gdLst>
              <a:gd name="connsiteX0" fmla="*/ 0 w 2090057"/>
              <a:gd name="connsiteY0" fmla="*/ 283029 h 685800"/>
              <a:gd name="connsiteX1" fmla="*/ 489857 w 2090057"/>
              <a:gd name="connsiteY1" fmla="*/ 283029 h 685800"/>
              <a:gd name="connsiteX2" fmla="*/ 587828 w 2090057"/>
              <a:gd name="connsiteY2" fmla="*/ 0 h 685800"/>
              <a:gd name="connsiteX3" fmla="*/ 794657 w 2090057"/>
              <a:gd name="connsiteY3" fmla="*/ 685800 h 685800"/>
              <a:gd name="connsiteX4" fmla="*/ 1012371 w 2090057"/>
              <a:gd name="connsiteY4" fmla="*/ 10886 h 685800"/>
              <a:gd name="connsiteX5" fmla="*/ 1208314 w 2090057"/>
              <a:gd name="connsiteY5" fmla="*/ 685800 h 685800"/>
              <a:gd name="connsiteX6" fmla="*/ 1360714 w 2090057"/>
              <a:gd name="connsiteY6" fmla="*/ 32658 h 685800"/>
              <a:gd name="connsiteX7" fmla="*/ 1524000 w 2090057"/>
              <a:gd name="connsiteY7" fmla="*/ 664029 h 685800"/>
              <a:gd name="connsiteX8" fmla="*/ 1611085 w 2090057"/>
              <a:gd name="connsiteY8" fmla="*/ 239486 h 685800"/>
              <a:gd name="connsiteX9" fmla="*/ 2090057 w 2090057"/>
              <a:gd name="connsiteY9" fmla="*/ 23948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057" h="685800">
                <a:moveTo>
                  <a:pt x="0" y="283029"/>
                </a:moveTo>
                <a:lnTo>
                  <a:pt x="489857" y="283029"/>
                </a:lnTo>
                <a:lnTo>
                  <a:pt x="587828" y="0"/>
                </a:lnTo>
                <a:lnTo>
                  <a:pt x="794657" y="685800"/>
                </a:lnTo>
                <a:lnTo>
                  <a:pt x="1012371" y="10886"/>
                </a:lnTo>
                <a:lnTo>
                  <a:pt x="1208314" y="685800"/>
                </a:lnTo>
                <a:lnTo>
                  <a:pt x="1360714" y="32658"/>
                </a:lnTo>
                <a:lnTo>
                  <a:pt x="1524000" y="664029"/>
                </a:lnTo>
                <a:lnTo>
                  <a:pt x="1611085" y="239486"/>
                </a:lnTo>
                <a:lnTo>
                  <a:pt x="2090057" y="23948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639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87152"/>
            <a:ext cx="8640960" cy="5904656"/>
          </a:xfrm>
        </p:spPr>
        <p:txBody>
          <a:bodyPr>
            <a:normAutofit/>
          </a:bodyPr>
          <a:lstStyle/>
          <a:p>
            <a:pPr algn="l"/>
            <a:r>
              <a:rPr lang="th-TH" alt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ตัวอย่าง 4 </a:t>
            </a:r>
            <a:r>
              <a:rPr lang="th-TH" alt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จากรูปจงหาความต้านทานรวมระหว่างจุด </a:t>
            </a:r>
            <a:r>
              <a:rPr lang="en-US" alt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AB</a:t>
            </a:r>
            <a:r>
              <a:rPr lang="th-TH" alt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(3 </a:t>
            </a:r>
            <a:r>
              <a:rPr lang="th-TH" alt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โอห์ม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l"/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th-TH" sz="2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          1</a:t>
            </a:r>
            <a:r>
              <a:rPr lang="el-GR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Ω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algn="l"/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          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A				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l-GR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Ω</a:t>
            </a:r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	     	         2</a:t>
            </a:r>
            <a:r>
              <a:rPr lang="el-GR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Ω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 3</a:t>
            </a:r>
            <a:r>
              <a:rPr lang="el-GR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Ω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3</a:t>
            </a:r>
            <a:r>
              <a:rPr lang="el-GR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Ω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3</a:t>
            </a:r>
            <a:r>
              <a:rPr lang="el-GR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Ω</a:t>
            </a:r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              B</a:t>
            </a:r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	      1</a:t>
            </a:r>
            <a:r>
              <a:rPr lang="el-GR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Ω</a:t>
            </a:r>
            <a:endParaRPr lang="th-TH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>
          <a:xfrm flipV="1">
            <a:off x="1979712" y="1877482"/>
            <a:ext cx="504056" cy="66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รูปแบบอิสระ 25"/>
          <p:cNvSpPr/>
          <p:nvPr/>
        </p:nvSpPr>
        <p:spPr>
          <a:xfrm>
            <a:off x="2385725" y="1745382"/>
            <a:ext cx="1127616" cy="315466"/>
          </a:xfrm>
          <a:custGeom>
            <a:avLst/>
            <a:gdLst>
              <a:gd name="connsiteX0" fmla="*/ 0 w 2090057"/>
              <a:gd name="connsiteY0" fmla="*/ 283029 h 685800"/>
              <a:gd name="connsiteX1" fmla="*/ 489857 w 2090057"/>
              <a:gd name="connsiteY1" fmla="*/ 283029 h 685800"/>
              <a:gd name="connsiteX2" fmla="*/ 587828 w 2090057"/>
              <a:gd name="connsiteY2" fmla="*/ 0 h 685800"/>
              <a:gd name="connsiteX3" fmla="*/ 794657 w 2090057"/>
              <a:gd name="connsiteY3" fmla="*/ 685800 h 685800"/>
              <a:gd name="connsiteX4" fmla="*/ 1012371 w 2090057"/>
              <a:gd name="connsiteY4" fmla="*/ 10886 h 685800"/>
              <a:gd name="connsiteX5" fmla="*/ 1208314 w 2090057"/>
              <a:gd name="connsiteY5" fmla="*/ 685800 h 685800"/>
              <a:gd name="connsiteX6" fmla="*/ 1360714 w 2090057"/>
              <a:gd name="connsiteY6" fmla="*/ 32658 h 685800"/>
              <a:gd name="connsiteX7" fmla="*/ 1524000 w 2090057"/>
              <a:gd name="connsiteY7" fmla="*/ 664029 h 685800"/>
              <a:gd name="connsiteX8" fmla="*/ 1611085 w 2090057"/>
              <a:gd name="connsiteY8" fmla="*/ 239486 h 685800"/>
              <a:gd name="connsiteX9" fmla="*/ 2090057 w 2090057"/>
              <a:gd name="connsiteY9" fmla="*/ 23948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057" h="685800">
                <a:moveTo>
                  <a:pt x="0" y="283029"/>
                </a:moveTo>
                <a:lnTo>
                  <a:pt x="489857" y="283029"/>
                </a:lnTo>
                <a:lnTo>
                  <a:pt x="587828" y="0"/>
                </a:lnTo>
                <a:lnTo>
                  <a:pt x="794657" y="685800"/>
                </a:lnTo>
                <a:lnTo>
                  <a:pt x="1012371" y="10886"/>
                </a:lnTo>
                <a:lnTo>
                  <a:pt x="1208314" y="685800"/>
                </a:lnTo>
                <a:lnTo>
                  <a:pt x="1360714" y="32658"/>
                </a:lnTo>
                <a:lnTo>
                  <a:pt x="1524000" y="664029"/>
                </a:lnTo>
                <a:lnTo>
                  <a:pt x="1611085" y="239486"/>
                </a:lnTo>
                <a:lnTo>
                  <a:pt x="2090057" y="239486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รูปแบบอิสระ 10"/>
          <p:cNvSpPr/>
          <p:nvPr/>
        </p:nvSpPr>
        <p:spPr>
          <a:xfrm>
            <a:off x="2380789" y="3032126"/>
            <a:ext cx="1127616" cy="315466"/>
          </a:xfrm>
          <a:custGeom>
            <a:avLst/>
            <a:gdLst>
              <a:gd name="connsiteX0" fmla="*/ 0 w 2090057"/>
              <a:gd name="connsiteY0" fmla="*/ 283029 h 685800"/>
              <a:gd name="connsiteX1" fmla="*/ 489857 w 2090057"/>
              <a:gd name="connsiteY1" fmla="*/ 283029 h 685800"/>
              <a:gd name="connsiteX2" fmla="*/ 587828 w 2090057"/>
              <a:gd name="connsiteY2" fmla="*/ 0 h 685800"/>
              <a:gd name="connsiteX3" fmla="*/ 794657 w 2090057"/>
              <a:gd name="connsiteY3" fmla="*/ 685800 h 685800"/>
              <a:gd name="connsiteX4" fmla="*/ 1012371 w 2090057"/>
              <a:gd name="connsiteY4" fmla="*/ 10886 h 685800"/>
              <a:gd name="connsiteX5" fmla="*/ 1208314 w 2090057"/>
              <a:gd name="connsiteY5" fmla="*/ 685800 h 685800"/>
              <a:gd name="connsiteX6" fmla="*/ 1360714 w 2090057"/>
              <a:gd name="connsiteY6" fmla="*/ 32658 h 685800"/>
              <a:gd name="connsiteX7" fmla="*/ 1524000 w 2090057"/>
              <a:gd name="connsiteY7" fmla="*/ 664029 h 685800"/>
              <a:gd name="connsiteX8" fmla="*/ 1611085 w 2090057"/>
              <a:gd name="connsiteY8" fmla="*/ 239486 h 685800"/>
              <a:gd name="connsiteX9" fmla="*/ 2090057 w 2090057"/>
              <a:gd name="connsiteY9" fmla="*/ 23948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057" h="685800">
                <a:moveTo>
                  <a:pt x="0" y="283029"/>
                </a:moveTo>
                <a:lnTo>
                  <a:pt x="489857" y="283029"/>
                </a:lnTo>
                <a:lnTo>
                  <a:pt x="587828" y="0"/>
                </a:lnTo>
                <a:lnTo>
                  <a:pt x="794657" y="685800"/>
                </a:lnTo>
                <a:lnTo>
                  <a:pt x="1012371" y="10886"/>
                </a:lnTo>
                <a:lnTo>
                  <a:pt x="1208314" y="685800"/>
                </a:lnTo>
                <a:lnTo>
                  <a:pt x="1360714" y="32658"/>
                </a:lnTo>
                <a:lnTo>
                  <a:pt x="1524000" y="664029"/>
                </a:lnTo>
                <a:lnTo>
                  <a:pt x="1611085" y="239486"/>
                </a:lnTo>
                <a:lnTo>
                  <a:pt x="2090057" y="239486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2" name="ตัวเชื่อมต่อตรง 11"/>
          <p:cNvCxnSpPr/>
          <p:nvPr/>
        </p:nvCxnSpPr>
        <p:spPr>
          <a:xfrm flipV="1">
            <a:off x="1979712" y="3172347"/>
            <a:ext cx="504056" cy="66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รูปแบบอิสระ 12"/>
          <p:cNvSpPr/>
          <p:nvPr/>
        </p:nvSpPr>
        <p:spPr>
          <a:xfrm rot="5400000">
            <a:off x="3229821" y="2310585"/>
            <a:ext cx="1127616" cy="315466"/>
          </a:xfrm>
          <a:custGeom>
            <a:avLst/>
            <a:gdLst>
              <a:gd name="connsiteX0" fmla="*/ 0 w 2090057"/>
              <a:gd name="connsiteY0" fmla="*/ 283029 h 685800"/>
              <a:gd name="connsiteX1" fmla="*/ 489857 w 2090057"/>
              <a:gd name="connsiteY1" fmla="*/ 283029 h 685800"/>
              <a:gd name="connsiteX2" fmla="*/ 587828 w 2090057"/>
              <a:gd name="connsiteY2" fmla="*/ 0 h 685800"/>
              <a:gd name="connsiteX3" fmla="*/ 794657 w 2090057"/>
              <a:gd name="connsiteY3" fmla="*/ 685800 h 685800"/>
              <a:gd name="connsiteX4" fmla="*/ 1012371 w 2090057"/>
              <a:gd name="connsiteY4" fmla="*/ 10886 h 685800"/>
              <a:gd name="connsiteX5" fmla="*/ 1208314 w 2090057"/>
              <a:gd name="connsiteY5" fmla="*/ 685800 h 685800"/>
              <a:gd name="connsiteX6" fmla="*/ 1360714 w 2090057"/>
              <a:gd name="connsiteY6" fmla="*/ 32658 h 685800"/>
              <a:gd name="connsiteX7" fmla="*/ 1524000 w 2090057"/>
              <a:gd name="connsiteY7" fmla="*/ 664029 h 685800"/>
              <a:gd name="connsiteX8" fmla="*/ 1611085 w 2090057"/>
              <a:gd name="connsiteY8" fmla="*/ 239486 h 685800"/>
              <a:gd name="connsiteX9" fmla="*/ 2090057 w 2090057"/>
              <a:gd name="connsiteY9" fmla="*/ 23948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057" h="685800">
                <a:moveTo>
                  <a:pt x="0" y="283029"/>
                </a:moveTo>
                <a:lnTo>
                  <a:pt x="489857" y="283029"/>
                </a:lnTo>
                <a:lnTo>
                  <a:pt x="587828" y="0"/>
                </a:lnTo>
                <a:lnTo>
                  <a:pt x="794657" y="685800"/>
                </a:lnTo>
                <a:lnTo>
                  <a:pt x="1012371" y="10886"/>
                </a:lnTo>
                <a:lnTo>
                  <a:pt x="1208314" y="685800"/>
                </a:lnTo>
                <a:lnTo>
                  <a:pt x="1360714" y="32658"/>
                </a:lnTo>
                <a:lnTo>
                  <a:pt x="1524000" y="664029"/>
                </a:lnTo>
                <a:lnTo>
                  <a:pt x="1611085" y="239486"/>
                </a:lnTo>
                <a:lnTo>
                  <a:pt x="2090057" y="239486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รูปแบบอิสระ 13"/>
          <p:cNvSpPr/>
          <p:nvPr/>
        </p:nvSpPr>
        <p:spPr>
          <a:xfrm rot="5400000">
            <a:off x="5214535" y="2044777"/>
            <a:ext cx="549118" cy="157733"/>
          </a:xfrm>
          <a:custGeom>
            <a:avLst/>
            <a:gdLst>
              <a:gd name="connsiteX0" fmla="*/ 0 w 2090057"/>
              <a:gd name="connsiteY0" fmla="*/ 283029 h 685800"/>
              <a:gd name="connsiteX1" fmla="*/ 489857 w 2090057"/>
              <a:gd name="connsiteY1" fmla="*/ 283029 h 685800"/>
              <a:gd name="connsiteX2" fmla="*/ 587828 w 2090057"/>
              <a:gd name="connsiteY2" fmla="*/ 0 h 685800"/>
              <a:gd name="connsiteX3" fmla="*/ 794657 w 2090057"/>
              <a:gd name="connsiteY3" fmla="*/ 685800 h 685800"/>
              <a:gd name="connsiteX4" fmla="*/ 1012371 w 2090057"/>
              <a:gd name="connsiteY4" fmla="*/ 10886 h 685800"/>
              <a:gd name="connsiteX5" fmla="*/ 1208314 w 2090057"/>
              <a:gd name="connsiteY5" fmla="*/ 685800 h 685800"/>
              <a:gd name="connsiteX6" fmla="*/ 1360714 w 2090057"/>
              <a:gd name="connsiteY6" fmla="*/ 32658 h 685800"/>
              <a:gd name="connsiteX7" fmla="*/ 1524000 w 2090057"/>
              <a:gd name="connsiteY7" fmla="*/ 664029 h 685800"/>
              <a:gd name="connsiteX8" fmla="*/ 1611085 w 2090057"/>
              <a:gd name="connsiteY8" fmla="*/ 239486 h 685800"/>
              <a:gd name="connsiteX9" fmla="*/ 2090057 w 2090057"/>
              <a:gd name="connsiteY9" fmla="*/ 23948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057" h="685800">
                <a:moveTo>
                  <a:pt x="0" y="283029"/>
                </a:moveTo>
                <a:lnTo>
                  <a:pt x="489857" y="283029"/>
                </a:lnTo>
                <a:lnTo>
                  <a:pt x="587828" y="0"/>
                </a:lnTo>
                <a:lnTo>
                  <a:pt x="794657" y="685800"/>
                </a:lnTo>
                <a:lnTo>
                  <a:pt x="1012371" y="10886"/>
                </a:lnTo>
                <a:lnTo>
                  <a:pt x="1208314" y="685800"/>
                </a:lnTo>
                <a:lnTo>
                  <a:pt x="1360714" y="32658"/>
                </a:lnTo>
                <a:lnTo>
                  <a:pt x="1524000" y="664029"/>
                </a:lnTo>
                <a:lnTo>
                  <a:pt x="1611085" y="239486"/>
                </a:lnTo>
                <a:lnTo>
                  <a:pt x="2090057" y="239486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รูปแบบอิสระ 14"/>
          <p:cNvSpPr/>
          <p:nvPr/>
        </p:nvSpPr>
        <p:spPr>
          <a:xfrm rot="5400000">
            <a:off x="4884224" y="2578523"/>
            <a:ext cx="549118" cy="157733"/>
          </a:xfrm>
          <a:custGeom>
            <a:avLst/>
            <a:gdLst>
              <a:gd name="connsiteX0" fmla="*/ 0 w 2090057"/>
              <a:gd name="connsiteY0" fmla="*/ 283029 h 685800"/>
              <a:gd name="connsiteX1" fmla="*/ 489857 w 2090057"/>
              <a:gd name="connsiteY1" fmla="*/ 283029 h 685800"/>
              <a:gd name="connsiteX2" fmla="*/ 587828 w 2090057"/>
              <a:gd name="connsiteY2" fmla="*/ 0 h 685800"/>
              <a:gd name="connsiteX3" fmla="*/ 794657 w 2090057"/>
              <a:gd name="connsiteY3" fmla="*/ 685800 h 685800"/>
              <a:gd name="connsiteX4" fmla="*/ 1012371 w 2090057"/>
              <a:gd name="connsiteY4" fmla="*/ 10886 h 685800"/>
              <a:gd name="connsiteX5" fmla="*/ 1208314 w 2090057"/>
              <a:gd name="connsiteY5" fmla="*/ 685800 h 685800"/>
              <a:gd name="connsiteX6" fmla="*/ 1360714 w 2090057"/>
              <a:gd name="connsiteY6" fmla="*/ 32658 h 685800"/>
              <a:gd name="connsiteX7" fmla="*/ 1524000 w 2090057"/>
              <a:gd name="connsiteY7" fmla="*/ 664029 h 685800"/>
              <a:gd name="connsiteX8" fmla="*/ 1611085 w 2090057"/>
              <a:gd name="connsiteY8" fmla="*/ 239486 h 685800"/>
              <a:gd name="connsiteX9" fmla="*/ 2090057 w 2090057"/>
              <a:gd name="connsiteY9" fmla="*/ 23948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057" h="685800">
                <a:moveTo>
                  <a:pt x="0" y="283029"/>
                </a:moveTo>
                <a:lnTo>
                  <a:pt x="489857" y="283029"/>
                </a:lnTo>
                <a:lnTo>
                  <a:pt x="587828" y="0"/>
                </a:lnTo>
                <a:lnTo>
                  <a:pt x="794657" y="685800"/>
                </a:lnTo>
                <a:lnTo>
                  <a:pt x="1012371" y="10886"/>
                </a:lnTo>
                <a:lnTo>
                  <a:pt x="1208314" y="685800"/>
                </a:lnTo>
                <a:lnTo>
                  <a:pt x="1360714" y="32658"/>
                </a:lnTo>
                <a:lnTo>
                  <a:pt x="1524000" y="664029"/>
                </a:lnTo>
                <a:lnTo>
                  <a:pt x="1611085" y="239486"/>
                </a:lnTo>
                <a:lnTo>
                  <a:pt x="2090057" y="239486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รูปแบบอิสระ 15"/>
          <p:cNvSpPr/>
          <p:nvPr/>
        </p:nvSpPr>
        <p:spPr>
          <a:xfrm rot="5400000">
            <a:off x="5215800" y="2571518"/>
            <a:ext cx="549118" cy="157733"/>
          </a:xfrm>
          <a:custGeom>
            <a:avLst/>
            <a:gdLst>
              <a:gd name="connsiteX0" fmla="*/ 0 w 2090057"/>
              <a:gd name="connsiteY0" fmla="*/ 283029 h 685800"/>
              <a:gd name="connsiteX1" fmla="*/ 489857 w 2090057"/>
              <a:gd name="connsiteY1" fmla="*/ 283029 h 685800"/>
              <a:gd name="connsiteX2" fmla="*/ 587828 w 2090057"/>
              <a:gd name="connsiteY2" fmla="*/ 0 h 685800"/>
              <a:gd name="connsiteX3" fmla="*/ 794657 w 2090057"/>
              <a:gd name="connsiteY3" fmla="*/ 685800 h 685800"/>
              <a:gd name="connsiteX4" fmla="*/ 1012371 w 2090057"/>
              <a:gd name="connsiteY4" fmla="*/ 10886 h 685800"/>
              <a:gd name="connsiteX5" fmla="*/ 1208314 w 2090057"/>
              <a:gd name="connsiteY5" fmla="*/ 685800 h 685800"/>
              <a:gd name="connsiteX6" fmla="*/ 1360714 w 2090057"/>
              <a:gd name="connsiteY6" fmla="*/ 32658 h 685800"/>
              <a:gd name="connsiteX7" fmla="*/ 1524000 w 2090057"/>
              <a:gd name="connsiteY7" fmla="*/ 664029 h 685800"/>
              <a:gd name="connsiteX8" fmla="*/ 1611085 w 2090057"/>
              <a:gd name="connsiteY8" fmla="*/ 239486 h 685800"/>
              <a:gd name="connsiteX9" fmla="*/ 2090057 w 2090057"/>
              <a:gd name="connsiteY9" fmla="*/ 23948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057" h="685800">
                <a:moveTo>
                  <a:pt x="0" y="283029"/>
                </a:moveTo>
                <a:lnTo>
                  <a:pt x="489857" y="283029"/>
                </a:lnTo>
                <a:lnTo>
                  <a:pt x="587828" y="0"/>
                </a:lnTo>
                <a:lnTo>
                  <a:pt x="794657" y="685800"/>
                </a:lnTo>
                <a:lnTo>
                  <a:pt x="1012371" y="10886"/>
                </a:lnTo>
                <a:lnTo>
                  <a:pt x="1208314" y="685800"/>
                </a:lnTo>
                <a:lnTo>
                  <a:pt x="1360714" y="32658"/>
                </a:lnTo>
                <a:lnTo>
                  <a:pt x="1524000" y="664029"/>
                </a:lnTo>
                <a:lnTo>
                  <a:pt x="1611085" y="239486"/>
                </a:lnTo>
                <a:lnTo>
                  <a:pt x="2090057" y="239486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รูปแบบอิสระ 16"/>
          <p:cNvSpPr/>
          <p:nvPr/>
        </p:nvSpPr>
        <p:spPr>
          <a:xfrm rot="5400000">
            <a:off x="5553419" y="2574327"/>
            <a:ext cx="549118" cy="157733"/>
          </a:xfrm>
          <a:custGeom>
            <a:avLst/>
            <a:gdLst>
              <a:gd name="connsiteX0" fmla="*/ 0 w 2090057"/>
              <a:gd name="connsiteY0" fmla="*/ 283029 h 685800"/>
              <a:gd name="connsiteX1" fmla="*/ 489857 w 2090057"/>
              <a:gd name="connsiteY1" fmla="*/ 283029 h 685800"/>
              <a:gd name="connsiteX2" fmla="*/ 587828 w 2090057"/>
              <a:gd name="connsiteY2" fmla="*/ 0 h 685800"/>
              <a:gd name="connsiteX3" fmla="*/ 794657 w 2090057"/>
              <a:gd name="connsiteY3" fmla="*/ 685800 h 685800"/>
              <a:gd name="connsiteX4" fmla="*/ 1012371 w 2090057"/>
              <a:gd name="connsiteY4" fmla="*/ 10886 h 685800"/>
              <a:gd name="connsiteX5" fmla="*/ 1208314 w 2090057"/>
              <a:gd name="connsiteY5" fmla="*/ 685800 h 685800"/>
              <a:gd name="connsiteX6" fmla="*/ 1360714 w 2090057"/>
              <a:gd name="connsiteY6" fmla="*/ 32658 h 685800"/>
              <a:gd name="connsiteX7" fmla="*/ 1524000 w 2090057"/>
              <a:gd name="connsiteY7" fmla="*/ 664029 h 685800"/>
              <a:gd name="connsiteX8" fmla="*/ 1611085 w 2090057"/>
              <a:gd name="connsiteY8" fmla="*/ 239486 h 685800"/>
              <a:gd name="connsiteX9" fmla="*/ 2090057 w 2090057"/>
              <a:gd name="connsiteY9" fmla="*/ 23948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057" h="685800">
                <a:moveTo>
                  <a:pt x="0" y="283029"/>
                </a:moveTo>
                <a:lnTo>
                  <a:pt x="489857" y="283029"/>
                </a:lnTo>
                <a:lnTo>
                  <a:pt x="587828" y="0"/>
                </a:lnTo>
                <a:lnTo>
                  <a:pt x="794657" y="685800"/>
                </a:lnTo>
                <a:lnTo>
                  <a:pt x="1012371" y="10886"/>
                </a:lnTo>
                <a:lnTo>
                  <a:pt x="1208314" y="685800"/>
                </a:lnTo>
                <a:lnTo>
                  <a:pt x="1360714" y="32658"/>
                </a:lnTo>
                <a:lnTo>
                  <a:pt x="1524000" y="664029"/>
                </a:lnTo>
                <a:lnTo>
                  <a:pt x="1611085" y="239486"/>
                </a:lnTo>
                <a:lnTo>
                  <a:pt x="2090057" y="239486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8" name="ตัวเชื่อมต่อตรง 17"/>
          <p:cNvCxnSpPr/>
          <p:nvPr/>
        </p:nvCxnSpPr>
        <p:spPr>
          <a:xfrm flipV="1">
            <a:off x="3465896" y="1849084"/>
            <a:ext cx="2049066" cy="66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 flipV="1">
            <a:off x="3487502" y="3130082"/>
            <a:ext cx="2049066" cy="66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>
            <a:endCxn id="17" idx="0"/>
          </p:cNvCxnSpPr>
          <p:nvPr/>
        </p:nvCxnSpPr>
        <p:spPr>
          <a:xfrm>
            <a:off x="5161065" y="2378634"/>
            <a:ext cx="680684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>
            <a:off x="5171951" y="2931949"/>
            <a:ext cx="680684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 flipV="1">
            <a:off x="5514962" y="2888406"/>
            <a:ext cx="0" cy="2403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/>
          <p:cNvCxnSpPr/>
          <p:nvPr/>
        </p:nvCxnSpPr>
        <p:spPr>
          <a:xfrm flipV="1">
            <a:off x="3843963" y="2895032"/>
            <a:ext cx="0" cy="2403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/>
          <p:nvPr/>
        </p:nvCxnSpPr>
        <p:spPr>
          <a:xfrm flipV="1">
            <a:off x="3822192" y="1838198"/>
            <a:ext cx="0" cy="2403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87152"/>
                <a:ext cx="8640960" cy="5904656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alt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5 </a:t>
                </a:r>
                <a:r>
                  <a:rPr lang="th-TH" alt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จากรูปจงหาความต้านทานรวมระหว่างจุด </a:t>
                </a:r>
                <a:r>
                  <a:rPr lang="en-US" alt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CD</a:t>
                </a:r>
                <a:r>
                  <a:rPr lang="th-TH" alt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alt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altLang="th-TH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th-TH" altLang="th-TH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num>
                      <m:den>
                        <m:r>
                          <a:rPr lang="th-TH" altLang="th-TH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𝟑</m:t>
                        </m:r>
                      </m:den>
                    </m:f>
                  </m:oMath>
                </a14:m>
                <a:r>
                  <a:rPr lang="th-TH" alt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โอห์ม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</a:p>
              <a:p>
                <a:pPr algn="l"/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         </a:t>
                </a:r>
                <a:r>
                  <a:rPr lang="th-TH" sz="2800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                  1</a:t>
                </a:r>
                <a:r>
                  <a:rPr lang="el-GR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Ω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</a:p>
              <a:p>
                <a:pPr algn="l"/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              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A	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  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1</a:t>
                </a:r>
                <a:r>
                  <a:rPr lang="el-GR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Ω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         2</a:t>
                </a:r>
                <a:r>
                  <a:rPr lang="el-GR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Ω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    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D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     1</a:t>
                </a:r>
                <a:r>
                  <a:rPr lang="el-GR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Ω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     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B</a:t>
                </a:r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                                  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C</a:t>
                </a:r>
              </a:p>
              <a:p>
                <a:pPr algn="l"/>
                <a:endParaRPr lang="th-TH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	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 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		    1</a:t>
                </a:r>
                <a:r>
                  <a:rPr lang="el-GR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Ω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           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		</a:t>
                </a:r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87152"/>
                <a:ext cx="8640960" cy="5904656"/>
              </a:xfrm>
              <a:blipFill rotWithShape="1">
                <a:blip r:embed="rId2"/>
                <a:stretch>
                  <a:fillRect l="-148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>
          <a:xfrm flipV="1">
            <a:off x="2128761" y="2021498"/>
            <a:ext cx="504056" cy="66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รูปแบบอิสระ 25"/>
          <p:cNvSpPr/>
          <p:nvPr/>
        </p:nvSpPr>
        <p:spPr>
          <a:xfrm>
            <a:off x="2627784" y="1889398"/>
            <a:ext cx="1127616" cy="315466"/>
          </a:xfrm>
          <a:custGeom>
            <a:avLst/>
            <a:gdLst>
              <a:gd name="connsiteX0" fmla="*/ 0 w 2090057"/>
              <a:gd name="connsiteY0" fmla="*/ 283029 h 685800"/>
              <a:gd name="connsiteX1" fmla="*/ 489857 w 2090057"/>
              <a:gd name="connsiteY1" fmla="*/ 283029 h 685800"/>
              <a:gd name="connsiteX2" fmla="*/ 587828 w 2090057"/>
              <a:gd name="connsiteY2" fmla="*/ 0 h 685800"/>
              <a:gd name="connsiteX3" fmla="*/ 794657 w 2090057"/>
              <a:gd name="connsiteY3" fmla="*/ 685800 h 685800"/>
              <a:gd name="connsiteX4" fmla="*/ 1012371 w 2090057"/>
              <a:gd name="connsiteY4" fmla="*/ 10886 h 685800"/>
              <a:gd name="connsiteX5" fmla="*/ 1208314 w 2090057"/>
              <a:gd name="connsiteY5" fmla="*/ 685800 h 685800"/>
              <a:gd name="connsiteX6" fmla="*/ 1360714 w 2090057"/>
              <a:gd name="connsiteY6" fmla="*/ 32658 h 685800"/>
              <a:gd name="connsiteX7" fmla="*/ 1524000 w 2090057"/>
              <a:gd name="connsiteY7" fmla="*/ 664029 h 685800"/>
              <a:gd name="connsiteX8" fmla="*/ 1611085 w 2090057"/>
              <a:gd name="connsiteY8" fmla="*/ 239486 h 685800"/>
              <a:gd name="connsiteX9" fmla="*/ 2090057 w 2090057"/>
              <a:gd name="connsiteY9" fmla="*/ 23948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057" h="685800">
                <a:moveTo>
                  <a:pt x="0" y="283029"/>
                </a:moveTo>
                <a:lnTo>
                  <a:pt x="489857" y="283029"/>
                </a:lnTo>
                <a:lnTo>
                  <a:pt x="587828" y="0"/>
                </a:lnTo>
                <a:lnTo>
                  <a:pt x="794657" y="685800"/>
                </a:lnTo>
                <a:lnTo>
                  <a:pt x="1012371" y="10886"/>
                </a:lnTo>
                <a:lnTo>
                  <a:pt x="1208314" y="685800"/>
                </a:lnTo>
                <a:lnTo>
                  <a:pt x="1360714" y="32658"/>
                </a:lnTo>
                <a:lnTo>
                  <a:pt x="1524000" y="664029"/>
                </a:lnTo>
                <a:lnTo>
                  <a:pt x="1611085" y="239486"/>
                </a:lnTo>
                <a:lnTo>
                  <a:pt x="2090057" y="239486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รูปแบบอิสระ 10"/>
          <p:cNvSpPr/>
          <p:nvPr/>
        </p:nvSpPr>
        <p:spPr>
          <a:xfrm>
            <a:off x="3567417" y="2418057"/>
            <a:ext cx="1127616" cy="315466"/>
          </a:xfrm>
          <a:custGeom>
            <a:avLst/>
            <a:gdLst>
              <a:gd name="connsiteX0" fmla="*/ 0 w 2090057"/>
              <a:gd name="connsiteY0" fmla="*/ 283029 h 685800"/>
              <a:gd name="connsiteX1" fmla="*/ 489857 w 2090057"/>
              <a:gd name="connsiteY1" fmla="*/ 283029 h 685800"/>
              <a:gd name="connsiteX2" fmla="*/ 587828 w 2090057"/>
              <a:gd name="connsiteY2" fmla="*/ 0 h 685800"/>
              <a:gd name="connsiteX3" fmla="*/ 794657 w 2090057"/>
              <a:gd name="connsiteY3" fmla="*/ 685800 h 685800"/>
              <a:gd name="connsiteX4" fmla="*/ 1012371 w 2090057"/>
              <a:gd name="connsiteY4" fmla="*/ 10886 h 685800"/>
              <a:gd name="connsiteX5" fmla="*/ 1208314 w 2090057"/>
              <a:gd name="connsiteY5" fmla="*/ 685800 h 685800"/>
              <a:gd name="connsiteX6" fmla="*/ 1360714 w 2090057"/>
              <a:gd name="connsiteY6" fmla="*/ 32658 h 685800"/>
              <a:gd name="connsiteX7" fmla="*/ 1524000 w 2090057"/>
              <a:gd name="connsiteY7" fmla="*/ 664029 h 685800"/>
              <a:gd name="connsiteX8" fmla="*/ 1611085 w 2090057"/>
              <a:gd name="connsiteY8" fmla="*/ 239486 h 685800"/>
              <a:gd name="connsiteX9" fmla="*/ 2090057 w 2090057"/>
              <a:gd name="connsiteY9" fmla="*/ 23948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057" h="685800">
                <a:moveTo>
                  <a:pt x="0" y="283029"/>
                </a:moveTo>
                <a:lnTo>
                  <a:pt x="489857" y="283029"/>
                </a:lnTo>
                <a:lnTo>
                  <a:pt x="587828" y="0"/>
                </a:lnTo>
                <a:lnTo>
                  <a:pt x="794657" y="685800"/>
                </a:lnTo>
                <a:lnTo>
                  <a:pt x="1012371" y="10886"/>
                </a:lnTo>
                <a:lnTo>
                  <a:pt x="1208314" y="685800"/>
                </a:lnTo>
                <a:lnTo>
                  <a:pt x="1360714" y="32658"/>
                </a:lnTo>
                <a:lnTo>
                  <a:pt x="1524000" y="664029"/>
                </a:lnTo>
                <a:lnTo>
                  <a:pt x="1611085" y="239486"/>
                </a:lnTo>
                <a:lnTo>
                  <a:pt x="2090057" y="239486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2" name="ตัวเชื่อมต่อตรง 11"/>
          <p:cNvCxnSpPr/>
          <p:nvPr/>
        </p:nvCxnSpPr>
        <p:spPr>
          <a:xfrm>
            <a:off x="3611384" y="2543132"/>
            <a:ext cx="0" cy="7050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>
            <a:off x="1541970" y="2564904"/>
            <a:ext cx="941798" cy="66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/>
          <p:nvPr/>
        </p:nvCxnSpPr>
        <p:spPr>
          <a:xfrm>
            <a:off x="2145693" y="2012674"/>
            <a:ext cx="0" cy="5588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รูปแบบอิสระ 29"/>
          <p:cNvSpPr/>
          <p:nvPr/>
        </p:nvSpPr>
        <p:spPr>
          <a:xfrm>
            <a:off x="2483768" y="2435569"/>
            <a:ext cx="1127616" cy="315466"/>
          </a:xfrm>
          <a:custGeom>
            <a:avLst/>
            <a:gdLst>
              <a:gd name="connsiteX0" fmla="*/ 0 w 2090057"/>
              <a:gd name="connsiteY0" fmla="*/ 283029 h 685800"/>
              <a:gd name="connsiteX1" fmla="*/ 489857 w 2090057"/>
              <a:gd name="connsiteY1" fmla="*/ 283029 h 685800"/>
              <a:gd name="connsiteX2" fmla="*/ 587828 w 2090057"/>
              <a:gd name="connsiteY2" fmla="*/ 0 h 685800"/>
              <a:gd name="connsiteX3" fmla="*/ 794657 w 2090057"/>
              <a:gd name="connsiteY3" fmla="*/ 685800 h 685800"/>
              <a:gd name="connsiteX4" fmla="*/ 1012371 w 2090057"/>
              <a:gd name="connsiteY4" fmla="*/ 10886 h 685800"/>
              <a:gd name="connsiteX5" fmla="*/ 1208314 w 2090057"/>
              <a:gd name="connsiteY5" fmla="*/ 685800 h 685800"/>
              <a:gd name="connsiteX6" fmla="*/ 1360714 w 2090057"/>
              <a:gd name="connsiteY6" fmla="*/ 32658 h 685800"/>
              <a:gd name="connsiteX7" fmla="*/ 1524000 w 2090057"/>
              <a:gd name="connsiteY7" fmla="*/ 664029 h 685800"/>
              <a:gd name="connsiteX8" fmla="*/ 1611085 w 2090057"/>
              <a:gd name="connsiteY8" fmla="*/ 239486 h 685800"/>
              <a:gd name="connsiteX9" fmla="*/ 2090057 w 2090057"/>
              <a:gd name="connsiteY9" fmla="*/ 23948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057" h="685800">
                <a:moveTo>
                  <a:pt x="0" y="283029"/>
                </a:moveTo>
                <a:lnTo>
                  <a:pt x="489857" y="283029"/>
                </a:lnTo>
                <a:lnTo>
                  <a:pt x="587828" y="0"/>
                </a:lnTo>
                <a:lnTo>
                  <a:pt x="794657" y="685800"/>
                </a:lnTo>
                <a:lnTo>
                  <a:pt x="1012371" y="10886"/>
                </a:lnTo>
                <a:lnTo>
                  <a:pt x="1208314" y="685800"/>
                </a:lnTo>
                <a:lnTo>
                  <a:pt x="1360714" y="32658"/>
                </a:lnTo>
                <a:lnTo>
                  <a:pt x="1524000" y="664029"/>
                </a:lnTo>
                <a:lnTo>
                  <a:pt x="1611085" y="239486"/>
                </a:lnTo>
                <a:lnTo>
                  <a:pt x="2090057" y="239486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รูปแบบอิสระ 30"/>
          <p:cNvSpPr/>
          <p:nvPr/>
        </p:nvSpPr>
        <p:spPr>
          <a:xfrm>
            <a:off x="4067944" y="3113534"/>
            <a:ext cx="1127616" cy="315466"/>
          </a:xfrm>
          <a:custGeom>
            <a:avLst/>
            <a:gdLst>
              <a:gd name="connsiteX0" fmla="*/ 0 w 2090057"/>
              <a:gd name="connsiteY0" fmla="*/ 283029 h 685800"/>
              <a:gd name="connsiteX1" fmla="*/ 489857 w 2090057"/>
              <a:gd name="connsiteY1" fmla="*/ 283029 h 685800"/>
              <a:gd name="connsiteX2" fmla="*/ 587828 w 2090057"/>
              <a:gd name="connsiteY2" fmla="*/ 0 h 685800"/>
              <a:gd name="connsiteX3" fmla="*/ 794657 w 2090057"/>
              <a:gd name="connsiteY3" fmla="*/ 685800 h 685800"/>
              <a:gd name="connsiteX4" fmla="*/ 1012371 w 2090057"/>
              <a:gd name="connsiteY4" fmla="*/ 10886 h 685800"/>
              <a:gd name="connsiteX5" fmla="*/ 1208314 w 2090057"/>
              <a:gd name="connsiteY5" fmla="*/ 685800 h 685800"/>
              <a:gd name="connsiteX6" fmla="*/ 1360714 w 2090057"/>
              <a:gd name="connsiteY6" fmla="*/ 32658 h 685800"/>
              <a:gd name="connsiteX7" fmla="*/ 1524000 w 2090057"/>
              <a:gd name="connsiteY7" fmla="*/ 664029 h 685800"/>
              <a:gd name="connsiteX8" fmla="*/ 1611085 w 2090057"/>
              <a:gd name="connsiteY8" fmla="*/ 239486 h 685800"/>
              <a:gd name="connsiteX9" fmla="*/ 2090057 w 2090057"/>
              <a:gd name="connsiteY9" fmla="*/ 23948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057" h="685800">
                <a:moveTo>
                  <a:pt x="0" y="283029"/>
                </a:moveTo>
                <a:lnTo>
                  <a:pt x="489857" y="283029"/>
                </a:lnTo>
                <a:lnTo>
                  <a:pt x="587828" y="0"/>
                </a:lnTo>
                <a:lnTo>
                  <a:pt x="794657" y="685800"/>
                </a:lnTo>
                <a:lnTo>
                  <a:pt x="1012371" y="10886"/>
                </a:lnTo>
                <a:lnTo>
                  <a:pt x="1208314" y="685800"/>
                </a:lnTo>
                <a:lnTo>
                  <a:pt x="1360714" y="32658"/>
                </a:lnTo>
                <a:lnTo>
                  <a:pt x="1524000" y="664029"/>
                </a:lnTo>
                <a:lnTo>
                  <a:pt x="1611085" y="239486"/>
                </a:lnTo>
                <a:lnTo>
                  <a:pt x="2090057" y="239486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6" name="ตัวเชื่อมต่อตรง 35"/>
          <p:cNvCxnSpPr/>
          <p:nvPr/>
        </p:nvCxnSpPr>
        <p:spPr>
          <a:xfrm flipV="1">
            <a:off x="3755400" y="1988840"/>
            <a:ext cx="939633" cy="66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ตัวเชื่อมต่อตรง 37"/>
          <p:cNvCxnSpPr>
            <a:endCxn id="11" idx="9"/>
          </p:cNvCxnSpPr>
          <p:nvPr/>
        </p:nvCxnSpPr>
        <p:spPr>
          <a:xfrm>
            <a:off x="4695033" y="1988840"/>
            <a:ext cx="0" cy="5393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ตรง 41"/>
          <p:cNvCxnSpPr/>
          <p:nvPr/>
        </p:nvCxnSpPr>
        <p:spPr>
          <a:xfrm flipV="1">
            <a:off x="3611384" y="3243349"/>
            <a:ext cx="504056" cy="66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42"/>
          <p:cNvCxnSpPr/>
          <p:nvPr/>
        </p:nvCxnSpPr>
        <p:spPr>
          <a:xfrm flipV="1">
            <a:off x="4631752" y="2510708"/>
            <a:ext cx="504056" cy="66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รูปแบบอิสระ 43"/>
          <p:cNvSpPr/>
          <p:nvPr/>
        </p:nvSpPr>
        <p:spPr>
          <a:xfrm>
            <a:off x="4956552" y="2382898"/>
            <a:ext cx="1127616" cy="315466"/>
          </a:xfrm>
          <a:custGeom>
            <a:avLst/>
            <a:gdLst>
              <a:gd name="connsiteX0" fmla="*/ 0 w 2090057"/>
              <a:gd name="connsiteY0" fmla="*/ 283029 h 685800"/>
              <a:gd name="connsiteX1" fmla="*/ 489857 w 2090057"/>
              <a:gd name="connsiteY1" fmla="*/ 283029 h 685800"/>
              <a:gd name="connsiteX2" fmla="*/ 587828 w 2090057"/>
              <a:gd name="connsiteY2" fmla="*/ 0 h 685800"/>
              <a:gd name="connsiteX3" fmla="*/ 794657 w 2090057"/>
              <a:gd name="connsiteY3" fmla="*/ 685800 h 685800"/>
              <a:gd name="connsiteX4" fmla="*/ 1012371 w 2090057"/>
              <a:gd name="connsiteY4" fmla="*/ 10886 h 685800"/>
              <a:gd name="connsiteX5" fmla="*/ 1208314 w 2090057"/>
              <a:gd name="connsiteY5" fmla="*/ 685800 h 685800"/>
              <a:gd name="connsiteX6" fmla="*/ 1360714 w 2090057"/>
              <a:gd name="connsiteY6" fmla="*/ 32658 h 685800"/>
              <a:gd name="connsiteX7" fmla="*/ 1524000 w 2090057"/>
              <a:gd name="connsiteY7" fmla="*/ 664029 h 685800"/>
              <a:gd name="connsiteX8" fmla="*/ 1611085 w 2090057"/>
              <a:gd name="connsiteY8" fmla="*/ 239486 h 685800"/>
              <a:gd name="connsiteX9" fmla="*/ 2090057 w 2090057"/>
              <a:gd name="connsiteY9" fmla="*/ 23948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057" h="685800">
                <a:moveTo>
                  <a:pt x="0" y="283029"/>
                </a:moveTo>
                <a:lnTo>
                  <a:pt x="489857" y="283029"/>
                </a:lnTo>
                <a:lnTo>
                  <a:pt x="587828" y="0"/>
                </a:lnTo>
                <a:lnTo>
                  <a:pt x="794657" y="685800"/>
                </a:lnTo>
                <a:lnTo>
                  <a:pt x="1012371" y="10886"/>
                </a:lnTo>
                <a:lnTo>
                  <a:pt x="1208314" y="685800"/>
                </a:lnTo>
                <a:lnTo>
                  <a:pt x="1360714" y="32658"/>
                </a:lnTo>
                <a:lnTo>
                  <a:pt x="1524000" y="664029"/>
                </a:lnTo>
                <a:lnTo>
                  <a:pt x="1611085" y="239486"/>
                </a:lnTo>
                <a:lnTo>
                  <a:pt x="2090057" y="239486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5" name="ตัวเชื่อมต่อตรง 44"/>
          <p:cNvCxnSpPr/>
          <p:nvPr/>
        </p:nvCxnSpPr>
        <p:spPr>
          <a:xfrm flipV="1">
            <a:off x="5135808" y="3212976"/>
            <a:ext cx="948360" cy="66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ตัวเชื่อมต่อตรง 46"/>
          <p:cNvCxnSpPr>
            <a:stCxn id="44" idx="9"/>
          </p:cNvCxnSpPr>
          <p:nvPr/>
        </p:nvCxnSpPr>
        <p:spPr>
          <a:xfrm>
            <a:off x="6084168" y="2493061"/>
            <a:ext cx="0" cy="7199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ตัวเชื่อมต่อตรง 52"/>
          <p:cNvCxnSpPr/>
          <p:nvPr/>
        </p:nvCxnSpPr>
        <p:spPr>
          <a:xfrm flipV="1">
            <a:off x="6084168" y="2486270"/>
            <a:ext cx="504056" cy="66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63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87152"/>
            <a:ext cx="8352928" cy="5904656"/>
          </a:xfrm>
        </p:spPr>
        <p:txBody>
          <a:bodyPr>
            <a:normAutofit/>
          </a:bodyPr>
          <a:lstStyle/>
          <a:p>
            <a:pPr algn="l"/>
            <a:r>
              <a:rPr lang="th-TH" sz="2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การต่อแบตเตอรี่</a:t>
            </a: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การต่อแบตเตอรี่แบบอนุกรม</a:t>
            </a: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การต่อแบตเตอรี่แบบอนุกรมเป็นการนำขั้วตรงข้ามของแบตเตอรี่แต่ละก้อนต่อเรียงกันไป สามารถวิเคราะห์หาแรงเคลื่อนไฟฟ้ารวมได้ดังนี้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170" name="Picture 2" descr="http://www.vcharkarn.com/userfiles/238080/1%20(38)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8960"/>
            <a:ext cx="61912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20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</p:spPr>
            <p:txBody>
              <a:bodyPr>
                <a:normAutofit fontScale="85000" lnSpcReduction="20000"/>
              </a:bodyPr>
              <a:lstStyle/>
              <a:p>
                <a:pPr algn="l"/>
                <a:r>
                  <a:rPr lang="th-TH" sz="2800" b="1" dirty="0" smtClean="0"/>
                  <a:t>    </a:t>
                </a:r>
                <a:r>
                  <a:rPr lang="th-TH" sz="2800" b="1" dirty="0"/>
                  <a:t> 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พิจารณาแบตเตอรี่สองก้อนที่ต่ออนุกรม และต่อกับตัวต้านทานที่มีความต้านทาน 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R 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ดังรูป  แบตเตอรี่แต่ละก้อนมีแรงเคลื่อนไฟฟ้า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𝑬</m:t>
                        </m:r>
                      </m:e>
                      <m:sub>
                        <m:r>
                          <a:rPr lang="th-TH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𝑬</m:t>
                        </m:r>
                      </m:e>
                      <m:sub>
                        <m:r>
                          <a:rPr lang="th-TH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  <m:r>
                      <a:rPr lang="th-TH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มีความต้านทาน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ภายใน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𝒓</m:t>
                        </m:r>
                      </m:e>
                      <m:sub>
                        <m: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th-TH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 </a:t>
                </a:r>
                <a:r>
                  <a:rPr lang="th-TH" sz="2900" b="1" dirty="0" smtClean="0">
                    <a:solidFill>
                      <a:srgbClr val="0066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𝒓</m:t>
                        </m:r>
                      </m:e>
                      <m:sub>
                        <m:r>
                          <a:rPr lang="th-TH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  <m:r>
                      <a:rPr lang="th-TH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ตามลำดับ ถ้ากระแสไฟฟ้าในวงจรเท่ากับ 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I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ความต่างศักย์ระหว่างขั้วแบตเตอรี่เท่ากับ </a:t>
                </a:r>
                <a:r>
                  <a:rPr lang="th-TH" sz="2900" b="1" dirty="0">
                    <a:solidFill>
                      <a:srgbClr val="0066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th-TH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และ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th-TH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  <m:r>
                      <a:rPr lang="th-TH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และความต่างศักย์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ระหว่างจุด 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a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 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b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เท่ากับ </a:t>
                </a:r>
                <a:r>
                  <a:rPr lang="th-TH" sz="2900" b="1" dirty="0">
                    <a:solidFill>
                      <a:srgbClr val="0066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𝒂𝒃</m:t>
                        </m:r>
                      </m:sub>
                    </m:sSub>
                    <m:r>
                      <a:rPr lang="th-TH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จะ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ได้</a:t>
                </a:r>
              </a:p>
              <a:p>
                <a:pPr algn="l"/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   </a:t>
                </a:r>
                <a:r>
                  <a:rPr lang="th-TH" sz="2900" b="1" dirty="0" smtClean="0">
                    <a:solidFill>
                      <a:srgbClr val="006600"/>
                    </a:solidFill>
                    <a:cs typeface="TH SarabunPSK" pitchFamily="34" charset="-34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𝒂𝒃</m:t>
                        </m:r>
                      </m:sub>
                    </m:sSub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th-TH" sz="29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+</m:t>
                    </m:r>
                    <m:sSub>
                      <m:sSubPr>
                        <m:ctrlPr>
                          <a:rPr lang="th-TH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th-TH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                                             </a:t>
                </a:r>
                <a:b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จะ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ได้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𝒂𝒃</m:t>
                        </m:r>
                      </m:sub>
                    </m:sSub>
                    <m:r>
                      <a:rPr lang="en-US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(</m:t>
                        </m:r>
                        <m:sSub>
                          <m:sSubPr>
                            <m:ctrlP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𝟏</m:t>
                            </m:r>
                          </m:sub>
                        </m:sSub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𝑰𝒓</m:t>
                        </m:r>
                      </m:e>
                      <m:sub>
                        <m: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sz="29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)</m:t>
                    </m:r>
                    <m:r>
                      <a:rPr lang="th-TH" sz="29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+</m:t>
                    </m:r>
                    <m:sSub>
                      <m:sSubPr>
                        <m:ctrlP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(</m:t>
                        </m:r>
                        <m:sSub>
                          <m:sSubPr>
                            <m:ctrlP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sub>
                        </m:sSub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𝑰𝒓</m:t>
                        </m:r>
                      </m:e>
                      <m:sub>
                        <m:r>
                          <a:rPr lang="th-TH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  <m:r>
                      <a:rPr lang="en-US" sz="29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)</m:t>
                    </m:r>
                    <m:r>
                      <a:rPr lang="th-TH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</a:t>
                </a:r>
                <a:b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 หรือ    </a:t>
                </a:r>
                <a:r>
                  <a:rPr lang="th-TH" sz="2900" b="1" dirty="0">
                    <a:solidFill>
                      <a:srgbClr val="0066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𝒂𝒃</m:t>
                        </m:r>
                      </m:sub>
                    </m:sSub>
                    <m:r>
                      <a:rPr lang="en-US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(</m:t>
                        </m:r>
                        <m:sSub>
                          <m:sSubPr>
                            <m:ctrlPr>
                              <a:rPr lang="en-US" sz="29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9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9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𝟏</m:t>
                            </m:r>
                          </m:sub>
                        </m:sSub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𝑬</m:t>
                        </m:r>
                      </m:e>
                      <m:sub>
                        <m:r>
                          <a:rPr lang="th-TH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  <m:r>
                      <a:rPr lang="en-US" sz="29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)</m:t>
                    </m:r>
                    <m:r>
                      <a:rPr lang="th-TH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−</m:t>
                    </m:r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𝑰</m:t>
                    </m:r>
                    <m:sSub>
                      <m:sSubPr>
                        <m:ctrlP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(</m:t>
                        </m:r>
                        <m:sSub>
                          <m:sSubPr>
                            <m:ctrlPr>
                              <a:rPr lang="en-US" sz="29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𝟏</m:t>
                            </m:r>
                          </m:sub>
                        </m:sSub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+</m:t>
                        </m:r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𝒓</m:t>
                        </m:r>
                      </m:e>
                      <m:sub>
                        <m: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  <m:r>
                      <a:rPr lang="en-US" sz="29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)</m:t>
                    </m:r>
                  </m:oMath>
                </a14:m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(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ก)</a:t>
                </a:r>
                <a:b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 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   จาก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</a:t>
                </a:r>
                <a:r>
                  <a:rPr lang="th-TH" sz="2900" b="1" dirty="0" smtClean="0">
                    <a:solidFill>
                      <a:srgbClr val="0066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𝒂𝒃</m:t>
                        </m:r>
                      </m:sub>
                    </m:sSub>
                    <m:r>
                      <a:rPr lang="en-US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𝑬</m:t>
                    </m:r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−</m:t>
                    </m:r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𝑰𝒓</m:t>
                    </m:r>
                    <m:r>
                      <a:rPr lang="en-US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ข)</a:t>
                </a:r>
                <a:b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 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เทียบ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สมการ (ก)  และ (ข)  จะได้</a:t>
                </a:r>
                <a:b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        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𝑬</m:t>
                    </m:r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𝑬</m:t>
                        </m:r>
                      </m:e>
                      <m:sub>
                        <m: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th-TH" sz="29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+</m:t>
                    </m:r>
                    <m:sSub>
                      <m:sSubPr>
                        <m:ctrlP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𝑬</m:t>
                        </m:r>
                      </m:e>
                      <m:sub>
                        <m:r>
                          <a:rPr lang="th-TH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</a:t>
                </a:r>
                <a:b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 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  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𝒓</m:t>
                    </m:r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𝒓</m:t>
                        </m:r>
                      </m:e>
                      <m:sub>
                        <m: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+</a:t>
                </a:r>
                <a:r>
                  <a:rPr lang="th-TH" sz="2900" b="1" dirty="0">
                    <a:solidFill>
                      <a:srgbClr val="0066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𝒓</m:t>
                        </m:r>
                      </m:e>
                      <m:sub>
                        <m:r>
                          <a:rPr lang="th-TH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  <m:r>
                      <a:rPr lang="th-TH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                      </a:t>
                </a:r>
              </a:p>
              <a:p>
                <a:pPr algn="l"/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ทำนอง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เดียวกัน  ถ้านำแบตเตอรี่ 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n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ก้อน จะได้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                                       </a:t>
                </a:r>
                <a:b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         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𝑬</m:t>
                    </m:r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th-TH" sz="29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𝑬</m:t>
                        </m:r>
                      </m:e>
                      <m:sub>
                        <m:r>
                          <a:rPr lang="th-TH" sz="29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th-TH" sz="2900" b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+</m:t>
                    </m:r>
                    <m:sSub>
                      <m:sSubPr>
                        <m:ctrlPr>
                          <a:rPr lang="th-TH" sz="29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𝑬</m:t>
                        </m:r>
                      </m:e>
                      <m:sub>
                        <m:r>
                          <a:rPr lang="th-TH" sz="29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  <m:r>
                      <a:rPr lang="th-TH" sz="29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+...+</m:t>
                    </m:r>
                    <m:sSub>
                      <m:sSubPr>
                        <m:ctrlPr>
                          <a:rPr lang="th-TH" sz="29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𝑬</m:t>
                        </m:r>
                      </m:e>
                      <m:sub>
                        <m:r>
                          <a:rPr lang="en-US" sz="29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th-TH" sz="29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  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</a:t>
                </a:r>
                <a:b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   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𝒓</m:t>
                    </m:r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th-TH" sz="29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𝒓</m:t>
                        </m:r>
                      </m:e>
                      <m:sub>
                        <m:r>
                          <a:rPr lang="th-TH" sz="29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9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+</a:t>
                </a:r>
                <a:r>
                  <a:rPr lang="th-TH" sz="2900" b="1" dirty="0">
                    <a:solidFill>
                      <a:srgbClr val="FF00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9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𝒓</m:t>
                        </m:r>
                      </m:e>
                      <m:sub>
                        <m:r>
                          <a:rPr lang="th-TH" sz="29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  <m:r>
                      <a:rPr lang="th-TH" sz="2900" b="1" i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+...+</m:t>
                    </m:r>
                    <m:sSub>
                      <m:sSubPr>
                        <m:ctrlPr>
                          <a:rPr lang="th-TH" sz="29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𝒓</m:t>
                        </m:r>
                      </m:e>
                      <m:sub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𝒏</m:t>
                        </m:r>
                      </m:sub>
                    </m:sSub>
                    <m:r>
                      <m:rPr>
                        <m:nor/>
                      </m:rPr>
                      <a:rPr lang="th-TH" sz="29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</a:t>
                </a:r>
                <a:b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        </a:t>
                </a:r>
                <a:endParaRPr lang="th-TH" sz="29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ดังนั้น </a:t>
                </a:r>
                <a:r>
                  <a:rPr lang="th-TH" sz="29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ในการต่อแบตเตอรี่แบบอนุกรม แรงเคลื่อนไฟฟ้ารวมเท่ากับผลบวกของแรงเคลื่อนไฟฟ้าของแต่ละก้อน และความต้านทานภายในรวมเท่ากับผลบวกของความต้านทานภายในของแบตเตอรี่แต่ละ</a:t>
                </a:r>
                <a:r>
                  <a:rPr lang="th-TH" sz="29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ก้อน</a:t>
                </a:r>
                <a:endParaRPr lang="th-TH" sz="29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  <a:blipFill rotWithShape="1">
                <a:blip r:embed="rId2"/>
                <a:stretch>
                  <a:fillRect l="-1241" t="-2167" r="-146" b="-92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2" descr="http://www.vcharkarn.com/userfiles/238080/1%20(38)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68959"/>
            <a:ext cx="3851920" cy="160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การ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ต่อแบตเตอรี่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แบบขนาน</a:t>
                </a:r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การต่อแบตเตอรี่แบบขนานเป็นการนำขั้วชนิดเดียวกันของแบตเตอรี่แต่ละก้อนมาต่อ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กัน สามารถ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วิเคราะห์หาแรงเคลื่อนไฟฟ้ารวมได้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ดังนี้</a:t>
                </a: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พิจารณา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แบตเตอรี่สองก้อนที่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ต่อขนาน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และต่อกับตัวต้านทานที่มีความต้านทาน 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R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ดังรูป  แบตเตอรี่แต่ละก้อนมีแรงเคลื่อนไฟฟ้า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𝑬</m:t>
                        </m:r>
                      </m:e>
                      <m:sub>
                        <m: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และ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𝑬</m:t>
                        </m:r>
                      </m:e>
                      <m:sub>
                        <m: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  <m:r>
                      <a:rPr lang="th-TH" sz="28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และมีความต้านทานภายใน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𝒓</m:t>
                        </m:r>
                      </m:e>
                      <m:sub>
                        <m: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th-TH" sz="28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และ </a:t>
                </a:r>
                <a:r>
                  <a:rPr lang="th-TH" sz="2800" b="1" dirty="0">
                    <a:solidFill>
                      <a:srgbClr val="0066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𝒓</m:t>
                        </m:r>
                      </m:e>
                      <m:sub>
                        <m: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  <m:r>
                      <a:rPr lang="th-TH" sz="28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ตามลำดับ ถ้ากระแสไฟฟ้าในวงจรเท่ากับ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I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ความต่างศักย์ระหว่างขั้วแบตเตอรี่เท่ากับ </a:t>
                </a:r>
                <a:r>
                  <a:rPr lang="th-TH" sz="2800" b="1" dirty="0">
                    <a:solidFill>
                      <a:srgbClr val="0066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th-TH" sz="28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และ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  <m:r>
                      <a:rPr lang="th-TH" sz="28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และความศักย์ระหว่างจุด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a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b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เท่ากับ </a:t>
                </a:r>
                <a:r>
                  <a:rPr lang="th-TH" sz="2800" b="1" dirty="0">
                    <a:solidFill>
                      <a:srgbClr val="0066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𝒂𝒃</m:t>
                        </m:r>
                      </m:sub>
                    </m:sSub>
                    <m:r>
                      <a:rPr lang="th-TH" sz="28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จะได้</a:t>
                </a: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  <a:blipFill rotWithShape="1">
                <a:blip r:embed="rId2"/>
                <a:stretch>
                  <a:fillRect l="-1533" t="-1032" r="-1460" b="-10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http://www.vcharkarn.com/userfiles/238080/1%20(39)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715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7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904656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กระแสไฟฟ้าในตัวนำไฟฟ้า   </a:t>
                </a:r>
                <a:b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กระแสไฟฟ้า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ในตัวกลางใดๆ คือประจุไฟฟ้าที่ผ่านภาคตัดขวางของตัวกลางนั้นในหนึ่งหน่วยเวลา</a:t>
                </a: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</a:p>
              <a:p>
                <a:pPr algn="l"/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จะได้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𝑰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𝑸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𝑵𝒒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𝒕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เมื่อ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I =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กระแสไฟฟ้า (คู</a:t>
                </a:r>
                <a:r>
                  <a:rPr lang="th-TH" sz="28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ลอมบ์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ต่อวินาที หรือ แอมแปร์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A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</a:p>
              <a:p>
                <a:pPr algn="l"/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 Q =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ประจุไฟฟ้าทั้งหมด (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C)</a:t>
                </a:r>
              </a:p>
              <a:p>
                <a:pPr algn="l"/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N =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จำนวนประจุไฟฟ้า 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q = 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ประจุไฟฟ้า</a:t>
                </a:r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904656"/>
              </a:xfrm>
              <a:blipFill rotWithShape="1">
                <a:blip r:embed="rId2"/>
                <a:stretch>
                  <a:fillRect l="-1533" t="-103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2" name="Picture 2" descr="http://www.vcharkarn.com/userfiles/238080/1%20(3)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57" y="1700808"/>
            <a:ext cx="2952328" cy="252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vcharkarn.com/userfiles/238080/1%20(4)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552" y="4222940"/>
            <a:ext cx="1809750" cy="21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05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</p:spPr>
            <p:txBody>
              <a:bodyPr>
                <a:normAutofit fontScale="77500" lnSpcReduction="20000"/>
              </a:bodyPr>
              <a:lstStyle/>
              <a:p>
                <a:pPr algn="l"/>
                <a:r>
                  <a:rPr lang="th-TH" sz="2800" b="1" dirty="0" smtClean="0"/>
                  <a:t>    </a:t>
                </a:r>
                <a:r>
                  <a:rPr lang="th-TH" sz="2800" b="1" dirty="0"/>
                  <a:t> 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   </a:t>
                </a:r>
                <a:r>
                  <a:rPr lang="th-TH" sz="2900" b="1" dirty="0" smtClean="0">
                    <a:solidFill>
                      <a:srgbClr val="006600"/>
                    </a:solidFill>
                    <a:cs typeface="TH SarabunPSK" pitchFamily="34" charset="-34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𝒂𝒃</m:t>
                        </m:r>
                      </m:sub>
                    </m:sSub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sz="29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th-TH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th-TH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 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𝟐</m:t>
                    </m:r>
                    <m:sSub>
                      <m:sSubPr>
                        <m:ctrlP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𝑰</m:t>
                        </m:r>
                      </m:e>
                      <m:sub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𝑰</m:t>
                    </m:r>
                  </m:oMath>
                </a14:m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</a:t>
                </a:r>
                <a:endParaRPr lang="th-TH" sz="29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เนื่องจากแบตเตอรี่เหมือนกัน ดังนั้นกระแสไฟฟ้าที่ผ่านแบตเตอรี่แต่ละก้อนเท่ากับ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th-TH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r>
                          <a:rPr lang="th-TH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den>
                    </m:f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𝑰</m:t>
                    </m:r>
                  </m:oMath>
                </a14:m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จะ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ได้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th-TH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sub>
                        </m:sSub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=</m:t>
                        </m:r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𝑬</m:t>
                        </m:r>
                      </m:e>
                      <m:sub>
                        <m:r>
                          <a:rPr lang="th-TH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sz="29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−</m:t>
                    </m:r>
                    <m:f>
                      <m:fPr>
                        <m:ctrlP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den>
                    </m:f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𝑰</m:t>
                    </m:r>
                    <m:sSub>
                      <m:sSubPr>
                        <m:ctrlP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𝒓</m:t>
                        </m:r>
                      </m:e>
                      <m:sub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</a:t>
                </a:r>
                <a:b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 หรือ    </a:t>
                </a:r>
                <a:r>
                  <a:rPr lang="th-TH" sz="2900" b="1" dirty="0">
                    <a:solidFill>
                      <a:srgbClr val="0066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𝒂𝒃</m:t>
                        </m:r>
                      </m:sub>
                    </m:sSub>
                    <m:r>
                      <a:rPr lang="en-US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𝑬</m:t>
                        </m:r>
                      </m:e>
                      <m:sub>
                        <m: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sz="29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−</m:t>
                    </m:r>
                    <m:f>
                      <m:fPr>
                        <m:ctrlP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den>
                    </m:f>
                    <m:r>
                      <a:rPr lang="en-US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𝑰</m:t>
                    </m:r>
                    <m:sSub>
                      <m:sSubPr>
                        <m:ctrlP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𝒓</m:t>
                        </m:r>
                      </m:e>
                      <m:sub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(ก)</a:t>
                </a:r>
                <a:endParaRPr lang="th-TH" sz="29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 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   จาก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</a:t>
                </a:r>
                <a:r>
                  <a:rPr lang="th-TH" sz="2900" b="1" dirty="0" smtClean="0">
                    <a:solidFill>
                      <a:srgbClr val="0066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𝒂𝒃</m:t>
                        </m:r>
                      </m:sub>
                    </m:sSub>
                    <m:r>
                      <a:rPr lang="en-US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𝑬</m:t>
                    </m:r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−</m:t>
                    </m:r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𝑰𝒓</m:t>
                    </m:r>
                    <m:r>
                      <a:rPr lang="en-US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 (ข)</a:t>
                </a:r>
                <a:b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 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เทียบ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สมการ (ก)  และ (ข)  จะได้</a:t>
                </a:r>
                <a:b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        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𝑬</m:t>
                    </m:r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𝑬</m:t>
                        </m:r>
                      </m:e>
                      <m:sub>
                        <m: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</a:t>
                </a:r>
                <a:b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 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  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𝒓</m:t>
                    </m:r>
                    <m:r>
                      <a:rPr lang="en-US" sz="29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th-TH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fPr>
                          <m:num>
                            <m:r>
                              <a:rPr lang="th-TH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𝟏</m:t>
                            </m:r>
                          </m:num>
                          <m:den>
                            <m:r>
                              <a:rPr lang="th-TH" sz="29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den>
                        </m:f>
                        <m:r>
                          <a:rPr lang="en-US" sz="29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𝒓</m:t>
                        </m:r>
                      </m:e>
                      <m:sub>
                        <m:r>
                          <a:rPr lang="th-TH" sz="29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th-TH" sz="29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                      </a:t>
                </a:r>
              </a:p>
              <a:p>
                <a:pPr algn="l"/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ทำนองเดียวกัน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ถ้านำแบตเตอรี่ </a:t>
                </a:r>
                <a:r>
                  <a:rPr lang="en-US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n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ก้อน จะได้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                                       </a:t>
                </a:r>
                <a:b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         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𝑬</m:t>
                    </m:r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th-TH" sz="29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𝑬</m:t>
                        </m:r>
                      </m:e>
                      <m:sub>
                        <m:r>
                          <a:rPr lang="th-TH" sz="29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th-TH" sz="29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  </a:t>
                </a: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</a:t>
                </a:r>
                <a:endParaRPr lang="th-TH" sz="29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9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r>
                          <a:rPr lang="en-US" sz="29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𝒓</m:t>
                        </m:r>
                      </m:den>
                    </m:f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9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9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29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9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9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th-TH" sz="2900" b="1" dirty="0">
                    <a:solidFill>
                      <a:srgbClr val="FF00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th-TH" sz="2900" b="1" i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+</m:t>
                    </m:r>
                    <m:f>
                      <m:fPr>
                        <m:ctrlP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29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9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9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th-TH" sz="29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+</m:t>
                    </m:r>
                    <m:r>
                      <a:rPr lang="th-TH" sz="2900" b="1" i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...+</m:t>
                    </m:r>
                    <m:f>
                      <m:fPr>
                        <m:ctrlP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29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9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9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จะได้ </a:t>
                </a:r>
                <a:r>
                  <a:rPr lang="en-US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𝒓</m:t>
                    </m:r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9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9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9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9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29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𝒏</m:t>
                        </m:r>
                      </m:den>
                    </m:f>
                  </m:oMath>
                </a14:m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        </a:t>
                </a:r>
                <a:endParaRPr lang="th-TH" sz="29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9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29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ดังนั้น </a:t>
                </a:r>
                <a:r>
                  <a:rPr lang="th-TH" sz="29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ในการต่อแบตเตอรี่</a:t>
                </a:r>
                <a:r>
                  <a:rPr lang="th-TH" sz="29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แบบขนาน </a:t>
                </a:r>
                <a:r>
                  <a:rPr lang="th-TH" sz="29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แรงเคลื่อนไฟฟ้ารวม</a:t>
                </a:r>
                <a:r>
                  <a:rPr lang="th-TH" sz="29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เท่ากับแรงเคลื่อนไฟฟ้าก้อนเดียว </a:t>
                </a:r>
                <a:r>
                  <a:rPr lang="th-TH" sz="29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และความต้านทานภายในรวม</a:t>
                </a:r>
                <a:r>
                  <a:rPr lang="th-TH" sz="29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เท่ากับ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ความต้านทานภายในของแบตเตอรี่ก้อนเดียวหารด้วยจำนวนแบตเตอรี่</a:t>
                </a: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  <a:blipFill rotWithShape="1">
                <a:blip r:embed="rId2"/>
                <a:stretch>
                  <a:fillRect l="-949" t="-1858" r="-58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2" descr="http://www.vcharkarn.com/userfiles/238080/1%20(39)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75" y="1988840"/>
            <a:ext cx="4405764" cy="169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5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87152"/>
            <a:ext cx="8352928" cy="5904656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การวิเคราะห์วงจรไฟฟ้ากระแสเบ้อง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ต้น</a:t>
            </a:r>
          </a:p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1 เซลล์ไฟฟ้ามีแรงเคลื่อนไฟฟ้า 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1.5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โวลต์ ความต้านทานภายใน 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โอห์ม เท่ากันทุกเซลล์ จำนวน 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เซลล์ จงหาแรงเคลื่อนไฟฟ้ารวม และความต้านทานภายในรวม เมื่อนำมาต่อกันแบบอนุกรม และแบบขนาน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042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87152"/>
            <a:ext cx="8352928" cy="5904656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จงหากระแสไฟฟ้าที่ไหลผ่านแอมมิเตอร์ 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A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ในวงจร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(1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A)</a:t>
            </a:r>
          </a:p>
          <a:p>
            <a:pPr algn="l"/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                    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l-GR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Ω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   5</a:t>
            </a:r>
            <a:r>
              <a:rPr lang="el-GR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Ω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                                         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l-GR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Ω</a:t>
            </a:r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                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l-GR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Ω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         7</a:t>
            </a:r>
            <a:r>
              <a:rPr lang="el-GR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Ω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                                 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l-GR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Ω</a:t>
            </a:r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      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E=6V</a:t>
            </a:r>
            <a:endParaRPr lang="th-TH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รูปแบบอิสระ 5"/>
          <p:cNvSpPr/>
          <p:nvPr/>
        </p:nvSpPr>
        <p:spPr>
          <a:xfrm rot="19270589">
            <a:off x="2106471" y="2308549"/>
            <a:ext cx="936104" cy="315466"/>
          </a:xfrm>
          <a:custGeom>
            <a:avLst/>
            <a:gdLst>
              <a:gd name="connsiteX0" fmla="*/ 0 w 2090057"/>
              <a:gd name="connsiteY0" fmla="*/ 283029 h 685800"/>
              <a:gd name="connsiteX1" fmla="*/ 489857 w 2090057"/>
              <a:gd name="connsiteY1" fmla="*/ 283029 h 685800"/>
              <a:gd name="connsiteX2" fmla="*/ 587828 w 2090057"/>
              <a:gd name="connsiteY2" fmla="*/ 0 h 685800"/>
              <a:gd name="connsiteX3" fmla="*/ 794657 w 2090057"/>
              <a:gd name="connsiteY3" fmla="*/ 685800 h 685800"/>
              <a:gd name="connsiteX4" fmla="*/ 1012371 w 2090057"/>
              <a:gd name="connsiteY4" fmla="*/ 10886 h 685800"/>
              <a:gd name="connsiteX5" fmla="*/ 1208314 w 2090057"/>
              <a:gd name="connsiteY5" fmla="*/ 685800 h 685800"/>
              <a:gd name="connsiteX6" fmla="*/ 1360714 w 2090057"/>
              <a:gd name="connsiteY6" fmla="*/ 32658 h 685800"/>
              <a:gd name="connsiteX7" fmla="*/ 1524000 w 2090057"/>
              <a:gd name="connsiteY7" fmla="*/ 664029 h 685800"/>
              <a:gd name="connsiteX8" fmla="*/ 1611085 w 2090057"/>
              <a:gd name="connsiteY8" fmla="*/ 239486 h 685800"/>
              <a:gd name="connsiteX9" fmla="*/ 2090057 w 2090057"/>
              <a:gd name="connsiteY9" fmla="*/ 23948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057" h="685800">
                <a:moveTo>
                  <a:pt x="0" y="283029"/>
                </a:moveTo>
                <a:lnTo>
                  <a:pt x="489857" y="283029"/>
                </a:lnTo>
                <a:lnTo>
                  <a:pt x="587828" y="0"/>
                </a:lnTo>
                <a:lnTo>
                  <a:pt x="794657" y="685800"/>
                </a:lnTo>
                <a:lnTo>
                  <a:pt x="1012371" y="10886"/>
                </a:lnTo>
                <a:lnTo>
                  <a:pt x="1208314" y="685800"/>
                </a:lnTo>
                <a:lnTo>
                  <a:pt x="1360714" y="32658"/>
                </a:lnTo>
                <a:lnTo>
                  <a:pt x="1524000" y="664029"/>
                </a:lnTo>
                <a:lnTo>
                  <a:pt x="1611085" y="239486"/>
                </a:lnTo>
                <a:lnTo>
                  <a:pt x="2090057" y="239486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รูปแบบอิสระ 7"/>
          <p:cNvSpPr/>
          <p:nvPr/>
        </p:nvSpPr>
        <p:spPr>
          <a:xfrm rot="2721907">
            <a:off x="2054729" y="2926923"/>
            <a:ext cx="936104" cy="315466"/>
          </a:xfrm>
          <a:custGeom>
            <a:avLst/>
            <a:gdLst>
              <a:gd name="connsiteX0" fmla="*/ 0 w 2090057"/>
              <a:gd name="connsiteY0" fmla="*/ 283029 h 685800"/>
              <a:gd name="connsiteX1" fmla="*/ 489857 w 2090057"/>
              <a:gd name="connsiteY1" fmla="*/ 283029 h 685800"/>
              <a:gd name="connsiteX2" fmla="*/ 587828 w 2090057"/>
              <a:gd name="connsiteY2" fmla="*/ 0 h 685800"/>
              <a:gd name="connsiteX3" fmla="*/ 794657 w 2090057"/>
              <a:gd name="connsiteY3" fmla="*/ 685800 h 685800"/>
              <a:gd name="connsiteX4" fmla="*/ 1012371 w 2090057"/>
              <a:gd name="connsiteY4" fmla="*/ 10886 h 685800"/>
              <a:gd name="connsiteX5" fmla="*/ 1208314 w 2090057"/>
              <a:gd name="connsiteY5" fmla="*/ 685800 h 685800"/>
              <a:gd name="connsiteX6" fmla="*/ 1360714 w 2090057"/>
              <a:gd name="connsiteY6" fmla="*/ 32658 h 685800"/>
              <a:gd name="connsiteX7" fmla="*/ 1524000 w 2090057"/>
              <a:gd name="connsiteY7" fmla="*/ 664029 h 685800"/>
              <a:gd name="connsiteX8" fmla="*/ 1611085 w 2090057"/>
              <a:gd name="connsiteY8" fmla="*/ 239486 h 685800"/>
              <a:gd name="connsiteX9" fmla="*/ 2090057 w 2090057"/>
              <a:gd name="connsiteY9" fmla="*/ 23948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057" h="685800">
                <a:moveTo>
                  <a:pt x="0" y="283029"/>
                </a:moveTo>
                <a:lnTo>
                  <a:pt x="489857" y="283029"/>
                </a:lnTo>
                <a:lnTo>
                  <a:pt x="587828" y="0"/>
                </a:lnTo>
                <a:lnTo>
                  <a:pt x="794657" y="685800"/>
                </a:lnTo>
                <a:lnTo>
                  <a:pt x="1012371" y="10886"/>
                </a:lnTo>
                <a:lnTo>
                  <a:pt x="1208314" y="685800"/>
                </a:lnTo>
                <a:lnTo>
                  <a:pt x="1360714" y="32658"/>
                </a:lnTo>
                <a:lnTo>
                  <a:pt x="1524000" y="664029"/>
                </a:lnTo>
                <a:lnTo>
                  <a:pt x="1611085" y="239486"/>
                </a:lnTo>
                <a:lnTo>
                  <a:pt x="2090057" y="239486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รูปแบบอิสระ 8"/>
          <p:cNvSpPr/>
          <p:nvPr/>
        </p:nvSpPr>
        <p:spPr>
          <a:xfrm rot="19270589">
            <a:off x="2806956" y="2937809"/>
            <a:ext cx="936104" cy="315466"/>
          </a:xfrm>
          <a:custGeom>
            <a:avLst/>
            <a:gdLst>
              <a:gd name="connsiteX0" fmla="*/ 0 w 2090057"/>
              <a:gd name="connsiteY0" fmla="*/ 283029 h 685800"/>
              <a:gd name="connsiteX1" fmla="*/ 489857 w 2090057"/>
              <a:gd name="connsiteY1" fmla="*/ 283029 h 685800"/>
              <a:gd name="connsiteX2" fmla="*/ 587828 w 2090057"/>
              <a:gd name="connsiteY2" fmla="*/ 0 h 685800"/>
              <a:gd name="connsiteX3" fmla="*/ 794657 w 2090057"/>
              <a:gd name="connsiteY3" fmla="*/ 685800 h 685800"/>
              <a:gd name="connsiteX4" fmla="*/ 1012371 w 2090057"/>
              <a:gd name="connsiteY4" fmla="*/ 10886 h 685800"/>
              <a:gd name="connsiteX5" fmla="*/ 1208314 w 2090057"/>
              <a:gd name="connsiteY5" fmla="*/ 685800 h 685800"/>
              <a:gd name="connsiteX6" fmla="*/ 1360714 w 2090057"/>
              <a:gd name="connsiteY6" fmla="*/ 32658 h 685800"/>
              <a:gd name="connsiteX7" fmla="*/ 1524000 w 2090057"/>
              <a:gd name="connsiteY7" fmla="*/ 664029 h 685800"/>
              <a:gd name="connsiteX8" fmla="*/ 1611085 w 2090057"/>
              <a:gd name="connsiteY8" fmla="*/ 239486 h 685800"/>
              <a:gd name="connsiteX9" fmla="*/ 2090057 w 2090057"/>
              <a:gd name="connsiteY9" fmla="*/ 23948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057" h="685800">
                <a:moveTo>
                  <a:pt x="0" y="283029"/>
                </a:moveTo>
                <a:lnTo>
                  <a:pt x="489857" y="283029"/>
                </a:lnTo>
                <a:lnTo>
                  <a:pt x="587828" y="0"/>
                </a:lnTo>
                <a:lnTo>
                  <a:pt x="794657" y="685800"/>
                </a:lnTo>
                <a:lnTo>
                  <a:pt x="1012371" y="10886"/>
                </a:lnTo>
                <a:lnTo>
                  <a:pt x="1208314" y="685800"/>
                </a:lnTo>
                <a:lnTo>
                  <a:pt x="1360714" y="32658"/>
                </a:lnTo>
                <a:lnTo>
                  <a:pt x="1524000" y="664029"/>
                </a:lnTo>
                <a:lnTo>
                  <a:pt x="1611085" y="239486"/>
                </a:lnTo>
                <a:lnTo>
                  <a:pt x="2090057" y="239486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รูปแบบอิสระ 9"/>
          <p:cNvSpPr/>
          <p:nvPr/>
        </p:nvSpPr>
        <p:spPr>
          <a:xfrm rot="2721907">
            <a:off x="2749583" y="2319434"/>
            <a:ext cx="936104" cy="315466"/>
          </a:xfrm>
          <a:custGeom>
            <a:avLst/>
            <a:gdLst>
              <a:gd name="connsiteX0" fmla="*/ 0 w 2090057"/>
              <a:gd name="connsiteY0" fmla="*/ 283029 h 685800"/>
              <a:gd name="connsiteX1" fmla="*/ 489857 w 2090057"/>
              <a:gd name="connsiteY1" fmla="*/ 283029 h 685800"/>
              <a:gd name="connsiteX2" fmla="*/ 587828 w 2090057"/>
              <a:gd name="connsiteY2" fmla="*/ 0 h 685800"/>
              <a:gd name="connsiteX3" fmla="*/ 794657 w 2090057"/>
              <a:gd name="connsiteY3" fmla="*/ 685800 h 685800"/>
              <a:gd name="connsiteX4" fmla="*/ 1012371 w 2090057"/>
              <a:gd name="connsiteY4" fmla="*/ 10886 h 685800"/>
              <a:gd name="connsiteX5" fmla="*/ 1208314 w 2090057"/>
              <a:gd name="connsiteY5" fmla="*/ 685800 h 685800"/>
              <a:gd name="connsiteX6" fmla="*/ 1360714 w 2090057"/>
              <a:gd name="connsiteY6" fmla="*/ 32658 h 685800"/>
              <a:gd name="connsiteX7" fmla="*/ 1524000 w 2090057"/>
              <a:gd name="connsiteY7" fmla="*/ 664029 h 685800"/>
              <a:gd name="connsiteX8" fmla="*/ 1611085 w 2090057"/>
              <a:gd name="connsiteY8" fmla="*/ 239486 h 685800"/>
              <a:gd name="connsiteX9" fmla="*/ 2090057 w 2090057"/>
              <a:gd name="connsiteY9" fmla="*/ 23948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057" h="685800">
                <a:moveTo>
                  <a:pt x="0" y="283029"/>
                </a:moveTo>
                <a:lnTo>
                  <a:pt x="489857" y="283029"/>
                </a:lnTo>
                <a:lnTo>
                  <a:pt x="587828" y="0"/>
                </a:lnTo>
                <a:lnTo>
                  <a:pt x="794657" y="685800"/>
                </a:lnTo>
                <a:lnTo>
                  <a:pt x="1012371" y="10886"/>
                </a:lnTo>
                <a:lnTo>
                  <a:pt x="1208314" y="685800"/>
                </a:lnTo>
                <a:lnTo>
                  <a:pt x="1360714" y="32658"/>
                </a:lnTo>
                <a:lnTo>
                  <a:pt x="1524000" y="664029"/>
                </a:lnTo>
                <a:lnTo>
                  <a:pt x="1611085" y="239486"/>
                </a:lnTo>
                <a:lnTo>
                  <a:pt x="2090057" y="239486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รูปแบบอิสระ 10"/>
          <p:cNvSpPr/>
          <p:nvPr/>
        </p:nvSpPr>
        <p:spPr>
          <a:xfrm>
            <a:off x="3563888" y="2651655"/>
            <a:ext cx="936104" cy="315466"/>
          </a:xfrm>
          <a:custGeom>
            <a:avLst/>
            <a:gdLst>
              <a:gd name="connsiteX0" fmla="*/ 0 w 2090057"/>
              <a:gd name="connsiteY0" fmla="*/ 283029 h 685800"/>
              <a:gd name="connsiteX1" fmla="*/ 489857 w 2090057"/>
              <a:gd name="connsiteY1" fmla="*/ 283029 h 685800"/>
              <a:gd name="connsiteX2" fmla="*/ 587828 w 2090057"/>
              <a:gd name="connsiteY2" fmla="*/ 0 h 685800"/>
              <a:gd name="connsiteX3" fmla="*/ 794657 w 2090057"/>
              <a:gd name="connsiteY3" fmla="*/ 685800 h 685800"/>
              <a:gd name="connsiteX4" fmla="*/ 1012371 w 2090057"/>
              <a:gd name="connsiteY4" fmla="*/ 10886 h 685800"/>
              <a:gd name="connsiteX5" fmla="*/ 1208314 w 2090057"/>
              <a:gd name="connsiteY5" fmla="*/ 685800 h 685800"/>
              <a:gd name="connsiteX6" fmla="*/ 1360714 w 2090057"/>
              <a:gd name="connsiteY6" fmla="*/ 32658 h 685800"/>
              <a:gd name="connsiteX7" fmla="*/ 1524000 w 2090057"/>
              <a:gd name="connsiteY7" fmla="*/ 664029 h 685800"/>
              <a:gd name="connsiteX8" fmla="*/ 1611085 w 2090057"/>
              <a:gd name="connsiteY8" fmla="*/ 239486 h 685800"/>
              <a:gd name="connsiteX9" fmla="*/ 2090057 w 2090057"/>
              <a:gd name="connsiteY9" fmla="*/ 23948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057" h="685800">
                <a:moveTo>
                  <a:pt x="0" y="283029"/>
                </a:moveTo>
                <a:lnTo>
                  <a:pt x="489857" y="283029"/>
                </a:lnTo>
                <a:lnTo>
                  <a:pt x="587828" y="0"/>
                </a:lnTo>
                <a:lnTo>
                  <a:pt x="794657" y="685800"/>
                </a:lnTo>
                <a:lnTo>
                  <a:pt x="1012371" y="10886"/>
                </a:lnTo>
                <a:lnTo>
                  <a:pt x="1208314" y="685800"/>
                </a:lnTo>
                <a:lnTo>
                  <a:pt x="1360714" y="32658"/>
                </a:lnTo>
                <a:lnTo>
                  <a:pt x="1524000" y="664029"/>
                </a:lnTo>
                <a:lnTo>
                  <a:pt x="1611085" y="239486"/>
                </a:lnTo>
                <a:lnTo>
                  <a:pt x="2090057" y="239486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4" name="ตัวเชื่อมต่อตรง 13"/>
          <p:cNvCxnSpPr>
            <a:stCxn id="8" idx="0"/>
          </p:cNvCxnSpPr>
          <p:nvPr/>
        </p:nvCxnSpPr>
        <p:spPr>
          <a:xfrm flipH="1">
            <a:off x="1403648" y="2732242"/>
            <a:ext cx="809883" cy="186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1403648" y="2761818"/>
            <a:ext cx="0" cy="12432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1403648" y="4005064"/>
            <a:ext cx="72911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>
            <a:off x="2254898" y="4005064"/>
            <a:ext cx="9627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>
            <a:off x="2132758" y="3717032"/>
            <a:ext cx="0" cy="5760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>
            <a:off x="2228835" y="3861048"/>
            <a:ext cx="0" cy="2880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รูปแบบอิสระ 27"/>
          <p:cNvSpPr/>
          <p:nvPr/>
        </p:nvSpPr>
        <p:spPr>
          <a:xfrm>
            <a:off x="3143571" y="3861048"/>
            <a:ext cx="936104" cy="315466"/>
          </a:xfrm>
          <a:custGeom>
            <a:avLst/>
            <a:gdLst>
              <a:gd name="connsiteX0" fmla="*/ 0 w 2090057"/>
              <a:gd name="connsiteY0" fmla="*/ 283029 h 685800"/>
              <a:gd name="connsiteX1" fmla="*/ 489857 w 2090057"/>
              <a:gd name="connsiteY1" fmla="*/ 283029 h 685800"/>
              <a:gd name="connsiteX2" fmla="*/ 587828 w 2090057"/>
              <a:gd name="connsiteY2" fmla="*/ 0 h 685800"/>
              <a:gd name="connsiteX3" fmla="*/ 794657 w 2090057"/>
              <a:gd name="connsiteY3" fmla="*/ 685800 h 685800"/>
              <a:gd name="connsiteX4" fmla="*/ 1012371 w 2090057"/>
              <a:gd name="connsiteY4" fmla="*/ 10886 h 685800"/>
              <a:gd name="connsiteX5" fmla="*/ 1208314 w 2090057"/>
              <a:gd name="connsiteY5" fmla="*/ 685800 h 685800"/>
              <a:gd name="connsiteX6" fmla="*/ 1360714 w 2090057"/>
              <a:gd name="connsiteY6" fmla="*/ 32658 h 685800"/>
              <a:gd name="connsiteX7" fmla="*/ 1524000 w 2090057"/>
              <a:gd name="connsiteY7" fmla="*/ 664029 h 685800"/>
              <a:gd name="connsiteX8" fmla="*/ 1611085 w 2090057"/>
              <a:gd name="connsiteY8" fmla="*/ 239486 h 685800"/>
              <a:gd name="connsiteX9" fmla="*/ 2090057 w 2090057"/>
              <a:gd name="connsiteY9" fmla="*/ 23948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057" h="685800">
                <a:moveTo>
                  <a:pt x="0" y="283029"/>
                </a:moveTo>
                <a:lnTo>
                  <a:pt x="489857" y="283029"/>
                </a:lnTo>
                <a:lnTo>
                  <a:pt x="587828" y="0"/>
                </a:lnTo>
                <a:lnTo>
                  <a:pt x="794657" y="685800"/>
                </a:lnTo>
                <a:lnTo>
                  <a:pt x="1012371" y="10886"/>
                </a:lnTo>
                <a:lnTo>
                  <a:pt x="1208314" y="685800"/>
                </a:lnTo>
                <a:lnTo>
                  <a:pt x="1360714" y="32658"/>
                </a:lnTo>
                <a:lnTo>
                  <a:pt x="1524000" y="664029"/>
                </a:lnTo>
                <a:lnTo>
                  <a:pt x="1611085" y="239486"/>
                </a:lnTo>
                <a:lnTo>
                  <a:pt x="2090057" y="239486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0" name="ตัวเชื่อมต่อตรง 29"/>
          <p:cNvCxnSpPr>
            <a:stCxn id="11" idx="9"/>
            <a:endCxn id="38" idx="0"/>
          </p:cNvCxnSpPr>
          <p:nvPr/>
        </p:nvCxnSpPr>
        <p:spPr>
          <a:xfrm>
            <a:off x="4499992" y="2761818"/>
            <a:ext cx="0" cy="4511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ตัวเชื่อมต่อตรง 31"/>
          <p:cNvCxnSpPr>
            <a:stCxn id="28" idx="9"/>
          </p:cNvCxnSpPr>
          <p:nvPr/>
        </p:nvCxnSpPr>
        <p:spPr>
          <a:xfrm>
            <a:off x="4079675" y="3971211"/>
            <a:ext cx="42031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วงรี 37"/>
          <p:cNvSpPr/>
          <p:nvPr/>
        </p:nvSpPr>
        <p:spPr>
          <a:xfrm>
            <a:off x="4355976" y="321297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0" name="ตัวเชื่อมต่อตรง 39"/>
          <p:cNvCxnSpPr/>
          <p:nvPr/>
        </p:nvCxnSpPr>
        <p:spPr>
          <a:xfrm>
            <a:off x="4493298" y="3491453"/>
            <a:ext cx="0" cy="4511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19972" y="314096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</a:t>
            </a:r>
            <a:endParaRPr lang="th-TH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87152"/>
            <a:ext cx="8352928" cy="5904656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กระแสไฟฟ้าที่ไหลผ่านตัวต้านทานในวงจร มีค่ากี่แอมแปร์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(0.3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A)</a:t>
            </a:r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                      1.5V 1</a:t>
            </a:r>
            <a:r>
              <a:rPr lang="el-GR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Ω</a:t>
            </a:r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      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1.5V  0.5</a:t>
            </a:r>
            <a:r>
              <a:rPr lang="el-GR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Ω</a:t>
            </a:r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en-US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                          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1.5V 1</a:t>
            </a:r>
            <a:r>
              <a:rPr lang="el-GR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Ω</a:t>
            </a:r>
            <a:endParaRPr lang="th-TH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en-US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                       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9</a:t>
            </a:r>
            <a:r>
              <a:rPr lang="el-GR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Ω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4" name="ตัวเชื่อมต่อตรง 13"/>
          <p:cNvCxnSpPr/>
          <p:nvPr/>
        </p:nvCxnSpPr>
        <p:spPr>
          <a:xfrm flipH="1">
            <a:off x="1403650" y="2348880"/>
            <a:ext cx="57606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1403648" y="2351542"/>
            <a:ext cx="0" cy="12432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1403648" y="3594788"/>
            <a:ext cx="1248796" cy="137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>
            <a:off x="1978870" y="2082620"/>
            <a:ext cx="0" cy="5760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>
            <a:off x="2132758" y="2226636"/>
            <a:ext cx="0" cy="2880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รูปแบบอิสระ 27"/>
          <p:cNvSpPr/>
          <p:nvPr/>
        </p:nvSpPr>
        <p:spPr>
          <a:xfrm>
            <a:off x="2627784" y="3473574"/>
            <a:ext cx="936104" cy="315466"/>
          </a:xfrm>
          <a:custGeom>
            <a:avLst/>
            <a:gdLst>
              <a:gd name="connsiteX0" fmla="*/ 0 w 2090057"/>
              <a:gd name="connsiteY0" fmla="*/ 283029 h 685800"/>
              <a:gd name="connsiteX1" fmla="*/ 489857 w 2090057"/>
              <a:gd name="connsiteY1" fmla="*/ 283029 h 685800"/>
              <a:gd name="connsiteX2" fmla="*/ 587828 w 2090057"/>
              <a:gd name="connsiteY2" fmla="*/ 0 h 685800"/>
              <a:gd name="connsiteX3" fmla="*/ 794657 w 2090057"/>
              <a:gd name="connsiteY3" fmla="*/ 685800 h 685800"/>
              <a:gd name="connsiteX4" fmla="*/ 1012371 w 2090057"/>
              <a:gd name="connsiteY4" fmla="*/ 10886 h 685800"/>
              <a:gd name="connsiteX5" fmla="*/ 1208314 w 2090057"/>
              <a:gd name="connsiteY5" fmla="*/ 685800 h 685800"/>
              <a:gd name="connsiteX6" fmla="*/ 1360714 w 2090057"/>
              <a:gd name="connsiteY6" fmla="*/ 32658 h 685800"/>
              <a:gd name="connsiteX7" fmla="*/ 1524000 w 2090057"/>
              <a:gd name="connsiteY7" fmla="*/ 664029 h 685800"/>
              <a:gd name="connsiteX8" fmla="*/ 1611085 w 2090057"/>
              <a:gd name="connsiteY8" fmla="*/ 239486 h 685800"/>
              <a:gd name="connsiteX9" fmla="*/ 2090057 w 2090057"/>
              <a:gd name="connsiteY9" fmla="*/ 23948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057" h="685800">
                <a:moveTo>
                  <a:pt x="0" y="283029"/>
                </a:moveTo>
                <a:lnTo>
                  <a:pt x="489857" y="283029"/>
                </a:lnTo>
                <a:lnTo>
                  <a:pt x="587828" y="0"/>
                </a:lnTo>
                <a:lnTo>
                  <a:pt x="794657" y="685800"/>
                </a:lnTo>
                <a:lnTo>
                  <a:pt x="1012371" y="10886"/>
                </a:lnTo>
                <a:lnTo>
                  <a:pt x="1208314" y="685800"/>
                </a:lnTo>
                <a:lnTo>
                  <a:pt x="1360714" y="32658"/>
                </a:lnTo>
                <a:lnTo>
                  <a:pt x="1524000" y="664029"/>
                </a:lnTo>
                <a:lnTo>
                  <a:pt x="1611085" y="239486"/>
                </a:lnTo>
                <a:lnTo>
                  <a:pt x="2090057" y="239486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2" name="ตัวเชื่อมต่อตรง 31"/>
          <p:cNvCxnSpPr>
            <a:stCxn id="28" idx="9"/>
          </p:cNvCxnSpPr>
          <p:nvPr/>
        </p:nvCxnSpPr>
        <p:spPr>
          <a:xfrm>
            <a:off x="3563888" y="3583737"/>
            <a:ext cx="92941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ตัวเชื่อมต่อตรง 39"/>
          <p:cNvCxnSpPr/>
          <p:nvPr/>
        </p:nvCxnSpPr>
        <p:spPr>
          <a:xfrm>
            <a:off x="4493298" y="2335561"/>
            <a:ext cx="0" cy="12481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2132758" y="2351542"/>
            <a:ext cx="27900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 flipV="1">
            <a:off x="2411760" y="1938604"/>
            <a:ext cx="324506" cy="4129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>
            <a:off x="2736266" y="1938604"/>
            <a:ext cx="48136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/>
          <p:cNvCxnSpPr/>
          <p:nvPr/>
        </p:nvCxnSpPr>
        <p:spPr>
          <a:xfrm>
            <a:off x="2411760" y="2351542"/>
            <a:ext cx="324506" cy="3071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/>
          <p:nvPr/>
        </p:nvCxnSpPr>
        <p:spPr>
          <a:xfrm>
            <a:off x="2736266" y="2658684"/>
            <a:ext cx="48136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3217635" y="1650572"/>
            <a:ext cx="0" cy="5760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3217635" y="2370652"/>
            <a:ext cx="0" cy="5760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ตัวเชื่อมต่อตรง 38"/>
          <p:cNvCxnSpPr/>
          <p:nvPr/>
        </p:nvCxnSpPr>
        <p:spPr>
          <a:xfrm>
            <a:off x="3347864" y="1799659"/>
            <a:ext cx="0" cy="2880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ตรง 41"/>
          <p:cNvCxnSpPr/>
          <p:nvPr/>
        </p:nvCxnSpPr>
        <p:spPr>
          <a:xfrm>
            <a:off x="3357908" y="2523052"/>
            <a:ext cx="0" cy="2880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42"/>
          <p:cNvCxnSpPr/>
          <p:nvPr/>
        </p:nvCxnSpPr>
        <p:spPr>
          <a:xfrm>
            <a:off x="3347864" y="1938604"/>
            <a:ext cx="48136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ตรง 43"/>
          <p:cNvCxnSpPr/>
          <p:nvPr/>
        </p:nvCxnSpPr>
        <p:spPr>
          <a:xfrm>
            <a:off x="3347864" y="2658684"/>
            <a:ext cx="48136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ตัวเชื่อมต่อตรง 44"/>
          <p:cNvCxnSpPr/>
          <p:nvPr/>
        </p:nvCxnSpPr>
        <p:spPr>
          <a:xfrm flipH="1" flipV="1">
            <a:off x="3839278" y="1943676"/>
            <a:ext cx="348594" cy="4078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ตัวเชื่อมต่อตรง 45"/>
          <p:cNvCxnSpPr/>
          <p:nvPr/>
        </p:nvCxnSpPr>
        <p:spPr>
          <a:xfrm flipV="1">
            <a:off x="3829233" y="2351542"/>
            <a:ext cx="358639" cy="3155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ตัวเชื่อมต่อตรง 52"/>
          <p:cNvCxnSpPr/>
          <p:nvPr/>
        </p:nvCxnSpPr>
        <p:spPr>
          <a:xfrm>
            <a:off x="4187872" y="2335561"/>
            <a:ext cx="30542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6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gofreedownload.net/light-bulb-icon-58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56" y="1484784"/>
            <a:ext cx="940406" cy="94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87152"/>
            <a:ext cx="8352928" cy="5904656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จากรูปวงจรไฟฟ้าจงหา</a:t>
            </a:r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R=0.5</a:t>
            </a:r>
            <a:r>
              <a:rPr lang="el-GR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Ω</a:t>
            </a:r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en-US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I=2A</a:t>
            </a:r>
            <a:endParaRPr lang="th-TH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en-US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            E = 3V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4" name="ตัวเชื่อมต่อตรง 13"/>
          <p:cNvCxnSpPr/>
          <p:nvPr/>
        </p:nvCxnSpPr>
        <p:spPr>
          <a:xfrm flipH="1">
            <a:off x="611562" y="2348880"/>
            <a:ext cx="57606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 flipH="1">
            <a:off x="611560" y="2348880"/>
            <a:ext cx="2" cy="6480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611560" y="3594788"/>
            <a:ext cx="1248796" cy="137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>
            <a:off x="1858026" y="3271665"/>
            <a:ext cx="0" cy="5760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>
            <a:off x="1950499" y="3470178"/>
            <a:ext cx="0" cy="2880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รูปแบบอิสระ 27"/>
          <p:cNvSpPr/>
          <p:nvPr/>
        </p:nvSpPr>
        <p:spPr>
          <a:xfrm>
            <a:off x="1115616" y="2204864"/>
            <a:ext cx="936104" cy="315466"/>
          </a:xfrm>
          <a:custGeom>
            <a:avLst/>
            <a:gdLst>
              <a:gd name="connsiteX0" fmla="*/ 0 w 2090057"/>
              <a:gd name="connsiteY0" fmla="*/ 283029 h 685800"/>
              <a:gd name="connsiteX1" fmla="*/ 489857 w 2090057"/>
              <a:gd name="connsiteY1" fmla="*/ 283029 h 685800"/>
              <a:gd name="connsiteX2" fmla="*/ 587828 w 2090057"/>
              <a:gd name="connsiteY2" fmla="*/ 0 h 685800"/>
              <a:gd name="connsiteX3" fmla="*/ 794657 w 2090057"/>
              <a:gd name="connsiteY3" fmla="*/ 685800 h 685800"/>
              <a:gd name="connsiteX4" fmla="*/ 1012371 w 2090057"/>
              <a:gd name="connsiteY4" fmla="*/ 10886 h 685800"/>
              <a:gd name="connsiteX5" fmla="*/ 1208314 w 2090057"/>
              <a:gd name="connsiteY5" fmla="*/ 685800 h 685800"/>
              <a:gd name="connsiteX6" fmla="*/ 1360714 w 2090057"/>
              <a:gd name="connsiteY6" fmla="*/ 32658 h 685800"/>
              <a:gd name="connsiteX7" fmla="*/ 1524000 w 2090057"/>
              <a:gd name="connsiteY7" fmla="*/ 664029 h 685800"/>
              <a:gd name="connsiteX8" fmla="*/ 1611085 w 2090057"/>
              <a:gd name="connsiteY8" fmla="*/ 239486 h 685800"/>
              <a:gd name="connsiteX9" fmla="*/ 2090057 w 2090057"/>
              <a:gd name="connsiteY9" fmla="*/ 23948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057" h="685800">
                <a:moveTo>
                  <a:pt x="0" y="283029"/>
                </a:moveTo>
                <a:lnTo>
                  <a:pt x="489857" y="283029"/>
                </a:lnTo>
                <a:lnTo>
                  <a:pt x="587828" y="0"/>
                </a:lnTo>
                <a:lnTo>
                  <a:pt x="794657" y="685800"/>
                </a:lnTo>
                <a:lnTo>
                  <a:pt x="1012371" y="10886"/>
                </a:lnTo>
                <a:lnTo>
                  <a:pt x="1208314" y="685800"/>
                </a:lnTo>
                <a:lnTo>
                  <a:pt x="1360714" y="32658"/>
                </a:lnTo>
                <a:lnTo>
                  <a:pt x="1524000" y="664029"/>
                </a:lnTo>
                <a:lnTo>
                  <a:pt x="1611085" y="239486"/>
                </a:lnTo>
                <a:lnTo>
                  <a:pt x="2090057" y="239486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2" name="ตัวเชื่อมต่อตรง 31"/>
          <p:cNvCxnSpPr/>
          <p:nvPr/>
        </p:nvCxnSpPr>
        <p:spPr>
          <a:xfrm>
            <a:off x="2184862" y="3601647"/>
            <a:ext cx="109099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ตัวเชื่อมต่อตรง 39"/>
          <p:cNvCxnSpPr/>
          <p:nvPr/>
        </p:nvCxnSpPr>
        <p:spPr>
          <a:xfrm>
            <a:off x="3275856" y="2316222"/>
            <a:ext cx="0" cy="12687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 flipV="1">
            <a:off x="1950499" y="3603956"/>
            <a:ext cx="139501" cy="29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2096246" y="3271665"/>
            <a:ext cx="0" cy="5760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ตรง 41"/>
          <p:cNvCxnSpPr/>
          <p:nvPr/>
        </p:nvCxnSpPr>
        <p:spPr>
          <a:xfrm>
            <a:off x="2179084" y="3450772"/>
            <a:ext cx="0" cy="2880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ตัวเชื่อมต่อตรง 52"/>
          <p:cNvCxnSpPr>
            <a:stCxn id="28" idx="9"/>
          </p:cNvCxnSpPr>
          <p:nvPr/>
        </p:nvCxnSpPr>
        <p:spPr>
          <a:xfrm>
            <a:off x="2051720" y="2315027"/>
            <a:ext cx="12241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 flipV="1">
            <a:off x="611560" y="2977902"/>
            <a:ext cx="0" cy="6172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419872" y="1412776"/>
            <a:ext cx="56166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thaiAlphaPeriod"/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กระแสไฟฟ้า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ที่ผ่าน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หลอดไฟ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(2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A)</a:t>
            </a:r>
            <a:endParaRPr lang="th-TH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FontTx/>
              <a:buAutoNum type="thaiAlphaPeriod"/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ความต่างศักย์ระหว่างปลายของตัวต้านทาน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1V)</a:t>
            </a:r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FontTx/>
              <a:buAutoNum type="thaiAlphaPeriod"/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ความต้านทานของหลอดไฟ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l-GR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Ω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FontTx/>
              <a:buAutoNum type="thaiAlphaPeriod"/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พลังงานไฟฟ้าที่ถูกใช้ไปใน 10 วินาที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60A)</a:t>
            </a:r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FontTx/>
              <a:buAutoNum type="thaiAlphaPeriod"/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กำลังไฟฟ้าที่ถ่ายโอนไปในตัวต้านทาน 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W)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562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5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จากรูปวงจรไฟฟ้าจงหากระแสไฟฟ้าที่ไหลผ่านตัวต้านทานแต่ละตัว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(0.25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A, 0.1875A, 0.0625A)</a:t>
                </a:r>
                <a:endParaRPr lang="th-TH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                  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4</a:t>
                </a:r>
                <a:r>
                  <a:rPr lang="el-GR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Ω</a:t>
                </a:r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  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   7</a:t>
                </a:r>
                <a:r>
                  <a:rPr lang="el-GR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Ω</a:t>
                </a:r>
                <a:endParaRPr lang="th-TH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                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12</a:t>
                </a:r>
                <a:r>
                  <a:rPr lang="el-GR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Ω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</a:p>
              <a:p>
                <a:pPr algn="l"/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I</a:t>
                </a:r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en-US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𝑬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= 1.5V,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𝒓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=1</a:t>
                </a:r>
                <a:r>
                  <a:rPr lang="el-GR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Ω</a:t>
                </a:r>
                <a:endParaRPr lang="en-US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𝑬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= 1.5V,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𝒓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=1</a:t>
                </a:r>
                <a:r>
                  <a:rPr lang="el-GR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Ω</a:t>
                </a:r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</a:t>
                </a:r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  <a:blipFill rotWithShape="1">
                <a:blip r:embed="rId2"/>
                <a:stretch>
                  <a:fillRect l="-1533" t="-103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4" name="ตัวเชื่อมต่อตรง 13"/>
          <p:cNvCxnSpPr/>
          <p:nvPr/>
        </p:nvCxnSpPr>
        <p:spPr>
          <a:xfrm flipH="1">
            <a:off x="611562" y="2794247"/>
            <a:ext cx="28803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 flipH="1">
            <a:off x="611560" y="2794247"/>
            <a:ext cx="2" cy="6480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611560" y="4040155"/>
            <a:ext cx="1248796" cy="137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>
            <a:off x="1858026" y="3717032"/>
            <a:ext cx="0" cy="5760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>
            <a:off x="1950499" y="3915545"/>
            <a:ext cx="0" cy="2880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รูปแบบอิสระ 27"/>
          <p:cNvSpPr/>
          <p:nvPr/>
        </p:nvSpPr>
        <p:spPr>
          <a:xfrm>
            <a:off x="772501" y="2659756"/>
            <a:ext cx="936104" cy="315466"/>
          </a:xfrm>
          <a:custGeom>
            <a:avLst/>
            <a:gdLst>
              <a:gd name="connsiteX0" fmla="*/ 0 w 2090057"/>
              <a:gd name="connsiteY0" fmla="*/ 283029 h 685800"/>
              <a:gd name="connsiteX1" fmla="*/ 489857 w 2090057"/>
              <a:gd name="connsiteY1" fmla="*/ 283029 h 685800"/>
              <a:gd name="connsiteX2" fmla="*/ 587828 w 2090057"/>
              <a:gd name="connsiteY2" fmla="*/ 0 h 685800"/>
              <a:gd name="connsiteX3" fmla="*/ 794657 w 2090057"/>
              <a:gd name="connsiteY3" fmla="*/ 685800 h 685800"/>
              <a:gd name="connsiteX4" fmla="*/ 1012371 w 2090057"/>
              <a:gd name="connsiteY4" fmla="*/ 10886 h 685800"/>
              <a:gd name="connsiteX5" fmla="*/ 1208314 w 2090057"/>
              <a:gd name="connsiteY5" fmla="*/ 685800 h 685800"/>
              <a:gd name="connsiteX6" fmla="*/ 1360714 w 2090057"/>
              <a:gd name="connsiteY6" fmla="*/ 32658 h 685800"/>
              <a:gd name="connsiteX7" fmla="*/ 1524000 w 2090057"/>
              <a:gd name="connsiteY7" fmla="*/ 664029 h 685800"/>
              <a:gd name="connsiteX8" fmla="*/ 1611085 w 2090057"/>
              <a:gd name="connsiteY8" fmla="*/ 239486 h 685800"/>
              <a:gd name="connsiteX9" fmla="*/ 2090057 w 2090057"/>
              <a:gd name="connsiteY9" fmla="*/ 23948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057" h="685800">
                <a:moveTo>
                  <a:pt x="0" y="283029"/>
                </a:moveTo>
                <a:lnTo>
                  <a:pt x="489857" y="283029"/>
                </a:lnTo>
                <a:lnTo>
                  <a:pt x="587828" y="0"/>
                </a:lnTo>
                <a:lnTo>
                  <a:pt x="794657" y="685800"/>
                </a:lnTo>
                <a:lnTo>
                  <a:pt x="1012371" y="10886"/>
                </a:lnTo>
                <a:lnTo>
                  <a:pt x="1208314" y="685800"/>
                </a:lnTo>
                <a:lnTo>
                  <a:pt x="1360714" y="32658"/>
                </a:lnTo>
                <a:lnTo>
                  <a:pt x="1524000" y="664029"/>
                </a:lnTo>
                <a:lnTo>
                  <a:pt x="1611085" y="239486"/>
                </a:lnTo>
                <a:lnTo>
                  <a:pt x="2090057" y="239486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2" name="ตัวเชื่อมต่อตรง 31"/>
          <p:cNvCxnSpPr/>
          <p:nvPr/>
        </p:nvCxnSpPr>
        <p:spPr>
          <a:xfrm>
            <a:off x="2184862" y="4047014"/>
            <a:ext cx="109099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ตัวเชื่อมต่อตรง 39"/>
          <p:cNvCxnSpPr/>
          <p:nvPr/>
        </p:nvCxnSpPr>
        <p:spPr>
          <a:xfrm>
            <a:off x="3275856" y="2761589"/>
            <a:ext cx="0" cy="12687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 flipV="1">
            <a:off x="1950499" y="4049323"/>
            <a:ext cx="139501" cy="29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2096246" y="3717032"/>
            <a:ext cx="0" cy="5760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ตรง 41"/>
          <p:cNvCxnSpPr/>
          <p:nvPr/>
        </p:nvCxnSpPr>
        <p:spPr>
          <a:xfrm>
            <a:off x="2179084" y="3896139"/>
            <a:ext cx="0" cy="2880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 flipV="1">
            <a:off x="611560" y="3423269"/>
            <a:ext cx="0" cy="6172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รูปแบบอิสระ 20"/>
          <p:cNvSpPr/>
          <p:nvPr/>
        </p:nvSpPr>
        <p:spPr>
          <a:xfrm>
            <a:off x="1907704" y="2276872"/>
            <a:ext cx="936104" cy="315466"/>
          </a:xfrm>
          <a:custGeom>
            <a:avLst/>
            <a:gdLst>
              <a:gd name="connsiteX0" fmla="*/ 0 w 2090057"/>
              <a:gd name="connsiteY0" fmla="*/ 283029 h 685800"/>
              <a:gd name="connsiteX1" fmla="*/ 489857 w 2090057"/>
              <a:gd name="connsiteY1" fmla="*/ 283029 h 685800"/>
              <a:gd name="connsiteX2" fmla="*/ 587828 w 2090057"/>
              <a:gd name="connsiteY2" fmla="*/ 0 h 685800"/>
              <a:gd name="connsiteX3" fmla="*/ 794657 w 2090057"/>
              <a:gd name="connsiteY3" fmla="*/ 685800 h 685800"/>
              <a:gd name="connsiteX4" fmla="*/ 1012371 w 2090057"/>
              <a:gd name="connsiteY4" fmla="*/ 10886 h 685800"/>
              <a:gd name="connsiteX5" fmla="*/ 1208314 w 2090057"/>
              <a:gd name="connsiteY5" fmla="*/ 685800 h 685800"/>
              <a:gd name="connsiteX6" fmla="*/ 1360714 w 2090057"/>
              <a:gd name="connsiteY6" fmla="*/ 32658 h 685800"/>
              <a:gd name="connsiteX7" fmla="*/ 1524000 w 2090057"/>
              <a:gd name="connsiteY7" fmla="*/ 664029 h 685800"/>
              <a:gd name="connsiteX8" fmla="*/ 1611085 w 2090057"/>
              <a:gd name="connsiteY8" fmla="*/ 239486 h 685800"/>
              <a:gd name="connsiteX9" fmla="*/ 2090057 w 2090057"/>
              <a:gd name="connsiteY9" fmla="*/ 23948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057" h="685800">
                <a:moveTo>
                  <a:pt x="0" y="283029"/>
                </a:moveTo>
                <a:lnTo>
                  <a:pt x="489857" y="283029"/>
                </a:lnTo>
                <a:lnTo>
                  <a:pt x="587828" y="0"/>
                </a:lnTo>
                <a:lnTo>
                  <a:pt x="794657" y="685800"/>
                </a:lnTo>
                <a:lnTo>
                  <a:pt x="1012371" y="10886"/>
                </a:lnTo>
                <a:lnTo>
                  <a:pt x="1208314" y="685800"/>
                </a:lnTo>
                <a:lnTo>
                  <a:pt x="1360714" y="32658"/>
                </a:lnTo>
                <a:lnTo>
                  <a:pt x="1524000" y="664029"/>
                </a:lnTo>
                <a:lnTo>
                  <a:pt x="1611085" y="239486"/>
                </a:lnTo>
                <a:lnTo>
                  <a:pt x="2090057" y="239486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รูปแบบอิสระ 22"/>
          <p:cNvSpPr/>
          <p:nvPr/>
        </p:nvSpPr>
        <p:spPr>
          <a:xfrm>
            <a:off x="1907704" y="3069703"/>
            <a:ext cx="936104" cy="315466"/>
          </a:xfrm>
          <a:custGeom>
            <a:avLst/>
            <a:gdLst>
              <a:gd name="connsiteX0" fmla="*/ 0 w 2090057"/>
              <a:gd name="connsiteY0" fmla="*/ 283029 h 685800"/>
              <a:gd name="connsiteX1" fmla="*/ 489857 w 2090057"/>
              <a:gd name="connsiteY1" fmla="*/ 283029 h 685800"/>
              <a:gd name="connsiteX2" fmla="*/ 587828 w 2090057"/>
              <a:gd name="connsiteY2" fmla="*/ 0 h 685800"/>
              <a:gd name="connsiteX3" fmla="*/ 794657 w 2090057"/>
              <a:gd name="connsiteY3" fmla="*/ 685800 h 685800"/>
              <a:gd name="connsiteX4" fmla="*/ 1012371 w 2090057"/>
              <a:gd name="connsiteY4" fmla="*/ 10886 h 685800"/>
              <a:gd name="connsiteX5" fmla="*/ 1208314 w 2090057"/>
              <a:gd name="connsiteY5" fmla="*/ 685800 h 685800"/>
              <a:gd name="connsiteX6" fmla="*/ 1360714 w 2090057"/>
              <a:gd name="connsiteY6" fmla="*/ 32658 h 685800"/>
              <a:gd name="connsiteX7" fmla="*/ 1524000 w 2090057"/>
              <a:gd name="connsiteY7" fmla="*/ 664029 h 685800"/>
              <a:gd name="connsiteX8" fmla="*/ 1611085 w 2090057"/>
              <a:gd name="connsiteY8" fmla="*/ 239486 h 685800"/>
              <a:gd name="connsiteX9" fmla="*/ 2090057 w 2090057"/>
              <a:gd name="connsiteY9" fmla="*/ 23948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057" h="685800">
                <a:moveTo>
                  <a:pt x="0" y="283029"/>
                </a:moveTo>
                <a:lnTo>
                  <a:pt x="489857" y="283029"/>
                </a:lnTo>
                <a:lnTo>
                  <a:pt x="587828" y="0"/>
                </a:lnTo>
                <a:lnTo>
                  <a:pt x="794657" y="685800"/>
                </a:lnTo>
                <a:lnTo>
                  <a:pt x="1012371" y="10886"/>
                </a:lnTo>
                <a:lnTo>
                  <a:pt x="1208314" y="685800"/>
                </a:lnTo>
                <a:lnTo>
                  <a:pt x="1360714" y="32658"/>
                </a:lnTo>
                <a:lnTo>
                  <a:pt x="1524000" y="664029"/>
                </a:lnTo>
                <a:lnTo>
                  <a:pt x="1611085" y="239486"/>
                </a:lnTo>
                <a:lnTo>
                  <a:pt x="2090057" y="239486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" name="ตัวเชื่อมต่อตรง 6"/>
          <p:cNvCxnSpPr>
            <a:stCxn id="28" idx="9"/>
          </p:cNvCxnSpPr>
          <p:nvPr/>
        </p:nvCxnSpPr>
        <p:spPr>
          <a:xfrm>
            <a:off x="1708605" y="2769919"/>
            <a:ext cx="1990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1907704" y="2420384"/>
            <a:ext cx="0" cy="7921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/>
          <p:nvPr/>
        </p:nvCxnSpPr>
        <p:spPr>
          <a:xfrm>
            <a:off x="2843808" y="2398150"/>
            <a:ext cx="0" cy="7921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ตัวเชื่อมต่อตรง 29"/>
          <p:cNvCxnSpPr/>
          <p:nvPr/>
        </p:nvCxnSpPr>
        <p:spPr>
          <a:xfrm>
            <a:off x="2843808" y="2781091"/>
            <a:ext cx="4320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1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87152"/>
            <a:ext cx="8352928" cy="5904656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ทิศของกระแสไฟฟ้า   </a:t>
            </a:r>
            <a:b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- กำหนดให้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กระแสไฟฟ้า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ในตัวกลางมีทิศเดียวกับทิศของสนามไฟฟ้า</a:t>
            </a: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ประจุ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ไฟฟ้าบวกเคลื่อนที่จากบริเวณที่มี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ศักย์ไฟฟ้าสูงไปยังบริเวณที่มีศักย์ไฟฟ้า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ต่ำ</a:t>
            </a:r>
          </a:p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กระแสไฟฟ้า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ทิศจากตำแหน่งที่มี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ศักย์ไฟฟ้าสูงไปยังตำแหน่งที่มีศักย์ไฟฟ้าต่ำ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กว่า</a:t>
            </a: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0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  ก. </a:t>
            </a:r>
            <a:r>
              <a:rPr lang="th-TH" sz="20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อนุภาคที่มีประจุไฟฟ้าบวก </a:t>
            </a:r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          ข. </a:t>
            </a:r>
            <a:r>
              <a:rPr lang="th-TH" sz="20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อนุภาคที่มีประจุไฟฟ้า</a:t>
            </a:r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ลบ	ค.</a:t>
            </a:r>
            <a:r>
              <a:rPr lang="th-TH" sz="20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อนุภาคที่มีประจุไฟฟ้าบวกและลบ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6" name="Picture 2" descr="http://www.vcharkarn.com/userfiles/238080/1%20(5)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2084"/>
            <a:ext cx="15811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vcharkarn.com/userfiles/238080/1%20(6)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705" y="3070076"/>
            <a:ext cx="18573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vcharkarn.com/userfiles/238080/1%20(7)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8960"/>
            <a:ext cx="1828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61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</p:spPr>
            <p:txBody>
              <a:bodyPr>
                <a:normAutofit lnSpcReduction="10000"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ทิศของอิเล็กตรอนอิสระ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electron current) </a:t>
                </a:r>
                <a:endParaRPr lang="th-TH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ทิศ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การเคลื่อนที่ของอิเล็กตรอนอิสระหรือทิศของกระแส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อิเล็กตรอนมีทิศทางตรงข้ามกับสนามไฟฟ้า และกระแสไฟฟ้า</a:t>
                </a: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dirty="0"/>
                  <a:t>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ให้ 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n 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เป็นความหนาแน่นของอิเล็กตรอนอิสระหรือจำนวนอิเล็กตรอนอิสระใน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หนึ่ง  </a:t>
                </a: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    หน่วย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ปริมาตรของ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ตัวนำ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/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v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เป็นขนาดความเร็วลอยเลื่อนของ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อิเล็กตรอนอิสระ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(m/s)</a:t>
                </a:r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e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เป็นประจุไฟฟ้าของ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อิเล็กตรอนอิสระ </a:t>
                </a:r>
                <a14:m>
                  <m:oMath xmlns:m="http://schemas.openxmlformats.org/officeDocument/2006/math">
                    <m:r>
                      <a:rPr lang="th-TH" sz="2800" b="1" i="0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(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𝟏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𝟔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𝟏𝟗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𝑪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)</m:t>
                    </m:r>
                  </m:oMath>
                </a14:m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  <a:blipFill rotWithShape="1">
                <a:blip r:embed="rId2"/>
                <a:stretch>
                  <a:fillRect l="-1533" t="-154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170" name="Picture 2" descr="http://www.vcharkarn.com/userfiles/238080/1%20(8)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08042"/>
            <a:ext cx="3312368" cy="24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4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</p:spPr>
            <p:txBody>
              <a:bodyPr>
                <a:normAutofit/>
              </a:bodyPr>
              <a:lstStyle/>
              <a:p>
                <a:pPr algn="l"/>
                <a:endParaRPr lang="en-US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en-US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en-US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en-US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ในช่วงเวลา 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t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จำนวนอิเล็กตรอนอิสระที่เคลื่อนที่ผ่านพื้นที่หน้าตัด 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A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คือ จำนวนอิเล็กตรอนอิสระในตัวนำที่มีปริมาตร </a:t>
                </a:r>
                <a:r>
                  <a:rPr lang="en-US" sz="28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sA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ซึ่งเท่ากับ </a:t>
                </a:r>
                <a:r>
                  <a:rPr lang="en-US" sz="28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nsA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หรือ</a:t>
                </a:r>
                <a:r>
                  <a:rPr lang="en-US" sz="28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nvtA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เนื่องจาก 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s = </a:t>
                </a:r>
                <a:r>
                  <a:rPr lang="en-US" sz="28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vt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ดังนั้นประจุไฟฟ้า 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Q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ของอิเล็กตรอนอิสระจำนวน </a:t>
                </a:r>
                <a:r>
                  <a:rPr lang="en-US" sz="28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nvtA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 เท่ากับ </a:t>
                </a:r>
                <a:r>
                  <a:rPr lang="en-US" sz="28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nevtA</a:t>
                </a:r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จะได้ 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𝑰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𝑸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𝒏𝒆𝒗𝑨𝒕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𝒕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𝑰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𝒏𝒆𝒗𝑨</m:t>
                    </m:r>
                  </m:oMath>
                </a14:m>
                <a:endParaRPr lang="th-TH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  <a:blipFill rotWithShape="1">
                <a:blip r:embed="rId2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172" name="Picture 4" descr="http://www.vcharkarn.com/userfiles/238080/1%20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44767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4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Electric current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1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วดทองแดงมีกระแสไฟฟ้า 2 แอมแปร์เมื่อเวลาผ่านไป 1 นาที จำนวนอิเล็กตรอนมีค่าเท่าใด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𝟕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𝟓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𝟐𝟎</m:t>
                        </m:r>
                      </m:sup>
                    </m:sSup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ตัว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)</m:t>
                    </m:r>
                  </m:oMath>
                </a14:m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87152"/>
                <a:ext cx="8352928" cy="5904656"/>
              </a:xfrm>
              <a:blipFill rotWithShape="1">
                <a:blip r:embed="rId2"/>
                <a:stretch>
                  <a:fillRect l="-1533" t="-103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Electric current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15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1686</Words>
  <Application>Microsoft Office PowerPoint</Application>
  <PresentationFormat>นำเสนอทางหน้าจอ (4:3)</PresentationFormat>
  <Paragraphs>400</Paragraphs>
  <Slides>55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55</vt:i4>
      </vt:variant>
    </vt:vector>
  </HeadingPairs>
  <TitlesOfParts>
    <vt:vector size="56" baseType="lpstr">
      <vt:lpstr>ชุดรูปแบบของ Office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  <vt:lpstr>Physics4 s32204 Electric current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Physics4 s32204 Electric current</dc:title>
  <dc:creator>Student</dc:creator>
  <cp:lastModifiedBy>HomeUser</cp:lastModifiedBy>
  <cp:revision>118</cp:revision>
  <dcterms:created xsi:type="dcterms:W3CDTF">2014-11-14T06:14:38Z</dcterms:created>
  <dcterms:modified xsi:type="dcterms:W3CDTF">2015-01-09T09:26:05Z</dcterms:modified>
</cp:coreProperties>
</file>