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6" r:id="rId4"/>
    <p:sldId id="261" r:id="rId5"/>
    <p:sldId id="257" r:id="rId6"/>
    <p:sldId id="262" r:id="rId7"/>
    <p:sldId id="263" r:id="rId8"/>
    <p:sldId id="265" r:id="rId9"/>
    <p:sldId id="266" r:id="rId10"/>
    <p:sldId id="267" r:id="rId11"/>
    <p:sldId id="268" r:id="rId12"/>
    <p:sldId id="264" r:id="rId13"/>
    <p:sldId id="271" r:id="rId14"/>
    <p:sldId id="270" r:id="rId15"/>
    <p:sldId id="272" r:id="rId16"/>
    <p:sldId id="269" r:id="rId17"/>
    <p:sldId id="273" r:id="rId18"/>
    <p:sldId id="274" r:id="rId19"/>
    <p:sldId id="275" r:id="rId20"/>
    <p:sldId id="276" r:id="rId21"/>
    <p:sldId id="277" r:id="rId22"/>
    <p:sldId id="293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9" r:id="rId32"/>
    <p:sldId id="287" r:id="rId33"/>
    <p:sldId id="288" r:id="rId34"/>
    <p:sldId id="290" r:id="rId35"/>
    <p:sldId id="291" r:id="rId36"/>
    <p:sldId id="292" r:id="rId37"/>
    <p:sldId id="294" r:id="rId38"/>
    <p:sldId id="295" r:id="rId39"/>
    <p:sldId id="296" r:id="rId40"/>
    <p:sldId id="297" r:id="rId41"/>
    <p:sldId id="304" r:id="rId42"/>
    <p:sldId id="305" r:id="rId43"/>
    <p:sldId id="298" r:id="rId44"/>
    <p:sldId id="299" r:id="rId45"/>
    <p:sldId id="300" r:id="rId46"/>
    <p:sldId id="301" r:id="rId47"/>
    <p:sldId id="302" r:id="rId48"/>
    <p:sldId id="303" r:id="rId49"/>
    <p:sldId id="313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6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988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313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57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935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295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396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226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276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770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011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794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7EFF-2F88-4B9A-8721-79EDF6773285}" type="datetimeFigureOut">
              <a:rPr lang="th-TH" smtClean="0"/>
              <a:t>25/06/57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FA90F-846D-44FE-9179-805BA1B4B34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20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4824536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คลื่นกล (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mechanical wave)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เป็นคลื่นที่ต้องอาศัยตัวกลางในการเคลื่อนที่</a:t>
            </a:r>
          </a:p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9.1 การถ่ายโอนพลังงานของคลื่นกล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พลังงานของคลื่นจะถูกถ่ายโอนไปกับอนุภาคของตัวกลาง โดยอนุภาคของตัวกลางจะสั่นหรือเคลื่อนที่กลับไปกลับมา ณ ตำแหน่งหนึ่งเท่านั้น</a:t>
            </a:r>
          </a:p>
          <a:p>
            <a:pPr algn="l"/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9.1.1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การสั่น การเคลื่อนที่แบบ</a:t>
            </a:r>
            <a:r>
              <a:rPr lang="th-TH" sz="2800" b="1" dirty="0" err="1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ฮาร์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มอนิกอย่างง่ายและการเกิดคลื่น</a:t>
            </a:r>
          </a:p>
          <a:p>
            <a:pPr algn="l"/>
            <a:r>
              <a:rPr lang="th-TH" sz="2800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การสั่น </a:t>
            </a:r>
            <a:r>
              <a:rPr lang="th-TH" sz="28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Oscillation) 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คือการเคลื่อนที่เป็นจังหวะซ้ำๆกัน โดยมี คาบ (</a:t>
            </a:r>
            <a:r>
              <a:rPr lang="en-US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period)</a:t>
            </a:r>
            <a:br>
              <a:rPr lang="en-US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หรือช่วงเวลาที่สั่นครบหนึ่งรอบเท่าเดิมเสมอ </a:t>
            </a:r>
          </a:p>
          <a:p>
            <a:pPr algn="l"/>
            <a:r>
              <a:rPr lang="th-TH" sz="2800" b="1" dirty="0" smtClean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การเคลื่อนที่แบบ</a:t>
            </a:r>
            <a:r>
              <a:rPr lang="th-TH" sz="2800" b="1" dirty="0" err="1" smtClean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ฮาร์</a:t>
            </a:r>
            <a:r>
              <a:rPr lang="th-TH" sz="2800" b="1" dirty="0" smtClean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มอนิกอย่างง่าย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(Simple Harmonic  Motion : SHM)</a:t>
            </a:r>
          </a:p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เป็นการเคลื่อนที่ของวัตถุแบบกลับไปกลับมาซ้ำรอยเดิม โดยมีความเร่งแปรผันตรงกับการกระจัด แต่มีทิศตรงกันข้าม</a:t>
            </a:r>
          </a:p>
          <a:p>
            <a:pPr algn="l"/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Simple Harmonic  Motion : SHM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5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3240360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ชนิดของคลื่น</a:t>
            </a:r>
          </a:p>
          <a:p>
            <a:pPr algn="l"/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เราแบ่งชนิดของคลื่นตามการใช้และไม่ใช้ตัวกลางได้ 2 แบบ</a:t>
            </a:r>
            <a:b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1. คลื่นกล (</a:t>
            </a:r>
            <a:r>
              <a:rPr lang="en-US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Mechanical wave)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เป็นคลื่นที่ต้องอาศัยตัวกลางในการถ่ายโอนพลังงานจึงจะทำให้คลื่น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แผ่ออกไป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ได้ ได้แก่คลื่นน้ำ คลื่นในเส้นเชือก คลื่นเสียง คลื่น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2. คลื่นแม่เหล็กไฟฟ้า (</a:t>
            </a:r>
            <a:r>
              <a:rPr lang="en-US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Electromagnetic wave)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เป็นคลื่นที่ไม่ต้องอาศัยตัวกลางในการถ่ายโอนพลังงาน เช่นแสง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คลื่นวิทยุ</a:t>
            </a:r>
            <a:endParaRPr lang="th-TH" sz="2800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8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3240360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ชนิดของคลื่น</a:t>
            </a:r>
          </a:p>
          <a:p>
            <a:pPr algn="l"/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เราแบ่งชนิดของคลื่นตามลักษณะการเกิดได้ 2 แบบ </a:t>
            </a:r>
            <a:b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1. คลื่นดล (</a:t>
            </a:r>
            <a:r>
              <a:rPr lang="en-US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Pulse wave)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คือคลื่นที่เกิดจาการสั่นของแหล่งกำเนิดในช่วง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สั้นๆ</a:t>
            </a:r>
          </a:p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เช่น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1 - 2 ลูก</a:t>
            </a:r>
            <a:b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2. คลื่นต่อเนื่อง (</a:t>
            </a:r>
            <a:r>
              <a:rPr lang="en-US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Continuous wave)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คือคลื่นที่เกิดจาการสั่นของแหล่งกำเนิดอย่างต่อเนื่อง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60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5472608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มุมเฟส พิจารณาคลื่นรูปไซน์</a:t>
            </a:r>
            <a:endParaRPr lang="en-US" sz="2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>
            <a:off x="539552" y="2240868"/>
            <a:ext cx="75608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755576" y="1268760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6267" y="1106002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th-TH" dirty="0"/>
          </a:p>
        </p:txBody>
      </p:sp>
      <p:sp>
        <p:nvSpPr>
          <p:cNvPr id="28" name="TextBox 27"/>
          <p:cNvSpPr txBox="1"/>
          <p:nvPr/>
        </p:nvSpPr>
        <p:spPr>
          <a:xfrm>
            <a:off x="8291606" y="1978514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th-TH" dirty="0"/>
          </a:p>
        </p:txBody>
      </p:sp>
      <p:sp>
        <p:nvSpPr>
          <p:cNvPr id="8" name="รูปแบบอิสระ 7"/>
          <p:cNvSpPr/>
          <p:nvPr/>
        </p:nvSpPr>
        <p:spPr>
          <a:xfrm>
            <a:off x="751114" y="1253566"/>
            <a:ext cx="7108372" cy="2012159"/>
          </a:xfrm>
          <a:custGeom>
            <a:avLst/>
            <a:gdLst>
              <a:gd name="connsiteX0" fmla="*/ 0 w 7108372"/>
              <a:gd name="connsiteY0" fmla="*/ 978005 h 2012159"/>
              <a:gd name="connsiteX1" fmla="*/ 653143 w 7108372"/>
              <a:gd name="connsiteY1" fmla="*/ 96263 h 2012159"/>
              <a:gd name="connsiteX2" fmla="*/ 1611086 w 7108372"/>
              <a:gd name="connsiteY2" fmla="*/ 1957720 h 2012159"/>
              <a:gd name="connsiteX3" fmla="*/ 2743200 w 7108372"/>
              <a:gd name="connsiteY3" fmla="*/ 52720 h 2012159"/>
              <a:gd name="connsiteX4" fmla="*/ 3614057 w 7108372"/>
              <a:gd name="connsiteY4" fmla="*/ 1979491 h 2012159"/>
              <a:gd name="connsiteX5" fmla="*/ 4669972 w 7108372"/>
              <a:gd name="connsiteY5" fmla="*/ 63605 h 2012159"/>
              <a:gd name="connsiteX6" fmla="*/ 5453743 w 7108372"/>
              <a:gd name="connsiteY6" fmla="*/ 2012148 h 2012159"/>
              <a:gd name="connsiteX7" fmla="*/ 6455229 w 7108372"/>
              <a:gd name="connsiteY7" fmla="*/ 30948 h 2012159"/>
              <a:gd name="connsiteX8" fmla="*/ 7108372 w 7108372"/>
              <a:gd name="connsiteY8" fmla="*/ 988891 h 201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8372" h="2012159">
                <a:moveTo>
                  <a:pt x="0" y="978005"/>
                </a:moveTo>
                <a:cubicBezTo>
                  <a:pt x="192314" y="455491"/>
                  <a:pt x="384629" y="-67023"/>
                  <a:pt x="653143" y="96263"/>
                </a:cubicBezTo>
                <a:cubicBezTo>
                  <a:pt x="921657" y="259549"/>
                  <a:pt x="1262743" y="1964977"/>
                  <a:pt x="1611086" y="1957720"/>
                </a:cubicBezTo>
                <a:cubicBezTo>
                  <a:pt x="1959429" y="1950463"/>
                  <a:pt x="2409372" y="49092"/>
                  <a:pt x="2743200" y="52720"/>
                </a:cubicBezTo>
                <a:cubicBezTo>
                  <a:pt x="3077028" y="56348"/>
                  <a:pt x="3292928" y="1977677"/>
                  <a:pt x="3614057" y="1979491"/>
                </a:cubicBezTo>
                <a:cubicBezTo>
                  <a:pt x="3935186" y="1981305"/>
                  <a:pt x="4363358" y="58162"/>
                  <a:pt x="4669972" y="63605"/>
                </a:cubicBezTo>
                <a:cubicBezTo>
                  <a:pt x="4976586" y="69048"/>
                  <a:pt x="5156200" y="2017591"/>
                  <a:pt x="5453743" y="2012148"/>
                </a:cubicBezTo>
                <a:cubicBezTo>
                  <a:pt x="5751286" y="2006705"/>
                  <a:pt x="6179458" y="201491"/>
                  <a:pt x="6455229" y="30948"/>
                </a:cubicBezTo>
                <a:cubicBezTo>
                  <a:pt x="6731000" y="-139595"/>
                  <a:pt x="6919686" y="424648"/>
                  <a:pt x="7108372" y="98889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88916" y="3250413"/>
            <a:ext cx="8359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เฟสของคลื่น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คือ การตั้งชื่อเพื่อใช้เรียกตำแหน่งต่างๆ บนคลื่นโดยมีความสัมพันธ์กับการ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กระจัดของ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การเคลื่อนที่ของคลื่น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สี่เหลี่ยมผืนผ้า 6"/>
              <p:cNvSpPr/>
              <p:nvPr/>
            </p:nvSpPr>
            <p:spPr>
              <a:xfrm>
                <a:off x="395536" y="4077072"/>
                <a:ext cx="808716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เฟสตรงกัน (</a:t>
                </a:r>
                <a:r>
                  <a:rPr lang="en-US" b="1" dirty="0" err="1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Inphase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)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ตำแหน่งที่มีมุมเฟสต่างกัน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𝟐</m:t>
                    </m:r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𝒏</m:t>
                    </m:r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</m:oMath>
                </a14:m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เช่น </a:t>
                </a:r>
                <a14:m>
                  <m:oMath xmlns:m="http://schemas.openxmlformats.org/officeDocument/2006/math"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𝟐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,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𝟒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,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𝟔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,…</m:t>
                    </m:r>
                  </m:oMath>
                </a14:m>
                <a:endParaRPr lang="th-TH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7" name="สี่เหลี่ยมผืนผ้า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077072"/>
                <a:ext cx="8087169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1583" t="-641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สี่เหลี่ยมผืนผ้า 9"/>
              <p:cNvSpPr/>
              <p:nvPr/>
            </p:nvSpPr>
            <p:spPr>
              <a:xfrm>
                <a:off x="395536" y="4869160"/>
                <a:ext cx="793472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เฟสตรงข้ามกัน (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Out of phase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)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ตำแหน่งที่มีมุมเฟสต่างกัน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(</m:t>
                    </m:r>
                    <m:r>
                      <a:rPr lang="en-US" b="1" i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𝟐</m:t>
                    </m:r>
                    <m:r>
                      <a:rPr lang="en-US" b="1" i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𝒏</m:t>
                    </m:r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+</m:t>
                    </m:r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𝟏</m:t>
                    </m:r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)</m:t>
                    </m:r>
                    <m:r>
                      <a:rPr lang="en-US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เช่น </a:t>
                </a:r>
                <a14:m>
                  <m:oMath xmlns:m="http://schemas.openxmlformats.org/officeDocument/2006/math">
                    <m:r>
                      <a:rPr lang="th-TH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  <m:r>
                      <a:rPr lang="th-TH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,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𝟑</m:t>
                    </m:r>
                    <m:r>
                      <a:rPr lang="th-TH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  <m:r>
                      <a:rPr lang="th-TH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,</m:t>
                    </m:r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𝟓</m:t>
                    </m:r>
                    <m:r>
                      <a:rPr lang="th-TH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𝝅</m:t>
                    </m:r>
                    <m:r>
                      <a:rPr lang="th-TH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,…</m:t>
                    </m:r>
                  </m:oMath>
                </a14:m>
                <a:endParaRPr lang="th-TH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10" name="สี่เหลี่ยมผืนผ้า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869160"/>
                <a:ext cx="7934723" cy="954107"/>
              </a:xfrm>
              <a:prstGeom prst="rect">
                <a:avLst/>
              </a:prstGeom>
              <a:blipFill rotWithShape="1">
                <a:blip r:embed="rId3"/>
                <a:stretch>
                  <a:fillRect l="-1613" t="-6410" b="-1730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สี่เหลี่ยมผืนผ้า 12"/>
              <p:cNvSpPr/>
              <p:nvPr/>
            </p:nvSpPr>
            <p:spPr>
              <a:xfrm>
                <a:off x="460622" y="5823267"/>
                <a:ext cx="3967362" cy="739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ความต่างเฟสหาได้จาก </a:t>
                </a:r>
                <a14:m>
                  <m:oMath xmlns:m="http://schemas.openxmlformats.org/officeDocument/2006/math"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∅</m:t>
                    </m:r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𝝅</m:t>
                        </m:r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∆</m:t>
                        </m:r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𝒙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𝝀</m:t>
                        </m:r>
                      </m:den>
                    </m:f>
                  </m:oMath>
                </a14:m>
                <a:endParaRPr lang="th-TH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13" name="สี่เหลี่ยมผืนผ้า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22" y="5823267"/>
                <a:ext cx="3967362" cy="739754"/>
              </a:xfrm>
              <a:prstGeom prst="rect">
                <a:avLst/>
              </a:prstGeom>
              <a:blipFill rotWithShape="1">
                <a:blip r:embed="rId4"/>
                <a:stretch>
                  <a:fillRect l="-3231" b="-6557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82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827584" y="980728"/>
            <a:ext cx="7560840" cy="4968552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คลื่นผิวน้ำ</a:t>
            </a:r>
            <a:endParaRPr lang="en-US" sz="2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http://www2.pm.ac.th/wave/animation/ani_wav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132856"/>
            <a:ext cx="4515597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3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580129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ส่วนประกอบของคลื่น</a:t>
            </a:r>
            <a:endParaRPr lang="en-US" sz="2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755576" y="2332135"/>
            <a:ext cx="75608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971600" y="1360027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รูปแบบอิสระ 15"/>
          <p:cNvSpPr/>
          <p:nvPr/>
        </p:nvSpPr>
        <p:spPr>
          <a:xfrm>
            <a:off x="967138" y="1344833"/>
            <a:ext cx="7108372" cy="1796135"/>
          </a:xfrm>
          <a:custGeom>
            <a:avLst/>
            <a:gdLst>
              <a:gd name="connsiteX0" fmla="*/ 0 w 7108372"/>
              <a:gd name="connsiteY0" fmla="*/ 978005 h 2012159"/>
              <a:gd name="connsiteX1" fmla="*/ 653143 w 7108372"/>
              <a:gd name="connsiteY1" fmla="*/ 96263 h 2012159"/>
              <a:gd name="connsiteX2" fmla="*/ 1611086 w 7108372"/>
              <a:gd name="connsiteY2" fmla="*/ 1957720 h 2012159"/>
              <a:gd name="connsiteX3" fmla="*/ 2743200 w 7108372"/>
              <a:gd name="connsiteY3" fmla="*/ 52720 h 2012159"/>
              <a:gd name="connsiteX4" fmla="*/ 3614057 w 7108372"/>
              <a:gd name="connsiteY4" fmla="*/ 1979491 h 2012159"/>
              <a:gd name="connsiteX5" fmla="*/ 4669972 w 7108372"/>
              <a:gd name="connsiteY5" fmla="*/ 63605 h 2012159"/>
              <a:gd name="connsiteX6" fmla="*/ 5453743 w 7108372"/>
              <a:gd name="connsiteY6" fmla="*/ 2012148 h 2012159"/>
              <a:gd name="connsiteX7" fmla="*/ 6455229 w 7108372"/>
              <a:gd name="connsiteY7" fmla="*/ 30948 h 2012159"/>
              <a:gd name="connsiteX8" fmla="*/ 7108372 w 7108372"/>
              <a:gd name="connsiteY8" fmla="*/ 988891 h 201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8372" h="2012159">
                <a:moveTo>
                  <a:pt x="0" y="978005"/>
                </a:moveTo>
                <a:cubicBezTo>
                  <a:pt x="192314" y="455491"/>
                  <a:pt x="384629" y="-67023"/>
                  <a:pt x="653143" y="96263"/>
                </a:cubicBezTo>
                <a:cubicBezTo>
                  <a:pt x="921657" y="259549"/>
                  <a:pt x="1262743" y="1964977"/>
                  <a:pt x="1611086" y="1957720"/>
                </a:cubicBezTo>
                <a:cubicBezTo>
                  <a:pt x="1959429" y="1950463"/>
                  <a:pt x="2409372" y="49092"/>
                  <a:pt x="2743200" y="52720"/>
                </a:cubicBezTo>
                <a:cubicBezTo>
                  <a:pt x="3077028" y="56348"/>
                  <a:pt x="3292928" y="1977677"/>
                  <a:pt x="3614057" y="1979491"/>
                </a:cubicBezTo>
                <a:cubicBezTo>
                  <a:pt x="3935186" y="1981305"/>
                  <a:pt x="4363358" y="58162"/>
                  <a:pt x="4669972" y="63605"/>
                </a:cubicBezTo>
                <a:cubicBezTo>
                  <a:pt x="4976586" y="69048"/>
                  <a:pt x="5156200" y="2017591"/>
                  <a:pt x="5453743" y="2012148"/>
                </a:cubicBezTo>
                <a:cubicBezTo>
                  <a:pt x="5751286" y="2006705"/>
                  <a:pt x="6179458" y="201491"/>
                  <a:pt x="6455229" y="30948"/>
                </a:cubicBezTo>
                <a:cubicBezTo>
                  <a:pt x="6731000" y="-139595"/>
                  <a:pt x="6919686" y="424648"/>
                  <a:pt x="7108372" y="98889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ชื่อเรื่องรอง 2"/>
              <p:cNvSpPr txBox="1">
                <a:spLocks/>
              </p:cNvSpPr>
              <p:nvPr/>
            </p:nvSpPr>
            <p:spPr>
              <a:xfrm>
                <a:off x="536036" y="3140968"/>
                <a:ext cx="8352928" cy="3600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การกระจัด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(displacement)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ระยะจากเส้นสมดุลถึงตำแหน่งนั้นๆ</a:t>
                </a: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สันคลื่น </a:t>
                </a:r>
                <a:r>
                  <a:rPr lang="en-US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(crest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จุดสูงสุดบนคลื่น</a:t>
                </a: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ท้องคลื่น</a:t>
                </a:r>
                <a:r>
                  <a:rPr lang="en-US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(trough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จุดต่ำสุดบนคลื่น</a:t>
                </a:r>
              </a:p>
              <a:p>
                <a:pPr algn="l"/>
                <a:r>
                  <a:rPr lang="th-TH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หน้าคลื่น (</a:t>
                </a:r>
                <a:r>
                  <a:rPr lang="en-US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wave surface) </a:t>
                </a:r>
                <a:r>
                  <a:rPr lang="th-TH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คือ เส้นต่อจุดที่มีเฟสตรงกันของสันคลื่น</a:t>
                </a:r>
              </a:p>
              <a:p>
                <a:pPr algn="l"/>
                <a:r>
                  <a:rPr lang="th-TH" sz="2800" b="1" dirty="0" err="1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แอม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พลิ</a:t>
                </a:r>
                <a:r>
                  <a:rPr lang="th-TH" sz="2800" b="1" dirty="0" err="1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จูด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(amplitude, A)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ระยะจากเส้นสมดุลถึงสันคลื่น (ท้องคลื่น)</a:t>
                </a: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ความยาวคลื่น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(wave length,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) </a:t>
                </a:r>
                <a:r>
                  <a:rPr lang="th-TH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ระยะจากสันคลื่นถึงสันคลื่นลูก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ถัดไป</a:t>
                </a: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คาบ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(period, T)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เวลาที่คลื่นใช้ในการเคลื่อนที่ครบ 1 รอบพอดี (วินาที)</a:t>
                </a: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ความถี่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(frequency, f)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จำนวนรอบที่คลื่นเคลื่อนที่ได้ในหนึ่งหน่วยเวลา (ต่อวินาที,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Hz)</a:t>
                </a:r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17" name="ชื่อเรื่องรอง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36" y="3140968"/>
                <a:ext cx="8352928" cy="3600400"/>
              </a:xfrm>
              <a:prstGeom prst="rect">
                <a:avLst/>
              </a:prstGeom>
              <a:blipFill rotWithShape="1">
                <a:blip r:embed="rId2"/>
                <a:stretch>
                  <a:fillRect l="-1314" t="-2538" b="-135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0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ชื่อเรื่องรอง 2"/>
              <p:cNvSpPr txBox="1">
                <a:spLocks/>
              </p:cNvSpPr>
              <p:nvPr/>
            </p:nvSpPr>
            <p:spPr>
              <a:xfrm>
                <a:off x="525353" y="980728"/>
                <a:ext cx="8352928" cy="55446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คาบ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(period, T)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เวลาที่คลื่นใช้ในการเคลื่อนที่ครบ 1 รอบพอดี (วินาที)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𝑻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th-TH" sz="2800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ความถี่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(frequency, f)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จำนวนรอบที่คลื่นเคลื่อนที่ได้ในหนึ่งหน่วยเวลา (ต่อวินาที,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Hz)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𝒇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𝑻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 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อัตราเร็วคลื่น (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v) 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𝒗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  <m:t>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  <a:latin typeface="TH SarabunPSK" pitchFamily="34" charset="-34"/>
                    <a:cs typeface="TH SarabunPSK" pitchFamily="34" charset="-34"/>
                  </a:rPr>
                  <a:t>  </a:t>
                </a:r>
              </a:p>
              <a:p>
                <a:r>
                  <a:rPr lang="en-US" sz="2800" b="1" dirty="0" smtClean="0">
                    <a:solidFill>
                      <a:schemeClr val="tx1"/>
                    </a:solidFill>
                    <a:cs typeface="TH SarabunPSK" pitchFamily="34" charset="-34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𝒗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อัตราเร็วคลื่น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ในเส้นเชือก            </a:t>
                </a:r>
                <a:r>
                  <a:rPr lang="th-TH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     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𝒗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H SarabunPSK" pitchFamily="34" charset="-34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H SarabunPSK" pitchFamily="34" charset="-34"/>
                              </a:rPr>
                              <m:t>𝑻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H SarabunPSK" pitchFamily="34" charset="-34"/>
                              </a:rPr>
                              <m:t>𝝁</m:t>
                            </m:r>
                          </m:den>
                        </m:f>
                      </m:e>
                    </m:rad>
                  </m:oMath>
                </a14:m>
                <a:endParaRPr lang="th-TH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17" name="ชื่อเรื่องรอง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53" y="980728"/>
                <a:ext cx="8352928" cy="5544616"/>
              </a:xfrm>
              <a:prstGeom prst="rect">
                <a:avLst/>
              </a:prstGeom>
              <a:blipFill rotWithShape="1">
                <a:blip r:embed="rId2"/>
                <a:stretch>
                  <a:fillRect l="-1241" t="-99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55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4320480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ตัวอย่าง1 จากรูป จงหา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>
            <a:off x="750590" y="2888940"/>
            <a:ext cx="35184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966614" y="1916832"/>
            <a:ext cx="0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3528" y="1393612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การกระจัด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(cm)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9043" y="262733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เวลา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(s)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508104" y="1958450"/>
            <a:ext cx="2520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thaiAlphaPeriod"/>
            </a:pP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มุมเฟสเริ่มต้น</a:t>
            </a:r>
          </a:p>
          <a:p>
            <a:pPr marL="514350" indent="-514350">
              <a:buAutoNum type="thaiAlphaPeriod"/>
            </a:pPr>
            <a:r>
              <a:rPr lang="th-TH" b="1" dirty="0" err="1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b="1" dirty="0" err="1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endParaRPr lang="th-TH" b="1" dirty="0" smtClean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thaiAlphaPeriod"/>
            </a:pP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คาบ</a:t>
            </a:r>
          </a:p>
          <a:p>
            <a:pPr marL="514350" indent="-514350">
              <a:buAutoNum type="thaiAlphaPeriod"/>
            </a:pP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ความถี่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รูปแบบอิสระ 16"/>
          <p:cNvSpPr/>
          <p:nvPr/>
        </p:nvSpPr>
        <p:spPr>
          <a:xfrm>
            <a:off x="951267" y="2065407"/>
            <a:ext cx="2786742" cy="1763972"/>
          </a:xfrm>
          <a:custGeom>
            <a:avLst/>
            <a:gdLst>
              <a:gd name="connsiteX0" fmla="*/ 0 w 2786742"/>
              <a:gd name="connsiteY0" fmla="*/ 73196 h 1763972"/>
              <a:gd name="connsiteX1" fmla="*/ 413657 w 2786742"/>
              <a:gd name="connsiteY1" fmla="*/ 323568 h 1763972"/>
              <a:gd name="connsiteX2" fmla="*/ 653142 w 2786742"/>
              <a:gd name="connsiteY2" fmla="*/ 824311 h 1763972"/>
              <a:gd name="connsiteX3" fmla="*/ 1219200 w 2786742"/>
              <a:gd name="connsiteY3" fmla="*/ 1749596 h 1763972"/>
              <a:gd name="connsiteX4" fmla="*/ 2090057 w 2786742"/>
              <a:gd name="connsiteY4" fmla="*/ 29654 h 1763972"/>
              <a:gd name="connsiteX5" fmla="*/ 2786742 w 2786742"/>
              <a:gd name="connsiteY5" fmla="*/ 824311 h 176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6742" h="1763972">
                <a:moveTo>
                  <a:pt x="0" y="73196"/>
                </a:moveTo>
                <a:cubicBezTo>
                  <a:pt x="152400" y="135789"/>
                  <a:pt x="304800" y="198382"/>
                  <a:pt x="413657" y="323568"/>
                </a:cubicBezTo>
                <a:cubicBezTo>
                  <a:pt x="522514" y="448754"/>
                  <a:pt x="518885" y="586640"/>
                  <a:pt x="653142" y="824311"/>
                </a:cubicBezTo>
                <a:cubicBezTo>
                  <a:pt x="787399" y="1061982"/>
                  <a:pt x="979714" y="1882039"/>
                  <a:pt x="1219200" y="1749596"/>
                </a:cubicBezTo>
                <a:cubicBezTo>
                  <a:pt x="1458686" y="1617153"/>
                  <a:pt x="1828800" y="183868"/>
                  <a:pt x="2090057" y="29654"/>
                </a:cubicBezTo>
                <a:cubicBezTo>
                  <a:pt x="2351314" y="-124560"/>
                  <a:pt x="2569028" y="349875"/>
                  <a:pt x="2786742" y="82431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TextBox 17"/>
          <p:cNvSpPr txBox="1"/>
          <p:nvPr/>
        </p:nvSpPr>
        <p:spPr>
          <a:xfrm>
            <a:off x="1407273" y="2866391"/>
            <a:ext cx="315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2    4    6    8    10</a:t>
            </a:r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593335" y="1807245"/>
            <a:ext cx="31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5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558" y="348184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-5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4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1728192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2  นาย ก นั่งริมสระใช้เท้ากระทุ้มน้ำ ปรากฏว่าคลื่นลูกแรกเคลื่อนที่ถึงฝั่งตรงข้ามที่อยู่ห่างออกไป 18 เมตร ในเวลา 1 นาที อัตราเร็วของคลื่นน้ำมีค่าเท่าใด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12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1728192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3  ในการทดลองเรื่องการเคลื่อนที่ของคลื่น โดยใช้คลื่นน้ำกับตัวกำเนิดคลื่นซึ่งเป็นมอเตอร์ที่หมุน 4 รอบ/วินาที ถ้าคลื่นบนผิวน้ำเคลื่อนที่ด้วยอัตราเร็ว 12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cm/s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จงหาความยาวคลื่นผิวน้ำนี้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38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1728192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4  ในการทดลองเรื่องการเคลื่อนที่ของคลื่น น้ำโดยใช้คลื่นน้ำซึ่งเป็นมอเตอร์ที่หมุน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0 รอบ/วินาที ถ้าระยะระหว่างสันคลื่นถึงสันคลื่นลูกถัดไปเท่ากับ 4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cm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จงหาอัตราเร็วคลื่นผิวน้ำนี้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1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ชื่อเรื่องรอง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5536" y="764704"/>
                <a:ext cx="8352928" cy="5472608"/>
              </a:xfrm>
            </p:spPr>
            <p:txBody>
              <a:bodyPr>
                <a:normAutofit fontScale="92500"/>
              </a:bodyPr>
              <a:lstStyle/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นาฬิกาลูกตุ้ม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endParaRPr lang="th-TH" sz="2800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คาบ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(period, T) </a:t>
                </a:r>
                <a:r>
                  <a:rPr lang="th-TH" sz="2800" b="1" dirty="0" smtClean="0">
                    <a:solidFill>
                      <a:schemeClr val="tx1"/>
                    </a:solidFill>
                    <a:latin typeface="TH SarabunPSK" pitchFamily="34" charset="-34"/>
                    <a:cs typeface="TH SarabunPSK" pitchFamily="34" charset="-34"/>
                  </a:rPr>
                  <a:t>คือ เวลาที่ลูกตุ้มใช้ในการเคลื่อนที่ครบ 1 รอบพอดี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𝑻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𝒇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 </m:t>
                      </m:r>
                    </m:oMath>
                  </m:oMathPara>
                </a14:m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𝑻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TH SarabunPSK" pitchFamily="34" charset="-34"/>
                        </a:rPr>
                        <m:t>𝝅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H SarabunPSK" pitchFamily="34" charset="-34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  <m:t>𝒍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  <m:t>𝒈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endParaRPr lang="th-TH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ความถี่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(frequency, f)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คือ จำนวนรอบที่ลูกตุ้มเคลื่อนที่ได้ในหนึ่งหน่วยเวลา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𝒇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𝑻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 </m:t>
                      </m:r>
                    </m:oMath>
                  </m:oMathPara>
                </a14:m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𝒇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𝟐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H SarabunPSK" pitchFamily="34" charset="-34"/>
                            </a:rPr>
                            <m:t>𝝅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H SarabunPSK" pitchFamily="34" charset="-34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  <m:t>𝒈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  <m:t>𝒍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endParaRPr lang="th-TH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3" name="ชื่อเรื่องรอง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5536" y="764704"/>
                <a:ext cx="8352928" cy="5472608"/>
              </a:xfrm>
              <a:blipFill rotWithShape="1">
                <a:blip r:embed="rId2"/>
                <a:stretch>
                  <a:fillRect l="-1314" t="-1002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Simple Harmonic  Motion : SHM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D:\BackupE\snitk\wave\animation\pendulum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1908804" cy="143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BackupE\snitk\wave\animation\300px-Simple_gravity_pendulum_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2816"/>
            <a:ext cx="1811771" cy="17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4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1728192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5 แหล่งกำเนิดคลื่นปล่อยคลื่นที่มีความยาวคลื่น 0.05 เมตร วัดอัตราเร็วได้ 40 เมตร/วินาที เป็นเวลา 0.8 วินาที ได้คลื่นทั้งหมดกี่ลูก 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26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1728192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คลื่นผิวน้ำมีความเร็ว 20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cm/s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กระจายออกจากแหล่งกำเนิดคลื่นที่มีความถี่ 5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Hz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การกระเพื่อมของน้ำที่อยู่ห่างจากแหล่งกำเนิดเป็นระยะ 30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cm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และ 48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cm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จุดทั้งสองมีเฟส</a:t>
            </a:r>
            <a:r>
              <a:rPr lang="th-TH" sz="2800" b="1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ต่างกันเท่าใด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04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720080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การซ้อนทับของคลื่น </a:t>
            </a:r>
            <a:r>
              <a:rPr lang="en-US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(superposition)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http://www2.pm.ac.th/wave/animation/Harmonic_Standing_Wa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16980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61594" y="4062551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เมื่อคลื่นสองขบวนเคลื่อนที่มาพบกัน จะเกิดการรวมกันเป็นคลื่นใหม่ โดยที่คลื่นเดิมซ่อนรูป</a:t>
            </a:r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อยู่ใน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คลื่นใหม่ ซึ่งคลื่นเดิมจะแสดงคุณสมบัติเดิมออกมารูปเดิมอีกเมื่อคลื่นนั้นเคลื่อนที่ผ่านไป </a:t>
            </a:r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กระจัดของคลื่นใหม่ที่เกิด ณ ตำแหน่ง</a:t>
            </a:r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ต่างๆ เป็น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ผลบวกของการกระจัดของคลื่นทั้ง</a:t>
            </a:r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สองที่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ตำแหน่งนั้น (บวกกันแบบเวกเตอร์)</a:t>
            </a:r>
            <a:b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ซึ่งมีผลให้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ของคลื่นใหม่ = ผลรวมของ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ของคลื่นทั้งสอง</a:t>
            </a:r>
          </a:p>
        </p:txBody>
      </p:sp>
    </p:spTree>
    <p:extLst>
      <p:ext uri="{BB962C8B-B14F-4D97-AF65-F5344CB8AC3E}">
        <p14:creationId xmlns:p14="http://schemas.microsoft.com/office/powerpoint/2010/main" val="41287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5832648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การรวมกันของคลื่นสามารถจำแนกได้เป็น 2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แบบ</a:t>
            </a:r>
          </a:p>
          <a:p>
            <a:pPr algn="l"/>
            <a:endParaRPr lang="th-TH" sz="2800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endParaRPr lang="th-TH" sz="2800" b="1" dirty="0" smtClean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endParaRPr lang="th-TH" sz="2800" b="1" dirty="0" smtClean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1) การรวมกันแบบเสริม </a:t>
            </a:r>
            <a:b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เป็นการรวมกันชนิดที่ทำให้การ กระจัดของคลื่นลัพธ์(คลื่นลูกใหม่)มีค่ามากขึ้นซึ่ง</a:t>
            </a:r>
            <a:b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เกิดจากคลื่นทั้งสองมีการกระจัดทิศเดียวกันมารวมกัน อาจเป็นการกระจัดบวก</a:t>
            </a:r>
            <a:b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ของทั้งสองคลื่น หรืออาจเกิดจากการกระจัดที่เป็น</a:t>
            </a:r>
            <a:r>
              <a:rPr lang="th-TH" sz="28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ลบของ</a:t>
            </a: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ทั้งสองคลื่นก็ได้มีผลให้</a:t>
            </a:r>
          </a:p>
          <a:p>
            <a:pPr algn="l"/>
            <a:r>
              <a:rPr lang="th-TH" sz="2800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sz="2800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ลัพธ์เพิ่มขึ้น</a:t>
            </a:r>
          </a:p>
          <a:p>
            <a:pPr algn="l"/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2) การรวมกันแบบหักล้างกัน เป็นการรวมกันชนิดที่ทำให้การกระจัดของคลื่นลัพธ์ </a:t>
            </a:r>
            <a:b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(คลื่นลูกใหม่) มีค่าลดลง ซึ่งเกิดจากคลื่นทั้ง</a:t>
            </a:r>
            <a:r>
              <a:rPr lang="th-TH" sz="28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สองมี</a:t>
            </a: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การกระจัดทิศตรงข้ามมารวมกัน มีผล</a:t>
            </a:r>
            <a:r>
              <a:rPr lang="th-TH" sz="28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2800" b="1" dirty="0" err="1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sz="2800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r>
              <a:rPr lang="th-TH" sz="28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ลัพธ์ลดลง 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http://www2.pm.ac.th/wave/animation/wave_superposition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8" y="1268760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2.pm.ac.th/wave/animation/wave_superposition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49" y="1772816"/>
            <a:ext cx="2088232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pm.ac.th/wave/animation/StandingWaveSimul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72" y="1358093"/>
            <a:ext cx="1905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7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95536" y="908720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สมบัติของคลื่น</a:t>
            </a:r>
          </a:p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ไม่ว่าเป็นคลื่นชนิดใด จะสามารถแสดงคุณสมบัติที่สำคัญได้ 4 ประการ คือ</a:t>
            </a:r>
          </a:p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1. การสะท้อน </a:t>
            </a:r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Reflection) 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เป็นคุณสมบัติร่วมระหว่างอนุภาคและคลื่น</a:t>
            </a:r>
          </a:p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2. การหักเห </a:t>
            </a:r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Refraction) 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เป็นคุณสมบัติร่วมระหว่างอนุภาคและคลื่น</a:t>
            </a:r>
          </a:p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3. การแทรกสอด </a:t>
            </a:r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Interference) 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เป็นคุณสมบัติเฉพาะของคลื่น</a:t>
            </a:r>
          </a:p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4. การเลี้ยวเบน </a:t>
            </a:r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Diffraction) 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เป็นคุณสมบัติเฉพาะของคลื่น</a:t>
            </a:r>
          </a:p>
        </p:txBody>
      </p:sp>
    </p:spTree>
    <p:extLst>
      <p:ext uri="{BB962C8B-B14F-4D97-AF65-F5344CB8AC3E}">
        <p14:creationId xmlns:p14="http://schemas.microsoft.com/office/powerpoint/2010/main" val="12818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95536" y="90872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การสะท้อนของคลื่น(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Reflection)</a:t>
            </a:r>
            <a:b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เมื่อคลื่นเคลื่อนที่ไปสุดเขตของตัวกลาง หรือไปถึงแนวรอยต่อระหว่างตัวกลางที่คลื่นเคลื่อนที่ไปกับตัวกลางใหม่คลื่นนั้นจะสามารถสะท้อนกลับมาสู่ตัวกลางเดิม เรียกปรากฏการณ์นี้ว่าการสะท้อน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4" y="2724602"/>
            <a:ext cx="3260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การสะท้อนของคลื่นในเส้นเชือก</a:t>
            </a:r>
          </a:p>
        </p:txBody>
      </p:sp>
      <p:pic>
        <p:nvPicPr>
          <p:cNvPr id="2054" name="Picture 6" descr="http://www2.pm.ac.th/wave/animation/reflexsof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187191"/>
            <a:ext cx="2520280" cy="18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51520" y="5013176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- การสะท้อนคลื่นในเชือกปลายอิสระ คลื่นตกกระทบและ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คลื่นสะท้อนจะมีเฟสตรงกัน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- การสะท้อนคลื่นในเชือกปลายตรึง คลื่นตกกระทบและ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คลื่นสะท้อนจะมีเฟสตรงข้ามกัน</a:t>
            </a:r>
          </a:p>
        </p:txBody>
      </p:sp>
      <p:pic>
        <p:nvPicPr>
          <p:cNvPr id="2052" name="Picture 4" descr="http://www2.pm.ac.th/wave/animation/reflexhar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39" y="3158600"/>
            <a:ext cx="2524281" cy="1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39552" y="764704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การสะท้อนของคลื่นผิวน้ำ</a:t>
            </a:r>
            <a:b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เมื่อคลื่นผิวน้ำเคลื่อนที่ไปกระทบสิ่งกีดขวาง และเนื่องจากระดับน้ำสามารถเลื่อนขึ้นลงได้อิสระ ดังนั้นการสะท้อน จึงเหมือนการสะท้อนในเชือกปลายอิสระ กล่าวคือ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เฟสของคลื่นสะท้อนจะคงเดิม</a:t>
            </a:r>
          </a:p>
        </p:txBody>
      </p:sp>
      <p:pic>
        <p:nvPicPr>
          <p:cNvPr id="3074" name="Picture 2" descr="http://www2.pm.ac.th/wave/animation/reflection_00de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0892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5599" y="788120"/>
            <a:ext cx="859872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กฎการสะท้อน (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Law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of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Reflection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h-TH" b="1" dirty="0" smtClean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h-TH" b="1" dirty="0" smtClean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h-TH" b="1" dirty="0" smtClean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ใน</a:t>
            </a: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กรณีคลื่นเคลื่อนที่แล้วเกิดการสะท้อน ไม่ว่าจะเป็นคลื่นชนิดใดๆ จะสามารถสรุปเป็นกฎได้ 2 ข้อ </a:t>
            </a:r>
            <a:r>
              <a:rPr lang="th-TH" b="1" dirty="0" smtClean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คือ</a:t>
            </a: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1. รังสีตกกระทบ เส้นปกติ รังสีสะท้อน อยู่ในระนาบเดียวกัน</a:t>
            </a:r>
            <a:b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2. มุมตกกระทบเท่ากับมุมสะท้อน</a:t>
            </a:r>
            <a:r>
              <a:rPr lang="th-TH" b="1" dirty="0" smtClean="0">
                <a:solidFill>
                  <a:schemeClr val="accent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เสมอ</a:t>
            </a:r>
            <a:r>
              <a:rPr kumimoji="0" lang="th-TH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ngsana New" pitchFamily="18" charset="-34"/>
              </a:rPr>
              <a:t>  </a:t>
            </a:r>
            <a:endParaRPr kumimoji="0" lang="th-TH" sz="91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4098" name="Picture 2" descr="http://www2.pm.ac.th/wave/animation/reflection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69" y="1526307"/>
            <a:ext cx="632540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2.pm.ac.th/wave/animation/1wall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33" y="1526306"/>
            <a:ext cx="2056871" cy="15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000" b="1" i="0" u="none" strike="noStrike" cap="none" normalizeH="0" baseline="0" smtClean="0">
                <a:ln>
                  <a:noFill/>
                </a:ln>
                <a:solidFill>
                  <a:srgbClr val="FF6600"/>
                </a:solidFill>
                <a:effectLst/>
                <a:latin typeface="Tahoma" pitchFamily="34" charset="0"/>
                <a:cs typeface="Tahoma" pitchFamily="34" charset="0"/>
              </a:rPr>
              <a:t>การหักเหของคลื่น</a:t>
            </a:r>
            <a:r>
              <a:rPr kumimoji="0" lang="th-TH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(Refraction)</a:t>
            </a:r>
            <a:r>
              <a:rPr kumimoji="0" lang="th-TH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>  </a:t>
            </a:r>
            <a:endParaRPr kumimoji="0" lang="th-TH" sz="1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2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>  </a:t>
            </a:r>
          </a:p>
        </p:txBody>
      </p:sp>
      <p:pic>
        <p:nvPicPr>
          <p:cNvPr id="5122" name="Picture 2" descr="http://www2.pm.ac.th/wave/animation/refraction_00de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15615"/>
            <a:ext cx="2743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://www2.pm.ac.th/wave/animation/refraction_45de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72" y="1484784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67544" y="9087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การหักเหของคลื่น(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Refraction)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1824" y="3789040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คือปรากฏการณ์ที่คลื่นเคลื่อนที่จากตัวกลางหนึ่งไปยังอีกตัวกลาง</a:t>
            </a:r>
            <a:r>
              <a:rPr lang="th-TH" sz="24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หนึ่งมี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ผลให้เกิดการเปลี่ยนทิศการเคลื่อนที่ของคลื่น ตรงบริเวณผิวรอยต่อของตัวกลางทั้ง</a:t>
            </a:r>
            <a:r>
              <a:rPr lang="th-TH" sz="24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สอง</a:t>
            </a:r>
            <a:br>
              <a:rPr lang="th-TH" sz="24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ที่มี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ความถี่ของคลื่นคงเดิม แต่อัตราเร็ว และความยาวคลื่นเปลี่ยนไป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ในที่นี้เราจะศึกษาคลื่นน้ำ </a:t>
            </a:r>
            <a:b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ถ้าหากเราสร้างคลื่นต่อเนื่องที่เป็นคลื่นเส้นตรงเคลื่อนที่จากบริเวณหนึ่งไปยังบริเวณสอง </a:t>
            </a:r>
            <a:b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ซึ่งมีความลึกแตกต่าง</a:t>
            </a:r>
            <a:r>
              <a:rPr lang="th-TH" sz="24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กัน</a:t>
            </a:r>
          </a:p>
          <a:p>
            <a:pPr lvl="0"/>
            <a:r>
              <a:rPr lang="th-TH" sz="24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*** ใน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น้ำลึกความเร็ว (v) และความยาวคลื่น(  )จะมากกว่าในน้ำตื้น 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5" name="Picture 5" descr="http://www2.pm.ac.th/wave/equation/lam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165304"/>
            <a:ext cx="952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48038" y="836712"/>
            <a:ext cx="647223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พิจารณาการหักเหของคลื่นน้ำที่รอยต่อของน้ำลึกกับน้ำตื้น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0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Tahoma" pitchFamily="34" charset="0"/>
                <a:cs typeface="Tahoma" pitchFamily="34" charset="0"/>
              </a:rPr>
              <a:t>  </a:t>
            </a:r>
            <a:endParaRPr kumimoji="0" lang="th-TH" sz="13600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155" name="Picture 11" descr="http://www2.pm.ac.th/wave/animation/refraction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70006"/>
            <a:ext cx="5029572" cy="24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1043608" y="407707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จากการทดลองพบว่า อัตราส่วนของค่าไซน์ของมุมกระทบ ต่อค่าไซน์ของมุมหักเห ของตัวกลางน้ำลึกและน้ำตื้นคู่หนึ่งๆ จะมีค่าคงตัว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70324" y="5256274"/>
                <a:ext cx="2833724" cy="9810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th-TH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th-TH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324" y="5256274"/>
                <a:ext cx="2833724" cy="9810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568213" y="5498068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กฎ</a:t>
            </a:r>
            <a:r>
              <a:rPr lang="th-TH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ของสเนลล์</a:t>
            </a:r>
            <a:endParaRPr lang="th-TH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123728" y="5157192"/>
            <a:ext cx="2952328" cy="120613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79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Example 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352928" cy="1824608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chemeClr val="accent2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r>
              <a:rPr lang="en-US" sz="2800" b="1" dirty="0" smtClean="0">
                <a:solidFill>
                  <a:schemeClr val="accent2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ถ้าต้องการจะทำลูกตุ้มนาฬิกาจากวัตถุมวล 500 กรัม และเชือกที่เบามาก โดยให้ลูกตุ้มนาฬิกาแกว่งครบรอบในเวลา 1 วินาทีพอดี ลูกตุ้มนาฬิกาจะต้องมีความยาวเท่าใด (0.25</a:t>
            </a:r>
            <a:r>
              <a:rPr lang="en-US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m)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Simple Harmonic  Motion : SHM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5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67544" y="764704"/>
            <a:ext cx="8208912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1 คลื่นน้ำหน้าคลื่นตรง เคลื่อนที่จากบริเวณน้ำลึกไปบริเวณน้ำตื้น โดยมีมุมตกกระทบ 30 องศา จงหามุมหักเหในเขตน้ำตื้น ถ้าความยาวคลื่นน้ำในเขตน้ำลึก และน้ำตื้นเป็น 1.5 เมตร และ 1 เมตรตามลำดับ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0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Tahoma" pitchFamily="34" charset="0"/>
                <a:cs typeface="Tahoma" pitchFamily="34" charset="0"/>
              </a:rPr>
              <a:t>  </a:t>
            </a:r>
            <a:endParaRPr kumimoji="0" lang="th-TH" sz="13600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สี่เหลี่ยมผืนผ้า 2"/>
              <p:cNvSpPr/>
              <p:nvPr/>
            </p:nvSpPr>
            <p:spPr>
              <a:xfrm>
                <a:off x="539552" y="764704"/>
                <a:ext cx="8064896" cy="2032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ตัวอย่าง 2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คลื่นน้ำชุดหนึ่งเคลื่อนที่จากบริเวณน้ำลึกไปยังบริเวณน้ำตื้นแล้วไม่เบี่ยงเบน ถ้าความยาวคลื่นในเขตน้ำลึกยาว 1 เซนติเมตร ความยาวคลื่นในเขตน้ำตื้นยาว 0.75 เซนติเมตร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อัตราเร็ว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คลื่นในเขตน้ำลึกมีค่าเป็นกี่เท่า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ของอัตราเร็วใน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เขตน้ำ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ตื้น </a:t>
                </a:r>
                <a:r>
                  <a:rPr lang="th-TH" b="1" dirty="0" smtClean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b="1" i="1" smtClean="0">
                            <a:solidFill>
                              <a:srgbClr val="FF00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th-TH" b="1" i="1" smtClean="0">
                            <a:solidFill>
                              <a:srgbClr val="FF0000"/>
                            </a:solidFill>
                            <a:latin typeface="Cambria Math"/>
                            <a:cs typeface="TH SarabunPSK" pitchFamily="34" charset="-34"/>
                          </a:rPr>
                          <m:t>𝟒</m:t>
                        </m:r>
                      </m:num>
                      <m:den>
                        <m:r>
                          <a:rPr lang="th-TH" b="1" i="1" smtClean="0">
                            <a:solidFill>
                              <a:srgbClr val="FF0000"/>
                            </a:solidFill>
                            <a:latin typeface="Cambria Math"/>
                            <a:cs typeface="TH SarabunPSK" pitchFamily="34" charset="-34"/>
                          </a:rPr>
                          <m:t>𝟑</m:t>
                        </m:r>
                      </m:den>
                    </m:f>
                  </m:oMath>
                </a14:m>
                <a:r>
                  <a:rPr lang="th-TH" b="1" dirty="0" smtClean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 เท่า)</a:t>
                </a:r>
                <a:endParaRPr lang="th-TH" b="1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3" name="สี่เหลี่ยมผืนผ้า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764704"/>
                <a:ext cx="8064896" cy="2032416"/>
              </a:xfrm>
              <a:prstGeom prst="rect">
                <a:avLst/>
              </a:prstGeom>
              <a:blipFill rotWithShape="1">
                <a:blip r:embed="rId2"/>
                <a:stretch>
                  <a:fillRect l="-1589" t="-2994" r="-605" b="-449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2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764704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คลื่นน้ำเส้นตรงในถาดคลื่นเคลื่อนที่จากบริเวณ (1) ไปบริเวณ (2) ซึ่งมีความลึกต่างกัน การหักเหมีลักษณะดังรูป ถ้าแหล่งกำเนิดคลื่นมีความถี่เป็น 6 เฮิรตซ์ และหน้าคลื่นน้ำที่อยู่ถัดกันในบริเวณ(1) ห่างกัน 0.02 เมตร จงหาอัตราเร็วของคลื่นน้ำในบริเวณ (2)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(0.085 </a:t>
            </a:r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m/s)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http://www2.pm.ac.th/wave/example/refraction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80586"/>
            <a:ext cx="321917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0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สี่เหลี่ยมผืนผ้า 4"/>
              <p:cNvSpPr/>
              <p:nvPr/>
            </p:nvSpPr>
            <p:spPr>
              <a:xfrm>
                <a:off x="539552" y="764704"/>
                <a:ext cx="8208912" cy="1596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ตัวอย่าง 4 คลื่นน้ำเส้นตรงเคลื่อนที่จากเขตน้ำลึกไปยังเขตน้ำตื้นทำมุมตกกระทบ 60 องศา จงหามุมหักเห ถ้าความยาวคลื่นในเขตน้ำตื้นลดลง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th-TH" b="1" i="1" smtClean="0">
                                <a:solidFill>
                                  <a:srgbClr val="006600"/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radPr>
                          <m:deg/>
                          <m:e>
                            <m:r>
                              <a:rPr lang="th-TH" b="1" i="1" smtClean="0">
                                <a:solidFill>
                                  <a:srgbClr val="006600"/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เท่าของความยาวคลื่นในเขตน้ำลึก </a:t>
                </a:r>
                <a:r>
                  <a:rPr lang="th-TH" b="1" dirty="0" smtClean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(30 องศา</a:t>
                </a:r>
                <a:r>
                  <a:rPr lang="en-US" b="1" dirty="0" smtClean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th-TH" b="1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5" name="สี่เหลี่ยมผืนผ้า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764704"/>
                <a:ext cx="8208912" cy="1596206"/>
              </a:xfrm>
              <a:prstGeom prst="rect">
                <a:avLst/>
              </a:prstGeom>
              <a:blipFill rotWithShape="1">
                <a:blip r:embed="rId2"/>
                <a:stretch>
                  <a:fillRect l="-1560" t="-3817" r="-2155" b="-992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1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76662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การแทรกสอดของคลื่น(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Interference)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http://www2.pm.ac.th/wave/animation/Interferen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384376" cy="338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76662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การแทรกสอดของคลื่น(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Interference)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http://www2.pm.ac.th/wave/animation/Interferen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3933056"/>
            <a:ext cx="1944216" cy="19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5348" y="1286142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แหล่งกำเนิดอาพันธ์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(coherence source)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เป็นแหล่งกำเนิดคลื่น 2 แหล่งที่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ความยาวคลื่นเท่ากัน อัตราเร็วเท่ากัน 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เท่ากัน มีเฟสตรงกันหรือต่างกันคงที่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39552" y="2799603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การแทรกสอดของ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 เกิดจากการซ้อนทับของคลื่นสองขบวนจากแหล่งกำเนิดอาพันธ์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06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76662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การแทรกสอดของ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 descr="http://www2.pm.ac.th/wave/animation/interferenc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92" y="1289842"/>
            <a:ext cx="733429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829935" y="3988418"/>
            <a:ext cx="7340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-ตำแหน่งที่เกิดการรวมแบบเสริมกัน จะมีค่า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มาก เรียกตำแหน่งนี้ว่า 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ปฏิ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บัพ(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Antinode : A)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29934" y="5120236"/>
            <a:ext cx="76304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-ตำแหน่งที่เกิดการรวมแบบหักล้างกันจะมีค่า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แอม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พลิ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จูด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น้อยเกือบเป็นศูนย์ เรียกตำแหน่งนี้ว่า บัพ(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node : N)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82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 descr="http://www2.pm.ac.th/wave/animation/interference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2"/>
          <a:stretch/>
        </p:blipFill>
        <p:spPr bwMode="auto">
          <a:xfrm>
            <a:off x="6012160" y="411851"/>
            <a:ext cx="1795129" cy="33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53953" y="980728"/>
            <a:ext cx="4033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รวมแบบเสริมกัน </a:t>
            </a:r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Antinode : A)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สี่เหลี่ยมผืนผ้า 5"/>
              <p:cNvSpPr/>
              <p:nvPr/>
            </p:nvSpPr>
            <p:spPr>
              <a:xfrm>
                <a:off x="580863" y="1700808"/>
                <a:ext cx="503938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ให้จุด 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P 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อยู่บนแนว</a:t>
                </a:r>
                <a:r>
                  <a:rPr lang="th-TH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เส้นปฏิ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บัพ  จะได้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𝑷</m:t>
                        </m:r>
                        <m:r>
                          <a:rPr lang="en-US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𝑷</m:t>
                        </m:r>
                      </m:e>
                    </m:d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𝒏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</a:p>
              <a:p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เมื่อ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n = </a:t>
                </a:r>
                <a:r>
                  <a:rPr lang="th-TH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แนวปฏิ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บัพที่ 1,2,3,...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endParaRPr lang="th-TH" b="1" dirty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6" name="สี่เหลี่ยมผืนผ้า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63" y="1700808"/>
                <a:ext cx="5039385" cy="1384995"/>
              </a:xfrm>
              <a:prstGeom prst="rect">
                <a:avLst/>
              </a:prstGeom>
              <a:blipFill rotWithShape="1">
                <a:blip r:embed="rId3"/>
                <a:stretch>
                  <a:fillRect l="-2418" t="-4405" b="-1145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www2.pm.ac.th/wave/animation/interference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2" y="3645024"/>
            <a:ext cx="3934201" cy="25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สี่เหลี่ยมผืนผ้า 8"/>
              <p:cNvSpPr/>
              <p:nvPr/>
            </p:nvSpPr>
            <p:spPr>
              <a:xfrm>
                <a:off x="4139952" y="3645024"/>
                <a:ext cx="4896544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หากเกิดการแทรกสอดที่อยู่ห่างจากแหล่งกำเนิดมากๆ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𝒅𝒔𝒊𝒏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𝜽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=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𝒏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จะได้</a:t>
                </a:r>
                <a:r>
                  <a:rPr lang="en-US" b="1" dirty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endParaRPr lang="th-TH" b="1" dirty="0" smtClean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𝑷</m:t>
                        </m:r>
                        <m:r>
                          <a:rPr lang="en-US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𝑷</m:t>
                        </m:r>
                      </m:e>
                    </m:d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𝒅𝒔𝒊𝒏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𝜽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=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𝒏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</a:p>
              <a:p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เมื่อ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n = </a:t>
                </a:r>
                <a:r>
                  <a:rPr lang="th-TH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แนวปฏิ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บัพที่ 1,2,3,...</a:t>
                </a:r>
                <a:endParaRPr lang="en-US" b="1" dirty="0" smtClean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r>
                  <a:rPr lang="th-TH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แนวปฏิ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บัพทั้งหมด 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= 2n+1 </a:t>
                </a:r>
                <a:endParaRPr lang="th-TH" b="1" dirty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9" name="สี่เหลี่ยมผืนผ้า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645024"/>
                <a:ext cx="4896544" cy="2246769"/>
              </a:xfrm>
              <a:prstGeom prst="rect">
                <a:avLst/>
              </a:prstGeom>
              <a:blipFill rotWithShape="1">
                <a:blip r:embed="rId5"/>
                <a:stretch>
                  <a:fillRect l="-2491" t="-2710" b="-650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8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 descr="http://www2.pm.ac.th/wave/animation/interference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2"/>
          <a:stretch/>
        </p:blipFill>
        <p:spPr bwMode="auto">
          <a:xfrm>
            <a:off x="6012160" y="411851"/>
            <a:ext cx="1795129" cy="33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53953" y="980728"/>
            <a:ext cx="4033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รวม</a:t>
            </a:r>
            <a:r>
              <a:rPr lang="th-TH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แบบหักล้าง 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N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ode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N)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สี่เหลี่ยมผืนผ้า 5"/>
              <p:cNvSpPr/>
              <p:nvPr/>
            </p:nvSpPr>
            <p:spPr>
              <a:xfrm>
                <a:off x="580863" y="1700808"/>
                <a:ext cx="5039385" cy="1601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ให้จุด </a:t>
                </a:r>
                <a:r>
                  <a:rPr lang="en-US" b="1" dirty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Q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อยู่บนแนวเส้นบัพ  จะได้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𝑸</m:t>
                        </m:r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𝑸</m:t>
                        </m:r>
                      </m:e>
                    </m:d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=(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𝒏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−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)</m:t>
                    </m:r>
                    <m:r>
                      <a:rPr lang="en-US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</a:p>
              <a:p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เมื่อ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n = 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แนวบัพที่ 1,2,3,...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endParaRPr lang="th-TH" b="1" dirty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6" name="สี่เหลี่ยมผืนผ้า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63" y="1700808"/>
                <a:ext cx="5039385" cy="1601529"/>
              </a:xfrm>
              <a:prstGeom prst="rect">
                <a:avLst/>
              </a:prstGeom>
              <a:blipFill rotWithShape="1">
                <a:blip r:embed="rId3"/>
                <a:stretch>
                  <a:fillRect l="-2418" t="-3802" b="-798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www2.pm.ac.th/wave/animation/interference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2" y="3645024"/>
            <a:ext cx="3934201" cy="25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สี่เหลี่ยมผืนผ้า 8"/>
              <p:cNvSpPr/>
              <p:nvPr/>
            </p:nvSpPr>
            <p:spPr>
              <a:xfrm>
                <a:off x="4297423" y="3645024"/>
                <a:ext cx="4739073" cy="2012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หากเกิดการแทรกสอดที่อยู่ห่างจากแหล่งกำเนิดมากๆ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𝒅𝒔𝒊𝒏</m:t>
                    </m:r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𝜽</m:t>
                    </m:r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𝒏</m:t>
                    </m:r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r>
                  <a:rPr lang="th-TH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sz="2400" b="1" dirty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จะได้</a:t>
                </a:r>
                <a:r>
                  <a:rPr lang="en-US" sz="2400" b="1" dirty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endParaRPr lang="th-TH" sz="2400" b="1" dirty="0" smtClean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cs typeface="TH SarabunPSK" pitchFamily="34" charset="-34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cs typeface="TH SarabunPSK" pitchFamily="34" charset="-34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cs typeface="TH SarabunPSK" pitchFamily="34" charset="-34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𝑸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cs typeface="TH SarabunPSK" pitchFamily="34" charset="-34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cs typeface="TH SarabunPSK" pitchFamily="34" charset="-34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cs typeface="TH SarabunPSK" pitchFamily="34" charset="-34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  <a:cs typeface="TH SarabunPSK" pitchFamily="34" charset="-34"/>
                              </a:rPr>
                              <m:t>𝑸</m:t>
                            </m:r>
                          </m:e>
                        </m:d>
                      </m:e>
                      <m:sub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𝒅𝒔𝒊𝒏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𝜽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=(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𝒏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H SarabunPSK" pitchFamily="34" charset="-34"/>
                      </a:rPr>
                      <m:t>−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den>
                    </m:f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)</m:t>
                    </m:r>
                  </m:oMath>
                </a14:m>
                <a:r>
                  <a:rPr lang="en-US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</a:p>
              <a:p>
                <a:r>
                  <a:rPr lang="th-TH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เมื่อ</a:t>
                </a:r>
                <a:r>
                  <a:rPr lang="en-US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 n = </a:t>
                </a:r>
                <a:r>
                  <a:rPr lang="th-TH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แนวบัพที่ 1,2,3,...</a:t>
                </a:r>
                <a:endParaRPr lang="en-US" sz="2400" b="1" dirty="0" smtClean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r>
                  <a:rPr lang="th-TH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แนวบัพทั้งหมด </a:t>
                </a:r>
                <a:r>
                  <a:rPr lang="en-US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= 2n </a:t>
                </a:r>
                <a:endParaRPr lang="th-TH" sz="2400" b="1" dirty="0">
                  <a:solidFill>
                    <a:schemeClr val="tx2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9" name="สี่เหลี่ยมผืนผ้า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423" y="3645024"/>
                <a:ext cx="4739073" cy="2012795"/>
              </a:xfrm>
              <a:prstGeom prst="rect">
                <a:avLst/>
              </a:prstGeom>
              <a:blipFill rotWithShape="1">
                <a:blip r:embed="rId5"/>
                <a:stretch>
                  <a:fillRect l="-2059" t="-2424" r="-901" b="-606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764704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1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ต้นกำเนิดคลื่น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เป็นแหล่งกำเนิดอาพันธ์ให้คลื่นมีความ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ยาว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 0.5 เมตร ที่จุด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P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ซึ่ง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อยู่ห่างจาก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เท่ากับ 5 เมตร และอยู่ห่าง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เท่ากับ 4 เมตร จะเป็นจุดบัพหรื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อปฏิ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บัพที่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เท่าไร 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(n=2)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145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ชื่อเรื่องรอง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5536" y="764704"/>
                <a:ext cx="8352928" cy="5472608"/>
              </a:xfrm>
            </p:spPr>
            <p:txBody>
              <a:bodyPr>
                <a:normAutofit lnSpcReduction="10000"/>
              </a:bodyPr>
              <a:lstStyle/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สปริง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endParaRPr lang="th-TH" sz="2800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คาบ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(period, T) </a:t>
                </a:r>
                <a:r>
                  <a:rPr lang="th-TH" sz="2800" b="1" dirty="0" smtClean="0">
                    <a:solidFill>
                      <a:schemeClr val="tx1"/>
                    </a:solidFill>
                    <a:latin typeface="TH SarabunPSK" pitchFamily="34" charset="-34"/>
                    <a:cs typeface="TH SarabunPSK" pitchFamily="34" charset="-34"/>
                  </a:rPr>
                  <a:t>คือ เวลาที่สปริงใช้ในการเคลื่อนที่ครบ 1 รอบพอดี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𝑻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𝒇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 </m:t>
                      </m:r>
                    </m:oMath>
                  </m:oMathPara>
                </a14:m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𝑻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TH SarabunPSK" pitchFamily="34" charset="-34"/>
                        </a:rPr>
                        <m:t>𝝅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H SarabunPSK" pitchFamily="34" charset="-34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H SarabunPSK" pitchFamily="34" charset="-34"/>
                                </a:rPr>
                                <m:t>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th-TH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endParaRPr lang="th-TH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ความถี่ 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(frequency, f) 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คือ จำนวนรอบที่สปริงเคลื่อนที่ได้ในหนึ่งหน่วยเวลา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𝒇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𝑻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cs typeface="TH SarabunPSK" pitchFamily="34" charset="-34"/>
                        </a:rPr>
                        <m:t> </m:t>
                      </m:r>
                    </m:oMath>
                  </m:oMathPara>
                </a14:m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𝝅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H SarabunPSK" pitchFamily="34" charset="-34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H SarabunPSK" pitchFamily="34" charset="-34"/>
                              </a:rPr>
                              <m:t>𝒌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H SarabunPSK" pitchFamily="34" charset="-34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  <a:latin typeface="TH SarabunPSK" pitchFamily="34" charset="-34"/>
                    <a:cs typeface="TH SarabunPSK" pitchFamily="34" charset="-34"/>
                  </a:rPr>
                  <a:t>  </a:t>
                </a:r>
                <a:r>
                  <a:rPr lang="th-TH" sz="2800" b="1" dirty="0" smtClean="0">
                    <a:solidFill>
                      <a:schemeClr val="tx1"/>
                    </a:solidFill>
                    <a:latin typeface="TH SarabunPSK" pitchFamily="34" charset="-34"/>
                    <a:cs typeface="TH SarabunPSK" pitchFamily="34" charset="-34"/>
                  </a:rPr>
                  <a:t>เมื่อ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𝒌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  <m:t>𝑭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cs typeface="TH SarabunPSK" pitchFamily="34" charset="-34"/>
                          </a:rPr>
                          <m:t>𝒔</m:t>
                        </m:r>
                      </m:den>
                    </m:f>
                  </m:oMath>
                </a14:m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endParaRPr lang="th-TH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3" name="ชื่อเรื่องรอง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5536" y="764704"/>
                <a:ext cx="8352928" cy="5472608"/>
              </a:xfrm>
              <a:blipFill rotWithShape="1">
                <a:blip r:embed="rId2"/>
                <a:stretch>
                  <a:fillRect l="-1533" t="-167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Simple Harmonic  Motion : SHM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D:\BackupE\snitk\wave\animation\force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4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764704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ต้นกำเนิดคลื่น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เป็นแหล่งกำเนิดอาพันธ์ให้คลื่นมีความ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ยาว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 4 เซนติเมตร อยู่ห่างกัน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8 เซนติเมตร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จะเกิดแนวบัพกี่แนวระหว่าง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กับ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(4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แนว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548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764704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แหล่งกำเนิด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b="1" baseline="-25000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เป็นแหล่งกำเนิดอาพันธ์ให้คลื่นมีความ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ยาว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เซนติเมตร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ณ จุดที่ห่างจากแหล่งกำเนิดเป็น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11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เซนติเมตร และ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14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เซนติเมตร ตามลำดับ จะมีการแทรกสอดเป็นอย่างไร</a:t>
            </a:r>
            <a:r>
              <a:rPr lang="en-US" b="1" baseline="-25000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แนวบัพที่ 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2)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36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สี่เหลี่ยมผืนผ้า 4"/>
              <p:cNvSpPr/>
              <p:nvPr/>
            </p:nvSpPr>
            <p:spPr>
              <a:xfrm>
                <a:off x="467544" y="764704"/>
                <a:ext cx="8208912" cy="1149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ตัวอย่าง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4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แหล่งกำเนิด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คลื่น 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S</a:t>
                </a:r>
                <a:r>
                  <a:rPr lang="en-US" b="1" baseline="-25000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1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และ 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S</a:t>
                </a:r>
                <a:r>
                  <a:rPr lang="en-US" b="1" baseline="-25000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2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เป็น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แหล่งกำเนิด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อาพันธ์อยู่ห่างกัน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den>
                    </m:f>
                    <m:r>
                      <a:rPr lang="th-TH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𝝀</m:t>
                    </m:r>
                  </m:oMath>
                </a14:m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บนแนวเส้น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S</a:t>
                </a:r>
                <a:r>
                  <a:rPr lang="en-US" b="1" baseline="-25000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1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และ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S</a:t>
                </a:r>
                <a:r>
                  <a:rPr lang="en-US" b="1" baseline="-25000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2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จะมีจุดบัพกี่จุด </a:t>
                </a:r>
                <a:r>
                  <a:rPr lang="en-US" b="1" dirty="0" smtClean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(6 </a:t>
                </a:r>
                <a:r>
                  <a:rPr lang="th-TH" b="1" dirty="0" smtClean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จุด</a:t>
                </a:r>
                <a:r>
                  <a:rPr lang="en-US" b="1" dirty="0" smtClean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th-TH" b="1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5" name="สี่เหลี่ยมผืนผ้า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764704"/>
                <a:ext cx="8208912" cy="1149867"/>
              </a:xfrm>
              <a:prstGeom prst="rect">
                <a:avLst/>
              </a:prstGeom>
              <a:blipFill rotWithShape="1">
                <a:blip r:embed="rId2"/>
                <a:stretch>
                  <a:fillRect l="-1560" r="-1189" b="-13757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9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76662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การเลี้ยวเบนของคลื่น (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Diffraction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39552" y="3573016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คือปรากฏการณ์ที่คลื่นสามารถเคลื่อนผ่านสิ่งกีดขวางแล้วสามารถเคลื่อนที่อ้อมไปทาง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ด้านหลังของ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สิ่งกีดขวางได้ เช่น การเลี้ยวเบนผ่านขอบของสิ่งกีดขวาง หรือ การเลี้ยวเบนผ่านช่องเล็กๆ ที่เรียกว่า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Slit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เลี้ยวเบนเป็นคุณสมบัติเฉพาะของคลื่น </a:t>
            </a:r>
          </a:p>
        </p:txBody>
      </p:sp>
      <p:pic>
        <p:nvPicPr>
          <p:cNvPr id="1026" name="Picture 2" descr="http://www2.pm.ac.th/wave/animation/wave-diffraction-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89842"/>
            <a:ext cx="216217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83704" y="1772816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หลักของ</a:t>
            </a:r>
            <a:r>
              <a:rPr lang="th-TH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ฮอยเกนส์</a:t>
            </a:r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Huygen’s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principle)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ทุกๆ จุดบนหน้าคลื่นเดียวกัน อาจถือว่าเป็นแหล่งกำเนิดคลื่นชุดใหม่ ที่แผ่ออกไปทุกทิศทางด้วยอัตราเร็ว เท่าเดิม”</a:t>
            </a:r>
          </a:p>
        </p:txBody>
      </p:sp>
      <p:pic>
        <p:nvPicPr>
          <p:cNvPr id="2050" name="Picture 2" descr="http://www2.pm.ac.th/wave/animation/300px-HuygensDiffraction_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419614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395536" y="980728"/>
            <a:ext cx="7974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การอธิบายปรากฏการณ์การเลี้ยวเบนของคลื่น อธิบายโดยใช้หลักของ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ฮอยเกนส์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94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76738" y="764704"/>
            <a:ext cx="84157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การเลี้ยวเบนของคลื่นผ่านช่องแคบเดี่ยว 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Single Slit)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เมื่อคลื่นเคลื่อนที่ผ่านสิ่งกีดขวาง ซึ่งเป็นช่องแคบคลื่นจะเลี้ยวเบนผ่านช่องแคบไป ปรากฏเป็นคลื่น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หลังสิ่ง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กีดขวางได้ ซึ่งการเลี้ยวเบนนี้จะเกิดได้ดี ถ้าหากช่องแคบนั้นมีความกว้างประมาณเท่า หรือน้อย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กว่าความ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ยาว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โดยเสมือนหนึ่งว่าช่องแคบนั้นทำหน้าที่เป็นแหล่งกำเนิดคลื่นใหม่ให้หน้าคลื่น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วงกลมออกมา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รอบช่องแคบนั้น แต่ถ้าช่องแคบนั้นกว้างกว่าความยาวคลื่นจะเกิดการเลี้ยวเบนและเกิดการแทรกสอด ขึ้น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ด้วย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2" name="Picture 4" descr="http://www2.pm.ac.th/wave/animation/diffrac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748578" cy="2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>  </a:t>
            </a:r>
            <a:r>
              <a:rPr kumimoji="0" lang="th-TH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> </a:t>
            </a: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เมื่อ n = 0, 1, 2, 3, ....... </a:t>
            </a:r>
          </a:p>
        </p:txBody>
      </p:sp>
      <p:pic>
        <p:nvPicPr>
          <p:cNvPr id="4098" name="Picture 2" descr="http://www2.pm.ac.th/wave/animation/interference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76836"/>
            <a:ext cx="2304256" cy="7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148064" y="6074132"/>
            <a:ext cx="3256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เมื่อ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n =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, 2, 3, .......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0" name="Picture 4" descr="http://www2.pm.ac.th/wave/animation/diffraction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736304" cy="18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771631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การเลี้ยวเบนผ่านช่องแคบคู่ 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Double Slits)</a:t>
            </a:r>
            <a:b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เมื่อคลื่นเคลื่อนที่ผ่านช่องแคบคู่ ซึ่งมีขนาดช่องเล็กๆ พบว่าช่องเล็กๆ นั้นทำหน้าที่เป็นแหล่งกำเนิดคลื่นอัน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ใหม่ที่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กระจายคลื่นวงกลมออกมา เกิดการแทรกสอดกันเป็นไปตามกฎการแทรกสอด ของแหล่งกำเนิด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คลื่นสอง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แหล่งจริงๆ ปรากฏเป็น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แนวปฏิ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บัพ</a:t>
            </a:r>
          </a:p>
        </p:txBody>
      </p:sp>
      <p:pic>
        <p:nvPicPr>
          <p:cNvPr id="3074" name="Picture 2" descr="http://www2.pm.ac.th/wave/animation/double_sli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42" y="3212976"/>
            <a:ext cx="3726532" cy="27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สี่เหลี่ยมผืนผ้า 5"/>
              <p:cNvSpPr/>
              <p:nvPr/>
            </p:nvSpPr>
            <p:spPr>
              <a:xfrm>
                <a:off x="395536" y="764704"/>
                <a:ext cx="8064896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ตัวอย่าง 1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ถ้าช่องแคบเดี่ยวกว้างเป็น 5 เท่าของความยาวคลื่น จะเกิดแนวบัพได้กี่แนว และแนวบัพแรกจะทำมุมกี่องศากับแนว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กลาง </a:t>
                </a:r>
                <a:r>
                  <a:rPr lang="th-TH" b="1" dirty="0" smtClean="0">
                    <a:solidFill>
                      <a:srgbClr val="C00000"/>
                    </a:solidFill>
                    <a:latin typeface="TH SarabunPSK" pitchFamily="34" charset="-34"/>
                    <a:cs typeface="TH SarabunPSK" pitchFamily="34" charset="-34"/>
                  </a:rPr>
                  <a:t>(10 แนว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h-TH" b="1" i="1" smtClean="0">
                            <a:solidFill>
                              <a:srgbClr val="C000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/>
                            <a:cs typeface="TH SarabunPSK" pitchFamily="34" charset="-34"/>
                          </a:rPr>
                          <m:t>𝒔𝒊𝒏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/>
                            <a:cs typeface="TH SarabunPSK" pitchFamily="34" charset="-34"/>
                          </a:rPr>
                          <m:t>−</m:t>
                        </m:r>
                        <m:r>
                          <a:rPr lang="th-TH" b="1" i="1" smtClean="0">
                            <a:solidFill>
                              <a:srgbClr val="C00000"/>
                            </a:solidFill>
                            <a:latin typeface="Cambria Math"/>
                            <a:cs typeface="TH SarabunPSK" pitchFamily="34" charset="-34"/>
                          </a:rPr>
                          <m:t>𝟏</m:t>
                        </m:r>
                      </m:sup>
                    </m:sSup>
                    <m:r>
                      <a:rPr lang="th-TH" b="1" i="1" smtClean="0">
                        <a:solidFill>
                          <a:srgbClr val="C00000"/>
                        </a:solidFill>
                        <a:latin typeface="Cambria Math"/>
                        <a:cs typeface="TH SarabunPSK" pitchFamily="34" charset="-34"/>
                      </a:rPr>
                      <m:t>(</m:t>
                    </m:r>
                    <m:r>
                      <a:rPr lang="th-TH" b="1" i="1" smtClean="0">
                        <a:solidFill>
                          <a:srgbClr val="C00000"/>
                        </a:solidFill>
                        <a:latin typeface="Cambria Math"/>
                        <a:cs typeface="TH SarabunPSK" pitchFamily="34" charset="-34"/>
                      </a:rPr>
                      <m:t>𝟎</m:t>
                    </m:r>
                    <m:r>
                      <a:rPr lang="th-TH" b="1" i="1" smtClean="0">
                        <a:solidFill>
                          <a:srgbClr val="C00000"/>
                        </a:solidFill>
                        <a:latin typeface="Cambria Math"/>
                        <a:cs typeface="TH SarabunPSK" pitchFamily="34" charset="-34"/>
                      </a:rPr>
                      <m:t>.</m:t>
                    </m:r>
                    <m:r>
                      <a:rPr lang="th-TH" b="1" i="1" smtClean="0">
                        <a:solidFill>
                          <a:srgbClr val="C00000"/>
                        </a:solidFill>
                        <a:latin typeface="Cambria Math"/>
                        <a:cs typeface="TH SarabunPSK" pitchFamily="34" charset="-34"/>
                      </a:rPr>
                      <m:t>𝟐</m:t>
                    </m:r>
                    <m:r>
                      <a:rPr lang="th-TH" b="1" i="1" smtClean="0">
                        <a:solidFill>
                          <a:srgbClr val="C00000"/>
                        </a:solidFill>
                        <a:latin typeface="Cambria Math"/>
                        <a:cs typeface="TH SarabunPSK" pitchFamily="34" charset="-34"/>
                      </a:rPr>
                      <m:t>)</m:t>
                    </m:r>
                  </m:oMath>
                </a14:m>
                <a:r>
                  <a:rPr lang="th-TH" b="1" dirty="0" smtClean="0">
                    <a:solidFill>
                      <a:srgbClr val="C00000"/>
                    </a:solidFill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th-TH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6" name="สี่เหลี่ยมผืนผ้า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764704"/>
                <a:ext cx="8064896" cy="963854"/>
              </a:xfrm>
              <a:prstGeom prst="rect">
                <a:avLst/>
              </a:prstGeom>
              <a:blipFill rotWithShape="1">
                <a:blip r:embed="rId2"/>
                <a:stretch>
                  <a:fillRect l="-1587" t="-6289" r="-983" b="-18239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96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76470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2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คลื่นน้ำชุดหนึ่งมีความยาวคลื่น 2 เซนติเมตร มีหน้าคลื่นขนานกับช่องแคบเดี่ยวกว้าง 5.5 เซนติเมตร จะทำให้เกิดแนวบัพทั้งหมดได้กี่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แนว 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(4 แนว)</a:t>
            </a:r>
            <a:endParaRPr lang="th-TH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483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76470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ให้คลื่นหน้าตรงความยาวคลื่น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เซนติเมตร ตกกระทบช่องเปิดกว้าง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เซนติเมตร </a:t>
            </a:r>
            <a:r>
              <a:rPr lang="th-TH" b="1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ในแนวตั้งฉาก จง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หาแนวบัพที่เกิดขึ้นทั้งหมด 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แนว)</a:t>
            </a:r>
            <a:endParaRPr lang="th-TH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10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Example 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352928" cy="1368152"/>
          </a:xfrm>
        </p:spPr>
        <p:txBody>
          <a:bodyPr>
            <a:normAutofit lnSpcReduction="10000"/>
          </a:bodyPr>
          <a:lstStyle/>
          <a:p>
            <a:pPr algn="l"/>
            <a:r>
              <a:rPr lang="th-TH" sz="2800" b="1" dirty="0" smtClean="0">
                <a:solidFill>
                  <a:schemeClr val="accent2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r>
              <a:rPr lang="en-US" sz="2800" b="1" dirty="0" smtClean="0">
                <a:solidFill>
                  <a:schemeClr val="accent2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รถทดลองมวล 500 กรัม ติดอยู่กับสปริงดังรูป เมื่อดึงด้วยแรง 5 </a:t>
            </a:r>
            <a:r>
              <a:rPr lang="th-TH" sz="2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นิว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ตัน ในทิศขนานกับพื้น จะทำให้สปริงยืดออก 10 เซนติเมตร เมื่อปล่อยรถจะเคลื่อนที่กลับไปกลับมาแบบ</a:t>
            </a:r>
            <a:r>
              <a:rPr lang="th-TH" sz="2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ซิมเปิลฮาร์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มอ</a:t>
            </a:r>
            <a:r>
              <a:rPr lang="th-TH" sz="2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นิก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ด้วยคาบเวลาเท่าใด (</a:t>
            </a:r>
            <a:r>
              <a:rPr lang="en-US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0.63s)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Simple Harmonic  Motion : SHM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611560" y="2348880"/>
            <a:ext cx="2520280" cy="800472"/>
            <a:chOff x="683568" y="2564904"/>
            <a:chExt cx="2520280" cy="800472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>
              <a:off x="683568" y="3356992"/>
              <a:ext cx="252028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/>
            <p:cNvCxnSpPr/>
            <p:nvPr/>
          </p:nvCxnSpPr>
          <p:spPr>
            <a:xfrm>
              <a:off x="683568" y="2564904"/>
              <a:ext cx="0" cy="7920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สี่เหลี่ยมผืนผ้า 9"/>
            <p:cNvSpPr/>
            <p:nvPr/>
          </p:nvSpPr>
          <p:spPr>
            <a:xfrm>
              <a:off x="2339752" y="2996952"/>
              <a:ext cx="72008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2411760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วงรี 11"/>
            <p:cNvSpPr/>
            <p:nvPr/>
          </p:nvSpPr>
          <p:spPr>
            <a:xfrm>
              <a:off x="2843808" y="32213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4" name="ตัวเชื่อมต่อตรง 13"/>
            <p:cNvCxnSpPr/>
            <p:nvPr/>
          </p:nvCxnSpPr>
          <p:spPr>
            <a:xfrm>
              <a:off x="683568" y="3104964"/>
              <a:ext cx="4320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/>
            <p:cNvCxnSpPr/>
            <p:nvPr/>
          </p:nvCxnSpPr>
          <p:spPr>
            <a:xfrm>
              <a:off x="1907704" y="3091543"/>
              <a:ext cx="4320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รูปแบบอิสระ 15"/>
            <p:cNvSpPr/>
            <p:nvPr/>
          </p:nvSpPr>
          <p:spPr>
            <a:xfrm>
              <a:off x="1122919" y="3019946"/>
              <a:ext cx="783771" cy="176015"/>
            </a:xfrm>
            <a:custGeom>
              <a:avLst/>
              <a:gdLst>
                <a:gd name="connsiteX0" fmla="*/ 0 w 783771"/>
                <a:gd name="connsiteY0" fmla="*/ 76668 h 176015"/>
                <a:gd name="connsiteX1" fmla="*/ 43543 w 783771"/>
                <a:gd name="connsiteY1" fmla="*/ 468 h 176015"/>
                <a:gd name="connsiteX2" fmla="*/ 108857 w 783771"/>
                <a:gd name="connsiteY2" fmla="*/ 11353 h 176015"/>
                <a:gd name="connsiteX3" fmla="*/ 130628 w 783771"/>
                <a:gd name="connsiteY3" fmla="*/ 33125 h 176015"/>
                <a:gd name="connsiteX4" fmla="*/ 130628 w 783771"/>
                <a:gd name="connsiteY4" fmla="*/ 163753 h 176015"/>
                <a:gd name="connsiteX5" fmla="*/ 76200 w 783771"/>
                <a:gd name="connsiteY5" fmla="*/ 152868 h 176015"/>
                <a:gd name="connsiteX6" fmla="*/ 43543 w 783771"/>
                <a:gd name="connsiteY6" fmla="*/ 141982 h 176015"/>
                <a:gd name="connsiteX7" fmla="*/ 76200 w 783771"/>
                <a:gd name="connsiteY7" fmla="*/ 65782 h 176015"/>
                <a:gd name="connsiteX8" fmla="*/ 108857 w 783771"/>
                <a:gd name="connsiteY8" fmla="*/ 54896 h 176015"/>
                <a:gd name="connsiteX9" fmla="*/ 141514 w 783771"/>
                <a:gd name="connsiteY9" fmla="*/ 33125 h 176015"/>
                <a:gd name="connsiteX10" fmla="*/ 217714 w 783771"/>
                <a:gd name="connsiteY10" fmla="*/ 44011 h 176015"/>
                <a:gd name="connsiteX11" fmla="*/ 250371 w 783771"/>
                <a:gd name="connsiteY11" fmla="*/ 54896 h 176015"/>
                <a:gd name="connsiteX12" fmla="*/ 272143 w 783771"/>
                <a:gd name="connsiteY12" fmla="*/ 120211 h 176015"/>
                <a:gd name="connsiteX13" fmla="*/ 261257 w 783771"/>
                <a:gd name="connsiteY13" fmla="*/ 174639 h 176015"/>
                <a:gd name="connsiteX14" fmla="*/ 217714 w 783771"/>
                <a:gd name="connsiteY14" fmla="*/ 131096 h 176015"/>
                <a:gd name="connsiteX15" fmla="*/ 228600 w 783771"/>
                <a:gd name="connsiteY15" fmla="*/ 33125 h 176015"/>
                <a:gd name="connsiteX16" fmla="*/ 261257 w 783771"/>
                <a:gd name="connsiteY16" fmla="*/ 22239 h 176015"/>
                <a:gd name="connsiteX17" fmla="*/ 337457 w 783771"/>
                <a:gd name="connsiteY17" fmla="*/ 33125 h 176015"/>
                <a:gd name="connsiteX18" fmla="*/ 370114 w 783771"/>
                <a:gd name="connsiteY18" fmla="*/ 54896 h 176015"/>
                <a:gd name="connsiteX19" fmla="*/ 413657 w 783771"/>
                <a:gd name="connsiteY19" fmla="*/ 109325 h 176015"/>
                <a:gd name="connsiteX20" fmla="*/ 424543 w 783771"/>
                <a:gd name="connsiteY20" fmla="*/ 141982 h 176015"/>
                <a:gd name="connsiteX21" fmla="*/ 413657 w 783771"/>
                <a:gd name="connsiteY21" fmla="*/ 174639 h 176015"/>
                <a:gd name="connsiteX22" fmla="*/ 359228 w 783771"/>
                <a:gd name="connsiteY22" fmla="*/ 120211 h 176015"/>
                <a:gd name="connsiteX23" fmla="*/ 370114 w 783771"/>
                <a:gd name="connsiteY23" fmla="*/ 65782 h 176015"/>
                <a:gd name="connsiteX24" fmla="*/ 381000 w 783771"/>
                <a:gd name="connsiteY24" fmla="*/ 33125 h 176015"/>
                <a:gd name="connsiteX25" fmla="*/ 413657 w 783771"/>
                <a:gd name="connsiteY25" fmla="*/ 22239 h 176015"/>
                <a:gd name="connsiteX26" fmla="*/ 446314 w 783771"/>
                <a:gd name="connsiteY26" fmla="*/ 468 h 176015"/>
                <a:gd name="connsiteX27" fmla="*/ 522514 w 783771"/>
                <a:gd name="connsiteY27" fmla="*/ 22239 h 176015"/>
                <a:gd name="connsiteX28" fmla="*/ 544286 w 783771"/>
                <a:gd name="connsiteY28" fmla="*/ 44011 h 176015"/>
                <a:gd name="connsiteX29" fmla="*/ 555171 w 783771"/>
                <a:gd name="connsiteY29" fmla="*/ 76668 h 176015"/>
                <a:gd name="connsiteX30" fmla="*/ 566057 w 783771"/>
                <a:gd name="connsiteY30" fmla="*/ 152868 h 176015"/>
                <a:gd name="connsiteX31" fmla="*/ 533400 w 783771"/>
                <a:gd name="connsiteY31" fmla="*/ 163753 h 176015"/>
                <a:gd name="connsiteX32" fmla="*/ 533400 w 783771"/>
                <a:gd name="connsiteY32" fmla="*/ 65782 h 176015"/>
                <a:gd name="connsiteX33" fmla="*/ 566057 w 783771"/>
                <a:gd name="connsiteY33" fmla="*/ 44011 h 176015"/>
                <a:gd name="connsiteX34" fmla="*/ 587828 w 783771"/>
                <a:gd name="connsiteY34" fmla="*/ 22239 h 176015"/>
                <a:gd name="connsiteX35" fmla="*/ 620486 w 783771"/>
                <a:gd name="connsiteY35" fmla="*/ 33125 h 176015"/>
                <a:gd name="connsiteX36" fmla="*/ 674914 w 783771"/>
                <a:gd name="connsiteY36" fmla="*/ 76668 h 176015"/>
                <a:gd name="connsiteX37" fmla="*/ 696686 w 783771"/>
                <a:gd name="connsiteY37" fmla="*/ 109325 h 176015"/>
                <a:gd name="connsiteX38" fmla="*/ 696686 w 783771"/>
                <a:gd name="connsiteY38" fmla="*/ 174639 h 176015"/>
                <a:gd name="connsiteX39" fmla="*/ 653143 w 783771"/>
                <a:gd name="connsiteY39" fmla="*/ 163753 h 176015"/>
                <a:gd name="connsiteX40" fmla="*/ 642257 w 783771"/>
                <a:gd name="connsiteY40" fmla="*/ 131096 h 176015"/>
                <a:gd name="connsiteX41" fmla="*/ 653143 w 783771"/>
                <a:gd name="connsiteY41" fmla="*/ 87553 h 176015"/>
                <a:gd name="connsiteX42" fmla="*/ 783771 w 783771"/>
                <a:gd name="connsiteY42" fmla="*/ 65782 h 1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83771" h="176015">
                  <a:moveTo>
                    <a:pt x="0" y="76668"/>
                  </a:moveTo>
                  <a:cubicBezTo>
                    <a:pt x="620" y="75117"/>
                    <a:pt x="21064" y="3278"/>
                    <a:pt x="43543" y="468"/>
                  </a:cubicBezTo>
                  <a:cubicBezTo>
                    <a:pt x="65444" y="-2270"/>
                    <a:pt x="87086" y="7725"/>
                    <a:pt x="108857" y="11353"/>
                  </a:cubicBezTo>
                  <a:cubicBezTo>
                    <a:pt x="116114" y="18610"/>
                    <a:pt x="125348" y="24324"/>
                    <a:pt x="130628" y="33125"/>
                  </a:cubicBezTo>
                  <a:cubicBezTo>
                    <a:pt x="154564" y="73019"/>
                    <a:pt x="135166" y="122915"/>
                    <a:pt x="130628" y="163753"/>
                  </a:cubicBezTo>
                  <a:cubicBezTo>
                    <a:pt x="112485" y="160125"/>
                    <a:pt x="94150" y="157355"/>
                    <a:pt x="76200" y="152868"/>
                  </a:cubicBezTo>
                  <a:cubicBezTo>
                    <a:pt x="65068" y="150085"/>
                    <a:pt x="47172" y="152868"/>
                    <a:pt x="43543" y="141982"/>
                  </a:cubicBezTo>
                  <a:cubicBezTo>
                    <a:pt x="34759" y="115630"/>
                    <a:pt x="53371" y="79479"/>
                    <a:pt x="76200" y="65782"/>
                  </a:cubicBezTo>
                  <a:cubicBezTo>
                    <a:pt x="86039" y="59878"/>
                    <a:pt x="98594" y="60028"/>
                    <a:pt x="108857" y="54896"/>
                  </a:cubicBezTo>
                  <a:cubicBezTo>
                    <a:pt x="120559" y="49045"/>
                    <a:pt x="130628" y="40382"/>
                    <a:pt x="141514" y="33125"/>
                  </a:cubicBezTo>
                  <a:cubicBezTo>
                    <a:pt x="166914" y="36754"/>
                    <a:pt x="192554" y="38979"/>
                    <a:pt x="217714" y="44011"/>
                  </a:cubicBezTo>
                  <a:cubicBezTo>
                    <a:pt x="228966" y="46261"/>
                    <a:pt x="243702" y="45559"/>
                    <a:pt x="250371" y="54896"/>
                  </a:cubicBezTo>
                  <a:cubicBezTo>
                    <a:pt x="263710" y="73571"/>
                    <a:pt x="272143" y="120211"/>
                    <a:pt x="272143" y="120211"/>
                  </a:cubicBezTo>
                  <a:cubicBezTo>
                    <a:pt x="268514" y="138354"/>
                    <a:pt x="274340" y="161556"/>
                    <a:pt x="261257" y="174639"/>
                  </a:cubicBezTo>
                  <a:lnTo>
                    <a:pt x="217714" y="131096"/>
                  </a:lnTo>
                  <a:cubicBezTo>
                    <a:pt x="221343" y="98439"/>
                    <a:pt x="216397" y="63633"/>
                    <a:pt x="228600" y="33125"/>
                  </a:cubicBezTo>
                  <a:cubicBezTo>
                    <a:pt x="232862" y="22471"/>
                    <a:pt x="249782" y="22239"/>
                    <a:pt x="261257" y="22239"/>
                  </a:cubicBezTo>
                  <a:cubicBezTo>
                    <a:pt x="286915" y="22239"/>
                    <a:pt x="312057" y="29496"/>
                    <a:pt x="337457" y="33125"/>
                  </a:cubicBezTo>
                  <a:cubicBezTo>
                    <a:pt x="348343" y="40382"/>
                    <a:pt x="359898" y="46723"/>
                    <a:pt x="370114" y="54896"/>
                  </a:cubicBezTo>
                  <a:cubicBezTo>
                    <a:pt x="386990" y="68396"/>
                    <a:pt x="404227" y="90464"/>
                    <a:pt x="413657" y="109325"/>
                  </a:cubicBezTo>
                  <a:cubicBezTo>
                    <a:pt x="418789" y="119588"/>
                    <a:pt x="420914" y="131096"/>
                    <a:pt x="424543" y="141982"/>
                  </a:cubicBezTo>
                  <a:cubicBezTo>
                    <a:pt x="420914" y="152868"/>
                    <a:pt x="424909" y="172389"/>
                    <a:pt x="413657" y="174639"/>
                  </a:cubicBezTo>
                  <a:cubicBezTo>
                    <a:pt x="371621" y="183046"/>
                    <a:pt x="366923" y="143295"/>
                    <a:pt x="359228" y="120211"/>
                  </a:cubicBezTo>
                  <a:cubicBezTo>
                    <a:pt x="362857" y="102068"/>
                    <a:pt x="365626" y="83732"/>
                    <a:pt x="370114" y="65782"/>
                  </a:cubicBezTo>
                  <a:cubicBezTo>
                    <a:pt x="372897" y="54650"/>
                    <a:pt x="372886" y="41239"/>
                    <a:pt x="381000" y="33125"/>
                  </a:cubicBezTo>
                  <a:cubicBezTo>
                    <a:pt x="389114" y="25011"/>
                    <a:pt x="403394" y="27371"/>
                    <a:pt x="413657" y="22239"/>
                  </a:cubicBezTo>
                  <a:cubicBezTo>
                    <a:pt x="425359" y="16388"/>
                    <a:pt x="435428" y="7725"/>
                    <a:pt x="446314" y="468"/>
                  </a:cubicBezTo>
                  <a:cubicBezTo>
                    <a:pt x="454451" y="2502"/>
                    <a:pt x="511356" y="15544"/>
                    <a:pt x="522514" y="22239"/>
                  </a:cubicBezTo>
                  <a:cubicBezTo>
                    <a:pt x="531315" y="27520"/>
                    <a:pt x="537029" y="36754"/>
                    <a:pt x="544286" y="44011"/>
                  </a:cubicBezTo>
                  <a:cubicBezTo>
                    <a:pt x="547914" y="54897"/>
                    <a:pt x="549267" y="66829"/>
                    <a:pt x="555171" y="76668"/>
                  </a:cubicBezTo>
                  <a:cubicBezTo>
                    <a:pt x="574780" y="109350"/>
                    <a:pt x="606442" y="92291"/>
                    <a:pt x="566057" y="152868"/>
                  </a:cubicBezTo>
                  <a:cubicBezTo>
                    <a:pt x="559692" y="162415"/>
                    <a:pt x="544286" y="160125"/>
                    <a:pt x="533400" y="163753"/>
                  </a:cubicBezTo>
                  <a:cubicBezTo>
                    <a:pt x="520846" y="126093"/>
                    <a:pt x="510410" y="111762"/>
                    <a:pt x="533400" y="65782"/>
                  </a:cubicBezTo>
                  <a:cubicBezTo>
                    <a:pt x="539251" y="54080"/>
                    <a:pt x="555841" y="52184"/>
                    <a:pt x="566057" y="44011"/>
                  </a:cubicBezTo>
                  <a:cubicBezTo>
                    <a:pt x="574071" y="37600"/>
                    <a:pt x="580571" y="29496"/>
                    <a:pt x="587828" y="22239"/>
                  </a:cubicBezTo>
                  <a:cubicBezTo>
                    <a:pt x="598714" y="25868"/>
                    <a:pt x="610223" y="27993"/>
                    <a:pt x="620486" y="33125"/>
                  </a:cubicBezTo>
                  <a:cubicBezTo>
                    <a:pt x="639349" y="42556"/>
                    <a:pt x="661412" y="59791"/>
                    <a:pt x="674914" y="76668"/>
                  </a:cubicBezTo>
                  <a:cubicBezTo>
                    <a:pt x="683087" y="86884"/>
                    <a:pt x="689429" y="98439"/>
                    <a:pt x="696686" y="109325"/>
                  </a:cubicBezTo>
                  <a:cubicBezTo>
                    <a:pt x="700101" y="119570"/>
                    <a:pt x="722298" y="164394"/>
                    <a:pt x="696686" y="174639"/>
                  </a:cubicBezTo>
                  <a:cubicBezTo>
                    <a:pt x="682795" y="180195"/>
                    <a:pt x="667657" y="167382"/>
                    <a:pt x="653143" y="163753"/>
                  </a:cubicBezTo>
                  <a:cubicBezTo>
                    <a:pt x="649514" y="152867"/>
                    <a:pt x="642257" y="142571"/>
                    <a:pt x="642257" y="131096"/>
                  </a:cubicBezTo>
                  <a:cubicBezTo>
                    <a:pt x="642257" y="116135"/>
                    <a:pt x="644844" y="100001"/>
                    <a:pt x="653143" y="87553"/>
                  </a:cubicBezTo>
                  <a:cubicBezTo>
                    <a:pt x="679734" y="47667"/>
                    <a:pt x="755686" y="65782"/>
                    <a:pt x="783771" y="65782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5298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76662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คลื่นนิ่ง(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standing wave)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11560" y="2636912"/>
            <a:ext cx="784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คือ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การแทรกสอดของคลื่นต่อเนื่อง 2 ขบวนที่เกิดจากแหล่งกำเนิดอาพันธ์ ซึ่ง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เคลื่อนที่เข้า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หากันในตัวกลางเดียวกัน ทำให้เราเห็นตำแหน่งบัพ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และปฏิ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บัพที่เกิดขึ้นมีตำแหน่งที่อยู่คงที่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แน่นอนไม่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มีการย้าย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ตำแหน่งจะ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เห็น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ว่า</a:t>
            </a:r>
          </a:p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บาง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ตำแหน่งไม่มีการสั่นเลย เราเรียกจุดนี้ว่าจุดบัพ 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Node) </a:t>
            </a:r>
            <a:b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และมีบางตำแหน่งที่สั่น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ได้มาก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ที่สุดเราเรียกจุดนี้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ว่าปฏิ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บัพ 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Antinode)</a:t>
            </a:r>
          </a:p>
        </p:txBody>
      </p:sp>
      <p:pic>
        <p:nvPicPr>
          <p:cNvPr id="1026" name="Picture 2" descr="http://www2.pm.ac.th/wave/animation/Standing_wave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89842"/>
            <a:ext cx="5053279" cy="13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2.pm.ac.th/wave/animation/sta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7152"/>
            <a:ext cx="2498205" cy="17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3259528" y="530120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/>
              <a:t>เราเรียกบริเวณที่อยู่ระหว่างบัพ (</a:t>
            </a:r>
            <a:r>
              <a:rPr lang="en-US" dirty="0"/>
              <a:t>Node) </a:t>
            </a:r>
            <a:r>
              <a:rPr lang="th-TH" dirty="0"/>
              <a:t>ว่า </a:t>
            </a:r>
            <a:r>
              <a:rPr lang="en-US" dirty="0"/>
              <a:t>Loop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531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9552" y="76662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คลื่นนิ่ง(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standing wave)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8" name="Picture 4" descr="http://www2.pm.ac.th/wave/animation/sta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39" y="836712"/>
            <a:ext cx="390043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สี่เหลี่ยมผืนผ้า 5"/>
              <p:cNvSpPr/>
              <p:nvPr/>
            </p:nvSpPr>
            <p:spPr>
              <a:xfrm>
                <a:off x="755576" y="3861048"/>
                <a:ext cx="7632848" cy="1778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- เรา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เรียกบริเวณที่อยู่ระหว่างบัพ (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Node)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ว่า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Loop</a:t>
                </a:r>
              </a:p>
              <a:p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- ระยะระหว่าง</a:t>
                </a:r>
                <a:r>
                  <a:rPr lang="th-TH" b="1" dirty="0" err="1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ปฏิ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บัพที่อยู่ติดกัน หรือระยะระหว่างบัพที่อยู่ติดกัน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𝝀</m:t>
                        </m:r>
                      </m:num>
                      <m:den>
                        <m: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den>
                    </m:f>
                  </m:oMath>
                </a14:m>
                <a:endParaRPr lang="en-US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- ระยะระหว่าง</a:t>
                </a:r>
                <a:r>
                  <a:rPr lang="th-TH" b="1" dirty="0" err="1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ปฏิ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บัพและบัพที่อยู่ติดกัน </a:t>
                </a:r>
                <a:r>
                  <a:rPr lang="th-TH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th-TH" b="1" i="1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𝝀</m:t>
                        </m:r>
                      </m:num>
                      <m:den>
                        <m: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𝟒</m:t>
                        </m:r>
                      </m:den>
                    </m:f>
                  </m:oMath>
                </a14:m>
                <a:endParaRPr lang="th-TH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6" name="สี่เหลี่ยมผืนผ้า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861048"/>
                <a:ext cx="7632848" cy="1778307"/>
              </a:xfrm>
              <a:prstGeom prst="rect">
                <a:avLst/>
              </a:prstGeom>
              <a:blipFill rotWithShape="1">
                <a:blip r:embed="rId3"/>
                <a:stretch>
                  <a:fillRect l="-1677" t="-3425" b="-7192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1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764704"/>
            <a:ext cx="6306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คลื่นนิ่งจากปลายตรึงทั้งสองข้าง 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Two fixed end)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71262" y="3487971"/>
            <a:ext cx="6174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คลื่นนิ่งจากปลายอิสระทั้งสองข้าง (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Two free end)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http://www2.pm.ac.th/wave/animation/fixed_end_poin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42" y="1107989"/>
            <a:ext cx="1932911" cy="23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2.pm.ac.th/wave/animation/free_end_poin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42" y="3933056"/>
            <a:ext cx="203460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9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http://www2.pm.ac.th/wave/animation/u11l5b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49558"/>
            <a:ext cx="445197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สี่เหลี่ยมผืนผ้า 2"/>
              <p:cNvSpPr/>
              <p:nvPr/>
            </p:nvSpPr>
            <p:spPr>
              <a:xfrm>
                <a:off x="1187624" y="3883484"/>
                <a:ext cx="6984776" cy="2387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th-TH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th-TH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𝝀</m:t>
                        </m:r>
                      </m:num>
                      <m:den>
                        <m:r>
                          <a:rPr lang="th-TH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den>
                    </m:f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𝑳</m:t>
                    </m:r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ดังนั้น </a:t>
                </a:r>
                <a14:m>
                  <m:oMath xmlns:m="http://schemas.openxmlformats.org/officeDocument/2006/math">
                    <m:r>
                      <a:rPr lang="th-TH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𝜆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2</m:t>
                        </m:r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𝐿</m:t>
                        </m:r>
                      </m:num>
                      <m:den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มี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n = 1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เรียกว่า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h-TH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pPr>
                      <m:e>
                        <m:r>
                          <a:rPr lang="th-TH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1</m:t>
                        </m:r>
                      </m:e>
                      <m:sup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𝑡</m:t>
                        </m:r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h</m:t>
                        </m:r>
                      </m:sup>
                    </m:sSup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h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𝑎𝑟𝑚𝑜𝑟𝑛𝑖𝑐</m:t>
                    </m:r>
                  </m:oMath>
                </a14:m>
                <a:endParaRPr lang="en-US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𝛌</m:t>
                    </m:r>
                    <m:r>
                      <a:rPr lang="en-US" b="1" i="0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𝑳</m:t>
                    </m:r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ดังนั้น </a:t>
                </a:r>
                <a14:m>
                  <m:oMath xmlns:m="http://schemas.openxmlformats.org/officeDocument/2006/math">
                    <m:r>
                      <a:rPr lang="th-TH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𝜆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2</m:t>
                        </m:r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𝐿</m:t>
                        </m:r>
                      </m:num>
                      <m:den>
                        <m:r>
                          <a:rPr lang="en-US" b="1" i="0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มี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n = 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2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เรียกว่า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h-TH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pPr>
                      <m:e>
                        <m:r>
                          <a:rPr lang="th-TH" b="1" i="0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𝒏𝒅</m:t>
                        </m:r>
                      </m:sup>
                    </m:sSup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h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𝑎𝑟𝑚𝑜𝑟𝑛𝑖𝑐</m:t>
                    </m:r>
                  </m:oMath>
                </a14:m>
                <a:endParaRPr lang="en-US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th-TH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th-TH" b="1" i="0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𝟑</m:t>
                        </m:r>
                        <m:r>
                          <a:rPr lang="th-TH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𝝀</m:t>
                        </m:r>
                      </m:num>
                      <m:den>
                        <m:r>
                          <a:rPr lang="th-TH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𝟐</m:t>
                        </m:r>
                      </m:den>
                    </m:f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𝑳</m:t>
                    </m:r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ดังนั้น </a:t>
                </a:r>
                <a14:m>
                  <m:oMath xmlns:m="http://schemas.openxmlformats.org/officeDocument/2006/math">
                    <m:r>
                      <a:rPr lang="th-TH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𝜆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2</m:t>
                        </m:r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𝐿</m:t>
                        </m:r>
                      </m:num>
                      <m:den>
                        <m:r>
                          <a:rPr lang="en-US" b="1" i="0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มี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n = 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3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เรียกว่า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h-TH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pPr>
                      <m:e>
                        <m:r>
                          <a:rPr lang="th-TH" b="1" i="0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𝟑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𝒓𝒅</m:t>
                        </m:r>
                      </m:sup>
                    </m:sSup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h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𝑎𝑟𝑚𝑜𝑟𝑛𝑖𝑐</m:t>
                    </m:r>
                  </m:oMath>
                </a14:m>
                <a:endParaRPr lang="en-US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endParaRPr lang="th-TH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3" name="สี่เหลี่ยมผืนผ้า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883484"/>
                <a:ext cx="6984776" cy="23878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1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http://www2.pm.ac.th/wave/animation/u11l5b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764704"/>
            <a:ext cx="395731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สี่เหลี่ยมผืนผ้า 2"/>
              <p:cNvSpPr/>
              <p:nvPr/>
            </p:nvSpPr>
            <p:spPr>
              <a:xfrm>
                <a:off x="2627784" y="4336941"/>
                <a:ext cx="3384376" cy="664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𝐟</m:t>
                    </m:r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𝒗</m:t>
                        </m:r>
                      </m:num>
                      <m:den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𝑳</m:t>
                        </m:r>
                      </m:den>
                    </m:f>
                    <m:r>
                      <a:rPr lang="en-US" b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fPr>
                      <m:num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𝐧𝐯</m:t>
                        </m:r>
                      </m:num>
                      <m:den>
                        <m:r>
                          <a:rPr lang="en-US" b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𝟐𝐋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r>
                  <a:rPr lang="th-TH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เมื่อ </a:t>
                </a:r>
                <a:r>
                  <a:rPr lang="en-US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n = </a:t>
                </a:r>
                <a:r>
                  <a:rPr lang="en-US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1,2,3</a:t>
                </a:r>
                <a:endParaRPr lang="th-TH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3" name="สี่เหลี่ยมผืนผ้า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4336941"/>
                <a:ext cx="3384376" cy="664862"/>
              </a:xfrm>
              <a:prstGeom prst="rect">
                <a:avLst/>
              </a:prstGeom>
              <a:blipFill rotWithShape="1"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สี่เหลี่ยมผืนผ้า 5"/>
          <p:cNvSpPr/>
          <p:nvPr/>
        </p:nvSpPr>
        <p:spPr>
          <a:xfrm>
            <a:off x="683568" y="2521059"/>
            <a:ext cx="4320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โดย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n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คือจำนวน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loop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Antinode</a:t>
            </a:r>
            <a:b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คือความยาวเชือก (หรือลวด)</a:t>
            </a:r>
            <a:b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Node =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loop + 1</a:t>
            </a:r>
            <a:b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หาความถี่ได้จาก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8" y="537321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***ความถี่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ที่ทำให้เกิดการสั่นพ้องหรือคลื่นนิ่งในเส้นเชือก เมื่อ </a:t>
            </a:r>
            <a:r>
              <a:rPr lang="en-US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n = 1 (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จำนวน 1 </a:t>
            </a:r>
            <a:r>
              <a:rPr lang="en-US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Loop) </a:t>
            </a:r>
            <a:br>
              <a:rPr lang="en-US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การสั่นที่เกิดขึ้นจะเป็นการสั่นที่มีความถี่น้อยที่สุด เรียก ความถี่มูลฐาน หรือ </a:t>
            </a:r>
            <a:r>
              <a:rPr lang="th-TH" sz="2400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ฮาร์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มอ</a:t>
            </a:r>
            <a:r>
              <a:rPr lang="th-TH" sz="2400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นิก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ที่หนึ่ง</a:t>
            </a:r>
            <a:b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ฮาร์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มอ</a:t>
            </a:r>
            <a:r>
              <a:rPr lang="th-TH" sz="2400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นิก</a:t>
            </a:r>
            <a:r>
              <a:rPr lang="th-TH" sz="24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คือความถี่ที่เป็นจำนวนเท่าของความถี่มูลฐาน</a:t>
            </a:r>
          </a:p>
        </p:txBody>
      </p:sp>
    </p:spTree>
    <p:extLst>
      <p:ext uri="{BB962C8B-B14F-4D97-AF65-F5344CB8AC3E}">
        <p14:creationId xmlns:p14="http://schemas.microsoft.com/office/powerpoint/2010/main" val="835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764704"/>
            <a:ext cx="8064896" cy="96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1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คลื่นนิ่งในเส้นเชือกที่ยาว 60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cm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มีจำนวน 3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loop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อัตราเร็วคลื่น 20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m/s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จงหาว่าความถี่คลื่นเป็นกี่เฮิรตซ์</a:t>
            </a:r>
            <a:r>
              <a:rPr lang="th-TH" dirty="0" smtClean="0"/>
              <a:t> 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(50 </a:t>
            </a:r>
            <a:r>
              <a:rPr lang="en-US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Hz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89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764704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เชือกเส้นหนึ่งยาว 1 เมตร ปลายข้างหนึ่งถูกตรึงแน่น ปลายอีกข้างหนึ่งติดกับเครื่อง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สั่นที่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สั่นด้วยความถี่ 50 เฮิรตซ์ ถ้าเกิดคลื่นนิ่ง</a:t>
            </a:r>
            <a:r>
              <a:rPr lang="th-TH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มีปฏิ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บัพ 5 แห่ง อัตราเร็วของคลื่นในเส้นเชือกเป็นเท่าใด 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(20 </a:t>
            </a:r>
            <a:r>
              <a:rPr lang="en-US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m/s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62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764704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ตัวอย่าง </a:t>
            </a:r>
            <a:r>
              <a:rPr lang="en-US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เมื่อสั่นเชือก</a:t>
            </a:r>
            <a:r>
              <a:rPr lang="th-TH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เส้นหนึ่งยาว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.6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เมตร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ถูกขึงตรึงด้วยความถี่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50 Hz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ปรากฏว่าเกิดคลื่นนิ่งเป็น </a:t>
            </a:r>
            <a:r>
              <a:rPr lang="en-US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loop 5 loop 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พอดี จงหาอัตราเร็วของคลื่นในเส้นเชือก</a:t>
            </a:r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32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m/s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42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ชื่อเรื่องรอง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5536" y="764704"/>
                <a:ext cx="8352928" cy="5472608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H SarabunPSK" pitchFamily="34" charset="-34"/>
                    <a:cs typeface="TH SarabunPSK" pitchFamily="34" charset="-34"/>
                  </a:rPr>
                  <a:t>Simple Harmonic  Motion : SHM</a:t>
                </a:r>
                <a:endParaRPr lang="th-TH" sz="2800" b="1" dirty="0">
                  <a:solidFill>
                    <a:schemeClr val="tx2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 		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𝒔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𝒚</m:t>
                        </m:r>
                      </m:sub>
                    </m:sSub>
                    <m:r>
                      <a:rPr lang="en-US" sz="2800" b="1" i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sz="2800" b="1" i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𝑨𝒔𝒊𝒏</m:t>
                    </m:r>
                    <m:r>
                      <a:rPr lang="en-US" sz="2800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𝜽</m:t>
                    </m:r>
                  </m:oMath>
                </a14:m>
                <a:endParaRPr lang="en-US" sz="2800" b="1" dirty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6600"/>
                              </a:solidFill>
                              <a:latin typeface="Cambria Math"/>
                              <a:cs typeface="TH SarabunPSK" pitchFamily="34" charset="-34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6600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𝒔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6600"/>
                              </a:solidFill>
                              <a:latin typeface="Cambria Math"/>
                              <a:cs typeface="TH SarabunPSK" pitchFamily="34" charset="-34"/>
                            </a:rPr>
                            <m:t>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006600"/>
                          </a:solidFill>
                          <a:latin typeface="Cambria Math"/>
                          <a:cs typeface="TH SarabunPSK" pitchFamily="34" charset="-34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006600"/>
                          </a:solidFill>
                          <a:latin typeface="Cambria Math"/>
                          <a:cs typeface="TH SarabunPSK" pitchFamily="34" charset="-34"/>
                        </a:rPr>
                        <m:t>𝑨𝒔𝒊𝒏</m:t>
                      </m:r>
                      <m:r>
                        <a:rPr lang="en-US" sz="2800" b="1" i="1" smtClean="0">
                          <a:solidFill>
                            <a:srgbClr val="006600"/>
                          </a:solidFill>
                          <a:latin typeface="Cambria Math"/>
                          <a:ea typeface="Cambria Math"/>
                          <a:cs typeface="TH SarabunPSK" pitchFamily="34" charset="-34"/>
                        </a:rPr>
                        <m:t>𝝎</m:t>
                      </m:r>
                      <m:r>
                        <a:rPr lang="en-US" sz="2800" b="1" i="1" smtClean="0">
                          <a:solidFill>
                            <a:srgbClr val="006600"/>
                          </a:solidFill>
                          <a:latin typeface="Cambria Math"/>
                          <a:ea typeface="Cambria Math"/>
                          <a:cs typeface="TH SarabunPSK" pitchFamily="34" charset="-34"/>
                        </a:rPr>
                        <m:t>𝒕</m:t>
                      </m:r>
                    </m:oMath>
                  </m:oMathPara>
                </a14:m>
                <a:endParaRPr lang="en-US" sz="2800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en-US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	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𝒚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𝒎𝒂𝒙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𝒚</m:t>
                    </m:r>
                  </m:oMath>
                </a14:m>
                <a:endParaRPr lang="en-US" sz="2800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en-US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	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𝒗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𝒎𝒂𝒙</m:t>
                        </m:r>
                      </m:sub>
                    </m:sSub>
                    <m:r>
                      <a:rPr lang="en-US" sz="2800" b="1" i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𝝎</m:t>
                    </m:r>
                    <m:r>
                      <a:rPr lang="en-US" sz="2800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𝑹</m:t>
                    </m:r>
                  </m:oMath>
                </a14:m>
                <a:endParaRPr lang="en-US" sz="2800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en-US" sz="2800" b="1" dirty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	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𝒂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006600"/>
                            </a:solidFill>
                            <a:latin typeface="Cambria Math"/>
                            <a:cs typeface="TH SarabunPSK" pitchFamily="34" charset="-34"/>
                          </a:rPr>
                          <m:t>𝒎𝒂𝒙</m:t>
                        </m:r>
                      </m:sub>
                    </m:sSub>
                    <m:r>
                      <a:rPr lang="en-US" sz="2800" b="1" i="1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006600"/>
                        </a:solidFill>
                        <a:latin typeface="Cambria Math"/>
                        <a:cs typeface="TH SarabunPSK" pitchFamily="34" charset="-34"/>
                      </a:rPr>
                      <m:t>−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6600"/>
                            </a:solidFill>
                            <a:latin typeface="Cambria Math"/>
                            <a:ea typeface="Cambria Math"/>
                            <a:cs typeface="TH SarabunPSK" pitchFamily="34" charset="-34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rgbClr val="006600"/>
                        </a:solidFill>
                        <a:latin typeface="Cambria Math"/>
                        <a:ea typeface="Cambria Math"/>
                        <a:cs typeface="TH SarabunPSK" pitchFamily="34" charset="-34"/>
                      </a:rPr>
                      <m:t>𝑹</m:t>
                    </m:r>
                  </m:oMath>
                </a14:m>
                <a:r>
                  <a:rPr lang="en-US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			</a:t>
                </a:r>
                <a:endParaRPr lang="th-TH" sz="2800" b="1" dirty="0" smtClean="0">
                  <a:solidFill>
                    <a:srgbClr val="006600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pPr algn="l"/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ความสัมพันธ์ระหว่าง การกระจัด ความเร็ว และความเร่ง กับเวลาของการเคลื่อนที่แบบ</a:t>
                </a:r>
                <a:r>
                  <a:rPr lang="th-TH" sz="2800" b="1" dirty="0" err="1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ฮาร์</a:t>
                </a:r>
                <a:r>
                  <a:rPr lang="th-TH" sz="2800" b="1" dirty="0" smtClean="0">
                    <a:solidFill>
                      <a:srgbClr val="006600"/>
                    </a:solidFill>
                    <a:latin typeface="TH SarabunPSK" pitchFamily="34" charset="-34"/>
                    <a:cs typeface="TH SarabunPSK" pitchFamily="34" charset="-34"/>
                  </a:rPr>
                  <a:t>มอนิกอย่างง่าย</a:t>
                </a:r>
                <a:endParaRPr lang="en-US" sz="2800" b="1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  <a:p>
                <a:endParaRPr lang="th-TH" sz="28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3" name="ชื่อเรื่องรอง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5536" y="764704"/>
                <a:ext cx="8352928" cy="5472608"/>
              </a:xfrm>
              <a:blipFill rotWithShape="1">
                <a:blip r:embed="rId2"/>
                <a:stretch>
                  <a:fillRect l="-1533" t="-1114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D:\BackupE\snitk\wave\animation\mlab_phase_an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383532" cy="197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Simple Harmonic  Motion : SHM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>
            <a:off x="539552" y="5587009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755576" y="4614901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7155" y="4710304"/>
            <a:ext cx="31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y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78519" y="5353250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0" name="ตัวเชื่อมต่อตรง 29"/>
          <p:cNvCxnSpPr/>
          <p:nvPr/>
        </p:nvCxnSpPr>
        <p:spPr>
          <a:xfrm>
            <a:off x="1619672" y="4866929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รูปแบบอิสระ 2051"/>
          <p:cNvSpPr/>
          <p:nvPr/>
        </p:nvSpPr>
        <p:spPr>
          <a:xfrm>
            <a:off x="740229" y="4912230"/>
            <a:ext cx="1589314" cy="1426028"/>
          </a:xfrm>
          <a:custGeom>
            <a:avLst/>
            <a:gdLst>
              <a:gd name="connsiteX0" fmla="*/ 0 w 1589314"/>
              <a:gd name="connsiteY0" fmla="*/ 0 h 1426028"/>
              <a:gd name="connsiteX1" fmla="*/ 478971 w 1589314"/>
              <a:gd name="connsiteY1" fmla="*/ 261257 h 1426028"/>
              <a:gd name="connsiteX2" fmla="*/ 881742 w 1589314"/>
              <a:gd name="connsiteY2" fmla="*/ 674914 h 1426028"/>
              <a:gd name="connsiteX3" fmla="*/ 1240971 w 1589314"/>
              <a:gd name="connsiteY3" fmla="*/ 1219200 h 1426028"/>
              <a:gd name="connsiteX4" fmla="*/ 1589314 w 1589314"/>
              <a:gd name="connsiteY4" fmla="*/ 1426028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314" h="1426028">
                <a:moveTo>
                  <a:pt x="0" y="0"/>
                </a:moveTo>
                <a:cubicBezTo>
                  <a:pt x="166007" y="74385"/>
                  <a:pt x="332014" y="148771"/>
                  <a:pt x="478971" y="261257"/>
                </a:cubicBezTo>
                <a:cubicBezTo>
                  <a:pt x="625928" y="373743"/>
                  <a:pt x="754742" y="515257"/>
                  <a:pt x="881742" y="674914"/>
                </a:cubicBezTo>
                <a:cubicBezTo>
                  <a:pt x="1008742" y="834571"/>
                  <a:pt x="1123042" y="1094014"/>
                  <a:pt x="1240971" y="1219200"/>
                </a:cubicBezTo>
                <a:cubicBezTo>
                  <a:pt x="1358900" y="1344386"/>
                  <a:pt x="1474107" y="1385207"/>
                  <a:pt x="1589314" y="1426028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8" name="ลูกศรเชื่อมต่อแบบตรง 37"/>
          <p:cNvCxnSpPr/>
          <p:nvPr/>
        </p:nvCxnSpPr>
        <p:spPr>
          <a:xfrm>
            <a:off x="3563888" y="5625244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/>
          <p:nvPr/>
        </p:nvCxnSpPr>
        <p:spPr>
          <a:xfrm>
            <a:off x="3779912" y="4653136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4644008" y="4905164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ลูกศรเชื่อมต่อแบบตรง 40"/>
          <p:cNvCxnSpPr/>
          <p:nvPr/>
        </p:nvCxnSpPr>
        <p:spPr>
          <a:xfrm>
            <a:off x="6516216" y="5587009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/>
          <p:nvPr/>
        </p:nvCxnSpPr>
        <p:spPr>
          <a:xfrm>
            <a:off x="6732240" y="4614901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>
            <a:off x="7596336" y="4866929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รูปแบบอิสระ 2053"/>
          <p:cNvSpPr/>
          <p:nvPr/>
        </p:nvSpPr>
        <p:spPr>
          <a:xfrm>
            <a:off x="3766457" y="5625244"/>
            <a:ext cx="1669639" cy="855217"/>
          </a:xfrm>
          <a:custGeom>
            <a:avLst/>
            <a:gdLst>
              <a:gd name="connsiteX0" fmla="*/ 0 w 1643743"/>
              <a:gd name="connsiteY0" fmla="*/ 0 h 849774"/>
              <a:gd name="connsiteX1" fmla="*/ 424543 w 1643743"/>
              <a:gd name="connsiteY1" fmla="*/ 555171 h 849774"/>
              <a:gd name="connsiteX2" fmla="*/ 881743 w 1643743"/>
              <a:gd name="connsiteY2" fmla="*/ 849085 h 849774"/>
              <a:gd name="connsiteX3" fmla="*/ 1273629 w 1643743"/>
              <a:gd name="connsiteY3" fmla="*/ 478971 h 849774"/>
              <a:gd name="connsiteX4" fmla="*/ 1643743 w 1643743"/>
              <a:gd name="connsiteY4" fmla="*/ 0 h 84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743" h="849774">
                <a:moveTo>
                  <a:pt x="0" y="0"/>
                </a:moveTo>
                <a:cubicBezTo>
                  <a:pt x="138793" y="206828"/>
                  <a:pt x="277586" y="413657"/>
                  <a:pt x="424543" y="555171"/>
                </a:cubicBezTo>
                <a:cubicBezTo>
                  <a:pt x="571500" y="696685"/>
                  <a:pt x="740229" y="861785"/>
                  <a:pt x="881743" y="849085"/>
                </a:cubicBezTo>
                <a:cubicBezTo>
                  <a:pt x="1023257" y="836385"/>
                  <a:pt x="1146629" y="620485"/>
                  <a:pt x="1273629" y="478971"/>
                </a:cubicBezTo>
                <a:cubicBezTo>
                  <a:pt x="1400629" y="337457"/>
                  <a:pt x="1522186" y="168728"/>
                  <a:pt x="1643743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รูปแบบอิสระ 44"/>
          <p:cNvSpPr/>
          <p:nvPr/>
        </p:nvSpPr>
        <p:spPr>
          <a:xfrm flipV="1">
            <a:off x="6719462" y="4866928"/>
            <a:ext cx="1452938" cy="1584175"/>
          </a:xfrm>
          <a:custGeom>
            <a:avLst/>
            <a:gdLst>
              <a:gd name="connsiteX0" fmla="*/ 0 w 1589314"/>
              <a:gd name="connsiteY0" fmla="*/ 0 h 1426028"/>
              <a:gd name="connsiteX1" fmla="*/ 478971 w 1589314"/>
              <a:gd name="connsiteY1" fmla="*/ 261257 h 1426028"/>
              <a:gd name="connsiteX2" fmla="*/ 881742 w 1589314"/>
              <a:gd name="connsiteY2" fmla="*/ 674914 h 1426028"/>
              <a:gd name="connsiteX3" fmla="*/ 1240971 w 1589314"/>
              <a:gd name="connsiteY3" fmla="*/ 1219200 h 1426028"/>
              <a:gd name="connsiteX4" fmla="*/ 1589314 w 1589314"/>
              <a:gd name="connsiteY4" fmla="*/ 1426028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314" h="1426028">
                <a:moveTo>
                  <a:pt x="0" y="0"/>
                </a:moveTo>
                <a:cubicBezTo>
                  <a:pt x="166007" y="74385"/>
                  <a:pt x="332014" y="148771"/>
                  <a:pt x="478971" y="261257"/>
                </a:cubicBezTo>
                <a:cubicBezTo>
                  <a:pt x="625928" y="373743"/>
                  <a:pt x="754742" y="515257"/>
                  <a:pt x="881742" y="674914"/>
                </a:cubicBezTo>
                <a:cubicBezTo>
                  <a:pt x="1008742" y="834571"/>
                  <a:pt x="1123042" y="1094014"/>
                  <a:pt x="1240971" y="1219200"/>
                </a:cubicBezTo>
                <a:cubicBezTo>
                  <a:pt x="1358900" y="1344386"/>
                  <a:pt x="1474107" y="1385207"/>
                  <a:pt x="1589314" y="1426028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TextBox 45"/>
          <p:cNvSpPr txBox="1"/>
          <p:nvPr/>
        </p:nvSpPr>
        <p:spPr>
          <a:xfrm>
            <a:off x="3217318" y="4710304"/>
            <a:ext cx="312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v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71151" y="4715913"/>
            <a:ext cx="316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a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80112" y="5325399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50880" y="5331956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97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5472608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ความสัมพันธ์ระหว่าง การกระจัด ความเร็ว และความเร่ง กับเวลาของการเคลื่อนที่แบบ</a:t>
            </a:r>
            <a:r>
              <a:rPr lang="th-TH" sz="2800" b="1" dirty="0" err="1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ฮาร์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มอนิกอย่างง่าย</a:t>
            </a:r>
            <a:endParaRPr lang="en-US" sz="2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Simple Harmonic  Motion : SHM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>
            <a:off x="539552" y="2672916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755576" y="1700808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7155" y="1796211"/>
            <a:ext cx="31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y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78519" y="2439157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0" name="ตัวเชื่อมต่อตรง 29"/>
          <p:cNvCxnSpPr/>
          <p:nvPr/>
        </p:nvCxnSpPr>
        <p:spPr>
          <a:xfrm>
            <a:off x="1619672" y="1952836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รูปแบบอิสระ 2051"/>
          <p:cNvSpPr/>
          <p:nvPr/>
        </p:nvSpPr>
        <p:spPr>
          <a:xfrm>
            <a:off x="740229" y="1998137"/>
            <a:ext cx="1589314" cy="1426028"/>
          </a:xfrm>
          <a:custGeom>
            <a:avLst/>
            <a:gdLst>
              <a:gd name="connsiteX0" fmla="*/ 0 w 1589314"/>
              <a:gd name="connsiteY0" fmla="*/ 0 h 1426028"/>
              <a:gd name="connsiteX1" fmla="*/ 478971 w 1589314"/>
              <a:gd name="connsiteY1" fmla="*/ 261257 h 1426028"/>
              <a:gd name="connsiteX2" fmla="*/ 881742 w 1589314"/>
              <a:gd name="connsiteY2" fmla="*/ 674914 h 1426028"/>
              <a:gd name="connsiteX3" fmla="*/ 1240971 w 1589314"/>
              <a:gd name="connsiteY3" fmla="*/ 1219200 h 1426028"/>
              <a:gd name="connsiteX4" fmla="*/ 1589314 w 1589314"/>
              <a:gd name="connsiteY4" fmla="*/ 1426028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314" h="1426028">
                <a:moveTo>
                  <a:pt x="0" y="0"/>
                </a:moveTo>
                <a:cubicBezTo>
                  <a:pt x="166007" y="74385"/>
                  <a:pt x="332014" y="148771"/>
                  <a:pt x="478971" y="261257"/>
                </a:cubicBezTo>
                <a:cubicBezTo>
                  <a:pt x="625928" y="373743"/>
                  <a:pt x="754742" y="515257"/>
                  <a:pt x="881742" y="674914"/>
                </a:cubicBezTo>
                <a:cubicBezTo>
                  <a:pt x="1008742" y="834571"/>
                  <a:pt x="1123042" y="1094014"/>
                  <a:pt x="1240971" y="1219200"/>
                </a:cubicBezTo>
                <a:cubicBezTo>
                  <a:pt x="1358900" y="1344386"/>
                  <a:pt x="1474107" y="1385207"/>
                  <a:pt x="1589314" y="1426028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8" name="ลูกศรเชื่อมต่อแบบตรง 37"/>
          <p:cNvCxnSpPr/>
          <p:nvPr/>
        </p:nvCxnSpPr>
        <p:spPr>
          <a:xfrm>
            <a:off x="3563888" y="2711151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/>
          <p:nvPr/>
        </p:nvCxnSpPr>
        <p:spPr>
          <a:xfrm>
            <a:off x="3779912" y="1739043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4644008" y="1991071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ลูกศรเชื่อมต่อแบบตรง 40"/>
          <p:cNvCxnSpPr/>
          <p:nvPr/>
        </p:nvCxnSpPr>
        <p:spPr>
          <a:xfrm>
            <a:off x="6516216" y="2672916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/>
          <p:nvPr/>
        </p:nvCxnSpPr>
        <p:spPr>
          <a:xfrm>
            <a:off x="6732240" y="1700808"/>
            <a:ext cx="0" cy="1944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>
            <a:off x="7596336" y="1952836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รูปแบบอิสระ 2053"/>
          <p:cNvSpPr/>
          <p:nvPr/>
        </p:nvSpPr>
        <p:spPr>
          <a:xfrm>
            <a:off x="3766457" y="2711151"/>
            <a:ext cx="1669639" cy="855217"/>
          </a:xfrm>
          <a:custGeom>
            <a:avLst/>
            <a:gdLst>
              <a:gd name="connsiteX0" fmla="*/ 0 w 1643743"/>
              <a:gd name="connsiteY0" fmla="*/ 0 h 849774"/>
              <a:gd name="connsiteX1" fmla="*/ 424543 w 1643743"/>
              <a:gd name="connsiteY1" fmla="*/ 555171 h 849774"/>
              <a:gd name="connsiteX2" fmla="*/ 881743 w 1643743"/>
              <a:gd name="connsiteY2" fmla="*/ 849085 h 849774"/>
              <a:gd name="connsiteX3" fmla="*/ 1273629 w 1643743"/>
              <a:gd name="connsiteY3" fmla="*/ 478971 h 849774"/>
              <a:gd name="connsiteX4" fmla="*/ 1643743 w 1643743"/>
              <a:gd name="connsiteY4" fmla="*/ 0 h 84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743" h="849774">
                <a:moveTo>
                  <a:pt x="0" y="0"/>
                </a:moveTo>
                <a:cubicBezTo>
                  <a:pt x="138793" y="206828"/>
                  <a:pt x="277586" y="413657"/>
                  <a:pt x="424543" y="555171"/>
                </a:cubicBezTo>
                <a:cubicBezTo>
                  <a:pt x="571500" y="696685"/>
                  <a:pt x="740229" y="861785"/>
                  <a:pt x="881743" y="849085"/>
                </a:cubicBezTo>
                <a:cubicBezTo>
                  <a:pt x="1023257" y="836385"/>
                  <a:pt x="1146629" y="620485"/>
                  <a:pt x="1273629" y="478971"/>
                </a:cubicBezTo>
                <a:cubicBezTo>
                  <a:pt x="1400629" y="337457"/>
                  <a:pt x="1522186" y="168728"/>
                  <a:pt x="1643743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รูปแบบอิสระ 44"/>
          <p:cNvSpPr/>
          <p:nvPr/>
        </p:nvSpPr>
        <p:spPr>
          <a:xfrm flipV="1">
            <a:off x="6719462" y="1952835"/>
            <a:ext cx="1452938" cy="1584175"/>
          </a:xfrm>
          <a:custGeom>
            <a:avLst/>
            <a:gdLst>
              <a:gd name="connsiteX0" fmla="*/ 0 w 1589314"/>
              <a:gd name="connsiteY0" fmla="*/ 0 h 1426028"/>
              <a:gd name="connsiteX1" fmla="*/ 478971 w 1589314"/>
              <a:gd name="connsiteY1" fmla="*/ 261257 h 1426028"/>
              <a:gd name="connsiteX2" fmla="*/ 881742 w 1589314"/>
              <a:gd name="connsiteY2" fmla="*/ 674914 h 1426028"/>
              <a:gd name="connsiteX3" fmla="*/ 1240971 w 1589314"/>
              <a:gd name="connsiteY3" fmla="*/ 1219200 h 1426028"/>
              <a:gd name="connsiteX4" fmla="*/ 1589314 w 1589314"/>
              <a:gd name="connsiteY4" fmla="*/ 1426028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314" h="1426028">
                <a:moveTo>
                  <a:pt x="0" y="0"/>
                </a:moveTo>
                <a:cubicBezTo>
                  <a:pt x="166007" y="74385"/>
                  <a:pt x="332014" y="148771"/>
                  <a:pt x="478971" y="261257"/>
                </a:cubicBezTo>
                <a:cubicBezTo>
                  <a:pt x="625928" y="373743"/>
                  <a:pt x="754742" y="515257"/>
                  <a:pt x="881742" y="674914"/>
                </a:cubicBezTo>
                <a:cubicBezTo>
                  <a:pt x="1008742" y="834571"/>
                  <a:pt x="1123042" y="1094014"/>
                  <a:pt x="1240971" y="1219200"/>
                </a:cubicBezTo>
                <a:cubicBezTo>
                  <a:pt x="1358900" y="1344386"/>
                  <a:pt x="1474107" y="1385207"/>
                  <a:pt x="1589314" y="1426028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TextBox 45"/>
          <p:cNvSpPr txBox="1"/>
          <p:nvPr/>
        </p:nvSpPr>
        <p:spPr>
          <a:xfrm>
            <a:off x="3217318" y="1796211"/>
            <a:ext cx="312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v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71151" y="1801820"/>
            <a:ext cx="316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a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80112" y="2411306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50880" y="2417863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47664" y="4005064"/>
                <a:ext cx="5362109" cy="1235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TH SarabunPSK" pitchFamily="34" charset="-34"/>
                    <a:cs typeface="TH SarabunPSK" pitchFamily="34" charset="-34"/>
                  </a:rPr>
                  <a:t>ความเร็วมีมุมเฟสนำการกระจัด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th-TH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Cambria Math"/>
                          </a:rPr>
                          <m:t>𝝅</m:t>
                        </m:r>
                      </m:num>
                      <m:den>
                        <m:r>
                          <a:rPr lang="th-TH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th-TH" b="1" i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(</m:t>
                    </m:r>
                    <m:r>
                      <a:rPr lang="th-TH" b="1" i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𝟗𝟎</m:t>
                    </m:r>
                    <m:r>
                      <a:rPr lang="th-TH" b="1" i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th-TH" b="1" i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องศา</m:t>
                    </m:r>
                    <m:r>
                      <a:rPr lang="th-TH" b="1" i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)</m:t>
                    </m:r>
                  </m:oMath>
                </a14:m>
                <a:endParaRPr lang="th-TH" b="1" dirty="0" smtClean="0">
                  <a:solidFill>
                    <a:schemeClr val="tx2">
                      <a:lumMod val="50000"/>
                    </a:schemeClr>
                  </a:solidFill>
                  <a:effectLst/>
                  <a:latin typeface="TH SarabunPSK" pitchFamily="34" charset="-34"/>
                  <a:cs typeface="TH SarabunPSK" pitchFamily="34" charset="-34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TH SarabunPSK" pitchFamily="34" charset="-34"/>
                    <a:cs typeface="TH SarabunPSK" pitchFamily="34" charset="-34"/>
                  </a:rPr>
                  <a:t>ความเร่งมี</a:t>
                </a:r>
                <a:r>
                  <a:rPr lang="th-TH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TH SarabunPSK" pitchFamily="34" charset="-34"/>
                    <a:cs typeface="TH SarabunPSK" pitchFamily="34" charset="-34"/>
                  </a:rPr>
                  <a:t>มุมเฟส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TH SarabunPSK" pitchFamily="34" charset="-34"/>
                    <a:cs typeface="TH SarabunPSK" pitchFamily="34" charset="-34"/>
                  </a:rPr>
                  <a:t>นำค</a:t>
                </a:r>
                <a:r>
                  <a:rPr lang="th-TH" b="1" dirty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TH SarabunPSK" pitchFamily="34" charset="-34"/>
                    <a:cs typeface="TH SarabunPSK" pitchFamily="34" charset="-34"/>
                  </a:rPr>
                  <a:t>ว</a:t>
                </a:r>
                <a:r>
                  <a:rPr lang="th-TH" b="1" dirty="0" smtClean="0">
                    <a:solidFill>
                      <a:schemeClr val="tx2">
                        <a:lumMod val="50000"/>
                      </a:schemeClr>
                    </a:solidFill>
                    <a:effectLst/>
                    <a:latin typeface="TH SarabunPSK" pitchFamily="34" charset="-34"/>
                    <a:cs typeface="TH SarabunPSK" pitchFamily="34" charset="-34"/>
                  </a:rPr>
                  <a:t>ามเร็ว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th-TH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Cambria Math"/>
                          </a:rPr>
                          <m:t>𝝅</m:t>
                        </m:r>
                      </m:num>
                      <m:den>
                        <m:r>
                          <a:rPr lang="th-TH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th-TH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(</m:t>
                    </m:r>
                    <m:r>
                      <a:rPr lang="th-TH" b="1" i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𝟗𝟎</m:t>
                    </m:r>
                    <m:r>
                      <a:rPr lang="th-TH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th-TH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องศา</m:t>
                    </m:r>
                    <m:r>
                      <a:rPr lang="th-TH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)</m:t>
                    </m:r>
                  </m:oMath>
                </a14:m>
                <a:endParaRPr lang="th-TH" b="1" dirty="0">
                  <a:solidFill>
                    <a:schemeClr val="tx2">
                      <a:lumMod val="50000"/>
                    </a:schemeClr>
                  </a:solidFill>
                  <a:effectLst/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005064"/>
                <a:ext cx="5362109" cy="1235338"/>
              </a:xfrm>
              <a:prstGeom prst="rect">
                <a:avLst/>
              </a:prstGeom>
              <a:blipFill rotWithShape="1">
                <a:blip r:embed="rId2"/>
                <a:stretch>
                  <a:fillRect l="-2730" b="-1280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8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3240360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ชนิดของคลื่น</a:t>
            </a:r>
          </a:p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เรา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แบ่งชนิดคลื่นตามลักษณะการสั่นของอนุภาคของตัวกลางได้ 2 แบบคือ</a:t>
            </a:r>
            <a:b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1. คลื่นตามขวาง(</a:t>
            </a:r>
            <a:r>
              <a:rPr lang="en-US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Transverse wave)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ในลักษณะที่อนุภาคมีทิศการสั่นตั้งฉากกับการเคลื่อนที่ของคลื่น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เช่น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แสง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คลื่น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แม่เหล็กไฟฟ้า </a:t>
            </a:r>
            <a:endParaRPr lang="en-US" sz="2800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8" name="Picture 4" descr="http://www2.pm.ac.th/wave/animation/transvers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56992"/>
            <a:ext cx="42862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2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3456384" cy="57606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Physics3 s32203 wave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52928" cy="2520280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ชนิดของคลื่น</a:t>
            </a:r>
          </a:p>
          <a:p>
            <a:pPr algn="l"/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เรา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แบ่งชนิดคลื่นตามลักษณะการสั่นของอนุภาคของตัวกลางได้ 2 แบบคือ</a:t>
            </a:r>
            <a:b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2. คลื่นตามยาว(</a:t>
            </a:r>
            <a:r>
              <a:rPr lang="en-US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Longitudinal wave) 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คลื่นในลักษณะที่อนุภาคมีทิศการ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สั่นในแนวเดียวกับ</a:t>
            </a:r>
            <a:r>
              <a:rPr lang="th-TH" sz="2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การเคลื่อนที่ของ</a:t>
            </a:r>
            <a:r>
              <a:rPr lang="th-TH" sz="2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คลื่น เช่น คลื่นในสปริง คลื่นเสียง</a:t>
            </a:r>
            <a:endParaRPr lang="th-TH" sz="2800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292080" y="18864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wave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http://www2.pm.ac.th/wave/animation/longitudin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42862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2852</Words>
  <Application>Microsoft Office PowerPoint</Application>
  <PresentationFormat>นำเสนอทางหน้าจอ (4:3)</PresentationFormat>
  <Paragraphs>307</Paragraphs>
  <Slides>57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57</vt:i4>
      </vt:variant>
    </vt:vector>
  </HeadingPairs>
  <TitlesOfParts>
    <vt:vector size="58" baseType="lpstr">
      <vt:lpstr>ชุดรูปแบบของ Office</vt:lpstr>
      <vt:lpstr>Physics3 s32203 wave</vt:lpstr>
      <vt:lpstr>Physics3 s32203 wave</vt:lpstr>
      <vt:lpstr>Example Physics3 s32203 wave</vt:lpstr>
      <vt:lpstr>Physics3 s32203 wave</vt:lpstr>
      <vt:lpstr>Example 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  <vt:lpstr>Physics3 s32203 wave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Physics3 s32203 wave</dc:title>
  <dc:creator>Student</dc:creator>
  <cp:lastModifiedBy>HomeUser</cp:lastModifiedBy>
  <cp:revision>98</cp:revision>
  <dcterms:created xsi:type="dcterms:W3CDTF">2014-05-15T04:57:58Z</dcterms:created>
  <dcterms:modified xsi:type="dcterms:W3CDTF">2014-06-25T02:18:54Z</dcterms:modified>
</cp:coreProperties>
</file>