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5" r:id="rId12"/>
    <p:sldId id="266" r:id="rId13"/>
    <p:sldId id="269" r:id="rId14"/>
    <p:sldId id="270" r:id="rId15"/>
    <p:sldId id="271" r:id="rId16"/>
    <p:sldId id="277" r:id="rId17"/>
    <p:sldId id="278" r:id="rId18"/>
    <p:sldId id="279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82" r:id="rId27"/>
    <p:sldId id="283" r:id="rId28"/>
    <p:sldId id="284" r:id="rId29"/>
    <p:sldId id="287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4" autoAdjust="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F684-BD77-477A-93B7-4A5A40D09F71}" type="datetimeFigureOut">
              <a:rPr lang="th-TH" smtClean="0"/>
              <a:t>25/07/57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F9F4-8B9D-4CAC-9FA8-312769CE1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805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F684-BD77-477A-93B7-4A5A40D09F71}" type="datetimeFigureOut">
              <a:rPr lang="th-TH" smtClean="0"/>
              <a:t>25/07/57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F9F4-8B9D-4CAC-9FA8-312769CE1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769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F684-BD77-477A-93B7-4A5A40D09F71}" type="datetimeFigureOut">
              <a:rPr lang="th-TH" smtClean="0"/>
              <a:t>25/07/57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F9F4-8B9D-4CAC-9FA8-312769CE1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16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F684-BD77-477A-93B7-4A5A40D09F71}" type="datetimeFigureOut">
              <a:rPr lang="th-TH" smtClean="0"/>
              <a:t>25/07/57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F9F4-8B9D-4CAC-9FA8-312769CE1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234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F684-BD77-477A-93B7-4A5A40D09F71}" type="datetimeFigureOut">
              <a:rPr lang="th-TH" smtClean="0"/>
              <a:t>25/07/57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F9F4-8B9D-4CAC-9FA8-312769CE1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996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F684-BD77-477A-93B7-4A5A40D09F71}" type="datetimeFigureOut">
              <a:rPr lang="th-TH" smtClean="0"/>
              <a:t>25/07/57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F9F4-8B9D-4CAC-9FA8-312769CE1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919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F684-BD77-477A-93B7-4A5A40D09F71}" type="datetimeFigureOut">
              <a:rPr lang="th-TH" smtClean="0"/>
              <a:t>25/07/57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F9F4-8B9D-4CAC-9FA8-312769CE1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92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F684-BD77-477A-93B7-4A5A40D09F71}" type="datetimeFigureOut">
              <a:rPr lang="th-TH" smtClean="0"/>
              <a:t>25/07/57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F9F4-8B9D-4CAC-9FA8-312769CE1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369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F684-BD77-477A-93B7-4A5A40D09F71}" type="datetimeFigureOut">
              <a:rPr lang="th-TH" smtClean="0"/>
              <a:t>25/07/57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F9F4-8B9D-4CAC-9FA8-312769CE1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273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F684-BD77-477A-93B7-4A5A40D09F71}" type="datetimeFigureOut">
              <a:rPr lang="th-TH" smtClean="0"/>
              <a:t>25/07/57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F9F4-8B9D-4CAC-9FA8-312769CE1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837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F684-BD77-477A-93B7-4A5A40D09F71}" type="datetimeFigureOut">
              <a:rPr lang="th-TH" smtClean="0"/>
              <a:t>25/07/57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F9F4-8B9D-4CAC-9FA8-312769CE1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506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3F684-BD77-477A-93B7-4A5A40D09F71}" type="datetimeFigureOut">
              <a:rPr lang="th-TH" smtClean="0"/>
              <a:t>25/07/57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5F9F4-8B9D-4CAC-9FA8-312769CE1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76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8siJIdu8tsU/Tjg6gTrU6sI/AAAAAAAAAVE/ni7Gqxi9cM4/s1600/0e9.JPG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://3.bp.blogspot.com/--OIE8-vOY5c/Tjg7T5j1vII/AAAAAAAAAVI/3kNZ3xGOpL4/s1600/0e10.JPG" TargetMode="Externa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-VLiAR9Fl1zE/TjhGynJFpxI/AAAAAAAAAVY/6Y8496Ejbpo/s1600/0e14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2.bp.blogspot.com/-0Stlkxi766o/TjhCIClDy9I/AAAAAAAAAVM/CvbRugFmPuI/s1600/0e1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3.bp.blogspot.com/-eHAAZau8FQc/TjhCwiGJCsI/AAAAAAAAAVQ/3Giy-_o0mFM/s1600/0e12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3.bp.blogspot.com/-DhVeU6AtdpQ/TjhFdZuLf6I/AAAAAAAAAVU/6xxkmpti5NQ/s1600/0e13.JPG" TargetMode="External"/><Relationship Id="rId9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th-TH" sz="8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8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10</a:t>
            </a:r>
          </a:p>
          <a:p>
            <a:pPr>
              <a:spcBef>
                <a:spcPts val="1800"/>
              </a:spcBef>
            </a:pPr>
            <a:r>
              <a:rPr lang="th-TH" sz="8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เสียง(</a:t>
            </a:r>
            <a:r>
              <a:rPr lang="en-US" sz="8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sound)</a:t>
            </a:r>
            <a:endParaRPr lang="th-TH" sz="8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t0.gstatic.com/images?q=tbn:ANd9GcSmPByCiuF8zLg_TFn9lLoIr1puifPnvBba84ya8uUe_KRfxo4F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02" y="3861048"/>
            <a:ext cx="324626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R6uPnviyUS2tqKWoZvD2fK6ahxe4QlYzqvL03ZqRu2YxgX0J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47" y="3840292"/>
            <a:ext cx="3423798" cy="218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1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4006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3 จงหาอัตราเร็วเสียงในอากาศที่อุณหภูมิ 25°C และที่อุณหภูมิ 35°C และที่อุณหภูมิทั้งสองอัตราเร็วเสียงต่างกันเท่าใด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(346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m/s, 352 m/s, 6 m/s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60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400600"/>
          </a:xfrm>
        </p:spPr>
        <p:txBody>
          <a:bodyPr>
            <a:normAutofit/>
          </a:bodyPr>
          <a:lstStyle/>
          <a:p>
            <a:pPr lvl="0"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4 ถ้าอุณหภูมิในอากาศขณะนั้นเท่ากับ 40°C ชายคนหนึ่งจะได้ยินเสียงสะท้อน เมื่อเขาส่งเสียงตะโกนด้วยคำว่า “ร้อน” จากผนังตึกเป็นระยะเท่าใด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(17.75 เมตร)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81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4006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5 ปล่อยก้อนหินลงไปในบ่อลึก 20 เมตร พบว่าอีก 2.06 วินาที ได้ยินเสียงก้อนหินกระทบก้นบ่อ อัตราเร็วเสียงที่ได้จากข้อมูลนี้มีค่าเท่าใด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(333.33 เมตร/วินาที)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81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568952" cy="540060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การเคลื่อนที่ของคลื่นเสียง</a:t>
            </a: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แนวการถ่ายโอนพลังงานของคลื่นเสียงกับแนวการสั่นของโมเลกุลของอากาศ(ตัวกลาง) จะอยู่ในแนวเดียวกัน คลื่นเสียงจึงจัดเป็นคลื่นตามยาว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4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ส่วนอัด บริเวณที่มีความหนาแน่นโมเลกุลของอากาศมีค่ามาก มีความดันมากด้วย</a:t>
            </a: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- ส่วนขยาย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บริเวณที่มีความหนาแน่นโมเลกุลของอากาศมี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ค่าน้อย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มีความ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ดันน้อยด้วย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ผู้ฟังยังคงได้รับคลื่นเสียงที่มีความถี่เดียวกับแหล่งกำเนิด(ความถี่ไม่เปลี่ยน)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http://t1.gstatic.com/images?q=tbn:ANd9GcS-ukKeFRgVj73GVL6juOguseTaz60CiNI_iMo3woKqLMH62Fs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690739" cy="173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6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568952" cy="54006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ความเข้มเสียงและการได้ยิน</a:t>
                </a:r>
                <a:endParaRPr lang="th-TH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 พลังงานที่ใช้การสั่นมาก 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แอม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พลิ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จูด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การสั่นก็จะมีค่ามาก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-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พลังงานที่ใช้การ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สั่นน้อย 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แอม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พลิ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จูด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การสั่นก็จะ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มีค่าน้อย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 กำลังเสียง เป็นปริมาณพลังงานเสียงที่ส่งออกจากแหล่งกำเนิดในหนึ่งหน่วยเวลา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ความเข้มเสียง(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sound intensity)</a:t>
                </a: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 ความเข้มเสียง คือกำลังเสียงที่ส่งออกไปต่อหนึ่งหน่วยพื้นที่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ของหน้าคลื่น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วงกลม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𝑷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𝑨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 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หรือ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𝑷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𝝅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โดย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𝑰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∝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เมื่อ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I = </a:t>
                </a:r>
                <a:r>
                  <a:rPr lang="th-TH" sz="2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ความเข้มเสียง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𝑾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     P = </a:t>
                </a:r>
                <a:r>
                  <a:rPr lang="th-TH" sz="2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กำลังเสียง (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W)</a:t>
                </a:r>
              </a:p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   A = </a:t>
                </a:r>
                <a:r>
                  <a:rPr lang="th-TH" sz="2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พื้นที่ที่เสียงตกกระทบ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568952" cy="5400600"/>
              </a:xfrm>
              <a:blipFill rotWithShape="1">
                <a:blip r:embed="rId2"/>
                <a:stretch>
                  <a:fillRect l="-1849" t="-14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90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568952" cy="54006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ความเข้มเสียงที่ระยะต่างกัน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b="1" i="0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  <a:cs typeface="TH SarabunPSK" pitchFamily="34" charset="-34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  <a:cs typeface="TH SarabunPSK" pitchFamily="34" charset="-34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  <a:cs typeface="TH SarabunPSK" pitchFamily="34" charset="-34"/>
                                    </a:rPr>
                                    <m:t>𝟐</m:t>
                                  </m:r>
                                </m:sub>
                                <m:sup/>
                              </m:sSubSup>
                            </m:e>
                            <m:sub/>
                            <m:sup>
                              <m:r>
                                <a:rPr lang="en-US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  <a:cs typeface="TH SarabunPSK" pitchFamily="34" charset="-34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  <a:cs typeface="TH SarabunPSK" pitchFamily="34" charset="-34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  <a:cs typeface="TH SarabunPSK" pitchFamily="34" charset="-34"/>
                                    </a:rPr>
                                    <m:t>𝟏</m:t>
                                  </m:r>
                                </m:sub>
                                <m:sup/>
                              </m:sSubSup>
                            </m:e>
                            <m:sub/>
                            <m:sup>
                              <m:r>
                                <a:rPr lang="en-US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457200" indent="-457200" algn="l">
                  <a:buFontTx/>
                  <a:buChar char="-"/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เข้มเสียงต่ำสุดที่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หูมนุษย์สามารถ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ได้ยิน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𝟏𝟐</m:t>
                        </m:r>
                      </m:sup>
                    </m:sSup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𝑾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/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457200" indent="-457200" algn="l">
                  <a:buFontTx/>
                  <a:buChar char="-"/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ความเข้มเสียงสูงสุดที่หูมนุษย์ทนฟังได้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𝟏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𝑾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/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568952" cy="5400600"/>
              </a:xfrm>
              <a:blipFill rotWithShape="1">
                <a:blip r:embed="rId2"/>
                <a:stretch>
                  <a:fillRect l="-1849" t="-14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2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ตัวอย่างที่ 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1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จงหาความเข้มเสียงที่ห่างจากแหล่งกำเนิดขนาด  440 วัตต์ เป็นระยะ 7 เมตร กำหนดให้คลื่นเสียงมีหน้าคลื่นเป็นทรงกลม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𝟎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.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𝟕𝟏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𝒘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  <a:blipFill rotWithShape="1">
                <a:blip r:embed="rId2"/>
                <a:stretch>
                  <a:fillRect l="-1778" t="-14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4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ตัวอย่างที่ 2 ในการทดลองความเข้มเสียง ที่ระยะห่างจากแหล่งกำเนิด 10 เมตร วัดความเข้มได้ </a:t>
                </a:r>
                <a14:m>
                  <m:oMath xmlns:m="http://schemas.openxmlformats.org/officeDocument/2006/math">
                    <m:r>
                      <a:rPr lang="th-TH" sz="24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𝟏</m:t>
                    </m:r>
                    <m:r>
                      <a:rPr lang="th-TH" sz="24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4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th-TH" sz="24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𝒘</m:t>
                    </m:r>
                    <m:r>
                      <a:rPr lang="en-US" sz="24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h-TH" sz="24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ความเข้มเสียงที่ระยะห่างจากลำโพง 30 เมตร จะเป็นเท่าใด </a:t>
                </a:r>
                <a14:m>
                  <m:oMath xmlns:m="http://schemas.openxmlformats.org/officeDocument/2006/math">
                    <m:r>
                      <a:rPr lang="th-TH" sz="24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𝟏𝟑</m:t>
                    </m:r>
                    <m:r>
                      <a:rPr lang="th-TH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𝒘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  <a:blipFill rotWithShape="1">
                <a:blip r:embed="rId2"/>
                <a:stretch>
                  <a:fillRect l="-1778" t="-14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8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ตัวอย่างที่ 3 สมมติว่ายุงตัวหนึ่ง ขณะบินทำให้เกิดเสียงดังหึ่งๆ ที่มีกำลัง </a:t>
                </a:r>
                <a14:m>
                  <m:oMath xmlns:m="http://schemas.openxmlformats.org/officeDocument/2006/math">
                    <m:r>
                      <a:rPr lang="th-TH" sz="24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𝟑</m:t>
                    </m:r>
                    <m:r>
                      <a:rPr lang="th-TH" sz="24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4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𝟏𝟒</m:t>
                    </m:r>
                    <m:r>
                      <a:rPr lang="th-TH" sz="24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4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4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4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𝟏𝟒</m:t>
                        </m:r>
                      </m:sup>
                    </m:sSup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𝒘</m:t>
                    </m:r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ชายคนหนึ่งจะได้ยินเสียงยุง เมื่อยุงบินเข้าใกล้เขาที่ระยะเท่าใด</a:t>
                </a:r>
                <a:r>
                  <a:rPr lang="th-TH" sz="24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กำหนดให้ความเข้มเสียงต่ำสุดที่มนุษย์ได้ยิน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4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4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4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4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𝟏𝟐</m:t>
                        </m:r>
                      </m:sup>
                    </m:sSup>
                    <m:r>
                      <a:rPr lang="en-US" sz="24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𝒘</m:t>
                    </m:r>
                    <m:r>
                      <a:rPr lang="en-US" sz="2400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h-TH" sz="24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th-TH" sz="24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𝒄𝒎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  <a:blipFill rotWithShape="1">
                <a:blip r:embed="rId2"/>
                <a:stretch>
                  <a:fillRect l="-1778" t="-1467" r="-14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4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568952" cy="54006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ระดับความเข้ม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เสียง(</a:t>
                </a:r>
                <a:r>
                  <a:rPr lang="en-US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sound intensity level)</a:t>
                </a:r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dirty="0" smtClean="0"/>
                  <a:t>เ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นื่องจากเสียงเบาที่สุดที่มนุษย์ได้ยินจะมีความเข้มเสียง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𝟏𝟐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𝑾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4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เสียงดังที่สุดที่มนุษย์ทนฟังได้จะมีความเข้มเสียง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𝟏</m:t>
                    </m:r>
                    <m:r>
                      <a:rPr lang="en-US" sz="2400" b="1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𝑾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h-TH" sz="24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20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ซึ่ง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จากตัวเลขจะเห็นว่ามีช่วงกว้างมาก ถึง 1012 เท่า</a:t>
                </a:r>
              </a:p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จึงเปลี่ยนมาใช้การบอกเป็นระดับความเข้มเสียง โดยกำหนดให้เสียงเบาสุดที่มนุษย์ได้ยิน เป็น 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0 </a:t>
                </a:r>
                <a:r>
                  <a:rPr lang="th-TH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เบล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จะพบว่า</a:t>
                </a:r>
              </a:p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เมื่อเพิ่มความเข้มเสียง 10 เท่า ระดับความเข้มเสียงจะเพิ่มขึ้น 1 </a:t>
                </a:r>
                <a:r>
                  <a:rPr lang="th-TH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เบล</a:t>
                </a:r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เมื่อเพิ่มความเข้มเสียง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100 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เท่า ระดับความเข้มเสียงจะเพิ่มขึ้น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2 </a:t>
                </a:r>
                <a:r>
                  <a:rPr lang="th-TH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เบล</a:t>
                </a:r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เมื่อเพิ่มความเข้มเสียง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1000 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เท่า ระดับความเข้มเสียงจะเพิ่มขึ้น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3 </a:t>
                </a:r>
                <a:r>
                  <a:rPr lang="th-TH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เบล</a:t>
                </a:r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568952" cy="5400600"/>
              </a:xfrm>
              <a:blipFill rotWithShape="1">
                <a:blip r:embed="rId2"/>
                <a:stretch>
                  <a:fillRect l="-1849" t="-1467" r="-28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50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482453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ธรรมชาติของเสียง 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	- </a:t>
                </a:r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เสียงเกิดจากการสั่นของแหล่งกำเนิด</a:t>
                </a:r>
              </a:p>
              <a:p>
                <a:pPr algn="l"/>
                <a:r>
                  <a:rPr lang="th-TH" sz="2800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- เป็นคลื่นกล ที่ต้องอาศัยตัวกลางใน</a:t>
                </a:r>
                <a:r>
                  <a:rPr lang="th-TH" sz="2800" b="1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การถ่ายโอน</a:t>
                </a:r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พลังงานการสั่นจากแหล่งกำเนิดเสียงไปยังที่ต่างๆ</a:t>
                </a:r>
              </a:p>
              <a:p>
                <a:pPr algn="l"/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- เสียงสามารถแสดงสมบัติการแทรกสอดและการเลี้ยวเบนได้</a:t>
                </a:r>
              </a:p>
              <a:p>
                <a:pPr algn="l"/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- คลื่นเสียงเป็นคลื่นตามยาว</a:t>
                </a:r>
              </a:p>
              <a:p>
                <a:pPr algn="l"/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การสะท้อนของคลื่นเสียง</a:t>
                </a:r>
              </a:p>
              <a:p>
                <a:pPr algn="l"/>
                <a:r>
                  <a:rPr lang="th-TH" sz="2800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- เสียงสะท้อนเกิดจากเสียงเดินทางพบสิ่งกีดขวาง ถ้าเสียงสะท้อนกลับช้ากว่า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th-TH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วินาที จะได้ยินเป็นเสียงสะท้อน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(echo)</a:t>
                </a:r>
                <a:endPara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4824536"/>
              </a:xfrm>
              <a:blipFill rotWithShape="1">
                <a:blip r:embed="rId2"/>
                <a:stretch>
                  <a:fillRect l="-1533" t="-126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5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908720"/>
                <a:ext cx="8568952" cy="5400600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จะได้ความสัมพันธ์ของระดับความเข้มสียง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th-TH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𝜷</m:t>
                    </m:r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𝒍𝒐𝒈</m:t>
                    </m:r>
                    <m:f>
                      <m:f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หน่วย </a:t>
                </a:r>
                <a:r>
                  <a:rPr lang="th-TH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เบล</a:t>
                </a:r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th-TH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𝜷</m:t>
                    </m:r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𝟏𝟎</m:t>
                    </m:r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𝒍𝒐𝒈</m:t>
                    </m:r>
                    <m:f>
                      <m:f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𝑰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หน่วย เดซิ</a:t>
                </a:r>
                <a:r>
                  <a:rPr lang="th-TH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เบล</a:t>
                </a:r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	 </a:t>
                </a:r>
                <a14:m>
                  <m:oMath xmlns:m="http://schemas.openxmlformats.org/officeDocument/2006/math">
                    <m:r>
                      <a:rPr lang="th-TH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𝜷</m:t>
                    </m:r>
                  </m:oMath>
                </a14:m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ระดับความเข้มเสียง เดซิ</a:t>
                </a:r>
                <a:r>
                  <a:rPr lang="th-TH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เบล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dB)</a:t>
                </a:r>
              </a:p>
              <a:p>
                <a:pPr algn="l"/>
                <a:r>
                  <a:rPr lang="en-US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  I  </a:t>
                </a:r>
                <a:r>
                  <a:rPr lang="en-US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ความเข้มเสียงใดๆ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𝑾</m:t>
                    </m:r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/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e>
                      <m:sup>
                        <m:r>
                          <a:rPr lang="en-US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</a:p>
              <a:p>
                <a:pPr algn="l"/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  I</a:t>
                </a:r>
                <a:r>
                  <a:rPr lang="en-US" b="1" baseline="-25000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0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= 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เข้มต่ำสุดที่มนุษย์ได้ยิน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𝑾</m:t>
                    </m:r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/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e>
                      <m:sup>
                        <m:r>
                          <a:rPr lang="en-US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</m:oMath>
                </a14:m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908720"/>
                <a:ext cx="8568952" cy="5400600"/>
              </a:xfrm>
              <a:blipFill rotWithShape="1">
                <a:blip r:embed="rId2"/>
                <a:stretch>
                  <a:fillRect l="-1778" t="-14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87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ระดับ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ความเข้มสี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ยงที่ต่างกัน</a:t>
                </a:r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𝜷</m:t>
                        </m:r>
                      </m:e>
                      <m:sub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−</m:t>
                    </m:r>
                    <m:sSub>
                      <m:sSubPr>
                        <m:ctrlP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𝜷</m:t>
                        </m:r>
                      </m:e>
                      <m:sub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𝟏𝟎</m:t>
                    </m:r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𝒍𝒐𝒈</m:t>
                    </m:r>
                    <m:f>
                      <m:f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𝟏𝟎</m:t>
                    </m:r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𝒍𝒐𝒈</m:t>
                    </m:r>
                    <m:f>
                      <m:f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𝟏𝟎</m:t>
                    </m:r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𝒍𝒐𝒈</m:t>
                    </m:r>
                    <m:f>
                      <m:f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𝟏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𝟐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	 </a:t>
                </a:r>
                <a14:m>
                  <m:oMath xmlns:m="http://schemas.openxmlformats.org/officeDocument/2006/math">
                    <m:r>
                      <a:rPr lang="th-TH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𝜷</m:t>
                    </m:r>
                  </m:oMath>
                </a14:m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ระดับความเข้มเสียง เดซิ</a:t>
                </a:r>
                <a:r>
                  <a:rPr lang="th-TH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เบล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dB)</a:t>
                </a:r>
              </a:p>
              <a:p>
                <a:pPr algn="l"/>
                <a:r>
                  <a:rPr lang="en-US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  P </a:t>
                </a:r>
                <a:r>
                  <a:rPr lang="en-US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กำลังเสียง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(W)</a:t>
                </a:r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  R  =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ระยะห่างจากแหล่งกำเนิด (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m)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  <a:blipFill rotWithShape="1">
                <a:blip r:embed="rId2"/>
                <a:stretch>
                  <a:fillRect l="-1778" t="-14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1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5400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ตัวอย่างที่ 1 จงหาระดับความเข้มเสียงต่ำสุดที่มนุษย์ได้ยิน และระดับความเข้มเสียงสูงสุดที่มนุษย์ทนฟังได้</a:t>
            </a: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0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ตัวอย่างที่ 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2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ประตูห้องหนึ่งมีขนาดความยาว 0.5 เมตร สูง 2 เมตร ที่หน้าประตูมีระดับความเข้มเสียง 60 เดซิ</a:t>
                </a:r>
                <a:r>
                  <a:rPr lang="th-TH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เบล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จงหากำลังเสียงที่ผ่านเข้าห้องนี้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𝟔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𝒘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  <a:blipFill rotWithShape="1">
                <a:blip r:embed="rId2"/>
                <a:stretch>
                  <a:fillRect l="-1778" t="-14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8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ตัวอย่างที่ 3 เสียงที่มีระดับความเข้มเสียง 80 เดซิ</a:t>
                </a:r>
                <a:r>
                  <a:rPr lang="th-TH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เบล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จะมีความเข้มเสียงเท่าใด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𝟒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𝒘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/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  <a:blipFill rotWithShape="1">
                <a:blip r:embed="rId2"/>
                <a:stretch>
                  <a:fillRect l="-1778" t="-14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8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ตัวอย่างที่ 4 ลำโพง 1 ตัวให้ระดับความเข้มเสียง 60 เดซิ</a:t>
                </a:r>
                <a:r>
                  <a:rPr lang="th-TH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เบล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ถ้าใช้ลำโพงชนิดเดียวกันนี้ 10 ตัว จะให้ระดับความเข้มเสียงเท่าใด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𝟕𝟎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𝒅𝑩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  <a:blipFill rotWithShape="1">
                <a:blip r:embed="rId2"/>
                <a:stretch>
                  <a:fillRect l="-1778" t="-14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9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ตัวอย่างที่ 5 แหล่งกำเนิดหนึ่งวัดความดังได้ 60 เดซิ</a:t>
                </a:r>
                <a:r>
                  <a:rPr lang="th-TH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เบล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ที่ระยะ 10 เมตร  ถ้ายืนห่างจากแหล่งกำเนิด 2 เมตร จะวัดความดังได้กี่เดซิ</a:t>
                </a:r>
                <a:r>
                  <a:rPr lang="th-TH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เบล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กำหนดให้ 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log2=0.30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𝟕𝟒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𝒅𝑩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00600"/>
              </a:xfrm>
              <a:blipFill rotWithShape="1">
                <a:blip r:embed="rId2"/>
                <a:stretch>
                  <a:fillRect l="-1778" t="-1467" r="-163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1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67544" y="4437112"/>
                <a:ext cx="8208912" cy="1728192"/>
              </a:xfrm>
            </p:spPr>
            <p:txBody>
              <a:bodyPr vert="horz" lIns="91440" tIns="45720" rIns="91440" bIns="45720" rtlCol="0">
                <a:normAutofit fontScale="85000" lnSpcReduction="20000"/>
              </a:bodyPr>
              <a:lstStyle/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เสียง 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C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กับ 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C’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เรียกว่าสียงคู่แปด ความถี่หาได้จาก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𝑿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∗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𝑿</m:t>
                    </m:r>
                  </m:oMath>
                </a14:m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b="1" dirty="0" err="1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แอม</a:t>
                </a:r>
                <a:r>
                  <a:rPr lang="th-TH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พลิ</a:t>
                </a:r>
                <a:r>
                  <a:rPr lang="th-TH" b="1" dirty="0" err="1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จูด</a:t>
                </a:r>
                <a:r>
                  <a:rPr lang="th-TH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สัมพันธ์กับระดับความดังของเสียง</a:t>
                </a:r>
              </a:p>
              <a:p>
                <a:pPr algn="l"/>
                <a:r>
                  <a:rPr lang="th-TH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ความถี่ สัมพันธ์กับเสียงสูง – ต่ำ ของเสียง</a:t>
                </a:r>
              </a:p>
              <a:p>
                <a:pPr algn="l"/>
                <a:r>
                  <a:rPr lang="th-TH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คุณภาพเสียง ทำให้แยกเสียงที่มาจากแหล่งกำเนิดต่างกัน</a:t>
                </a:r>
                <a:endPara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67544" y="4437112"/>
                <a:ext cx="8208912" cy="1728192"/>
              </a:xfrm>
              <a:blipFill rotWithShape="1">
                <a:blip r:embed="rId2"/>
                <a:stretch>
                  <a:fillRect l="-1412" t="-5300" b="-636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447038" y="758442"/>
            <a:ext cx="8568952" cy="21807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เสียงดนตรี</a:t>
            </a:r>
          </a:p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ระดับเสียงเกิดจากความต่างของความถี่</a:t>
            </a:r>
          </a:p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เสียงทุ้มความถี่ต่ำ เสียงแหลมความถี่สูง</a:t>
            </a:r>
          </a:p>
          <a:p>
            <a:pPr algn="l"/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Infrasound 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เสียงที่มีความถี่ต่ำกว่า 20 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Hz</a:t>
            </a:r>
          </a:p>
          <a:p>
            <a:pPr algn="l"/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Ultrasound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เสียงที่มี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ความถี่สูงกว่า 20,000 </a:t>
            </a: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Hz</a:t>
            </a: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t="35765" r="14510" b="43320"/>
          <a:stretch/>
        </p:blipFill>
        <p:spPr bwMode="auto">
          <a:xfrm>
            <a:off x="377933" y="2939183"/>
            <a:ext cx="8298523" cy="149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3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721352" cy="475252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ความถี่ธรรมชาติ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(natural frequency)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ความถี่ที่วัตถุสามารถสั่นได้อย่างอิสระ</a:t>
            </a:r>
          </a:p>
          <a:p>
            <a:pPr algn="l"/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สั่น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พ้อง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(resonance)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ทำให้วัตถุสั่นโดยความถี่ที่ทำให้วัตถุสั่นเท่ากับความถี่ธรรมชาติของวัตถุนั้นทำให้เกิดการสั่นอย่างรุนแรง</a:t>
            </a:r>
          </a:p>
          <a:p>
            <a:pPr algn="l"/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ความถี่มูลฐาน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(fundamental frequency)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ความถี่ต่ำสุดที่ทำให้เกิดการสั่นพ้อง</a:t>
            </a: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ฮาร์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มอ</a:t>
            </a:r>
            <a:r>
              <a:rPr lang="th-TH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นิก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(harmonic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ตัวเลขที่บอกจำนวนเท่าของความถี่มูลฐาน</a:t>
            </a: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โอ</a:t>
            </a:r>
            <a:r>
              <a:rPr lang="th-TH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เวอร์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โทน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(overtone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ลำดับความถี่ถัดไปที่ทำให้เกิดการสั่นพ้อง</a:t>
            </a: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475928" y="790564"/>
            <a:ext cx="8568952" cy="83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ความถี่ธรรมชาติ  การสั่นพ้อง</a:t>
            </a:r>
          </a:p>
          <a:p>
            <a:pPr algn="l"/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66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4005064"/>
                <a:ext cx="8568952" cy="2232248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ระยะระหว่างตำแหน่งถัดกันของการเกิดการสั่นพ้องสองครั้งจะเท่ากับครึ่งหนึ่งของความยาวคลื่น</a:t>
                </a:r>
              </a:p>
              <a:p>
                <a:pPr algn="l"/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𝑳</m:t>
                        </m:r>
                      </m:e>
                      <m:sub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−</m:t>
                    </m:r>
                    <m:sSub>
                      <m:sSubPr>
                        <m:ctrlP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𝑳</m:t>
                        </m:r>
                      </m:e>
                      <m:sub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𝝀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</m:oMath>
                </a14:m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4005064"/>
                <a:ext cx="8568952" cy="2232248"/>
              </a:xfrm>
              <a:blipFill rotWithShape="1">
                <a:blip r:embed="rId2"/>
                <a:stretch>
                  <a:fillRect l="-1849" t="-355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475928" y="790564"/>
            <a:ext cx="8568952" cy="83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การสั่นพ้องของเสียง</a:t>
            </a:r>
          </a:p>
          <a:p>
            <a:pPr algn="l"/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" b="13060"/>
          <a:stretch/>
        </p:blipFill>
        <p:spPr bwMode="auto">
          <a:xfrm>
            <a:off x="1660824" y="1340768"/>
            <a:ext cx="5328592" cy="248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3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4824536"/>
              </a:xfrm>
            </p:spPr>
            <p:txBody>
              <a:bodyPr>
                <a:normAutofit lnSpcReduction="10000"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การสะท้อนของคลื่นเสียง 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	</a:t>
                </a:r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- เสียงที่คนปกติได้ยินจะค้างอยู่ในหูคนเรา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th-TH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วินาที (0.1 วินาที)</a:t>
                </a:r>
              </a:p>
              <a:p>
                <a:pPr algn="l"/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- เสียงสะท้อนเกิดจากเสียงเดินทางพบสิ่งกีดขวาง ถ้าเสียงสะท้อนกลับช้ากว่า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th-TH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วินาที จะได้ยินเป็นเสียงสะท้อน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(echo)</a:t>
                </a:r>
              </a:p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- </a:t>
                </a:r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ถ้าเสียงสะท้อนกลับเร็วกว่า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th-TH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วินาที  จะได้ยินเป็นเสียงก้อง 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(reverberation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pPr algn="l"/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- </a:t>
                </a:r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ใช้หลักการสะท้อนคลื่นเสียงทำเครื่องมือที่เรียกว่าโซ</a:t>
                </a:r>
                <a:r>
                  <a:rPr lang="th-TH" sz="2800" b="1" dirty="0" err="1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นาร์</a:t>
                </a:r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sonar) </a:t>
                </a:r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เช่นการหาความลึกของทะเล ฝูงปลา ตรวจหาวัตถุใต้ทะเล ของวัตถุที่มีขนาดเท่ากับหรือโต</a:t>
                </a:r>
              </a:p>
              <a:p>
                <a:pPr algn="l"/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กว่าความยาวคลื่น</a:t>
                </a:r>
                <a:endPara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4824536"/>
              </a:xfrm>
              <a:blipFill rotWithShape="1">
                <a:blip r:embed="rId2"/>
                <a:stretch>
                  <a:fillRect l="-1533" t="-2146" r="-80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79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75928" y="1412776"/>
            <a:ext cx="8568952" cy="72611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การสั่นพ้องในท่อปลายปิด (เปิด 1 ข้าง ปิด  1 ข้าง)</a:t>
            </a: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475928" y="790564"/>
            <a:ext cx="8568952" cy="83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การสั่นพ้องของเสียง</a:t>
            </a:r>
          </a:p>
          <a:p>
            <a:pPr algn="l"/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1.bp.blogspot.com/-79dECcIOdr4/TjgxYLKftuI/AAAAAAAAAU8/M_LziIIwjlc/s1600/0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1061"/>
            <a:ext cx="4412748" cy="322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8siJIdu8tsU/Tjg6gTrU6sI/AAAAAAAAAVE/ni7Gqxi9cM4/s400/0e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189614" cy="30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3.bp.blogspot.com/--OIE8-vOY5c/Tjg7T5j1vII/AAAAAAAAAVI/3kNZ3xGOpL4/s1600/0e1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89240"/>
            <a:ext cx="2066925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2.bp.blogspot.com/-t2M2UCYNRJM/TjgyoaX3e9I/AAAAAAAAAVA/vUVtLO_1Wp4/s1600/0e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05610"/>
            <a:ext cx="2009775" cy="8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75928" y="1340768"/>
            <a:ext cx="8568952" cy="64807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การสั่นพ้องในท่อปลายเปิด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(เปิดทั้งสองข้าง)</a:t>
            </a: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475928" y="790564"/>
            <a:ext cx="8568952" cy="83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การสั่นพ้องของเสียง</a:t>
            </a:r>
          </a:p>
          <a:p>
            <a:pPr algn="l"/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http://2.bp.blogspot.com/-0Stlkxi766o/TjhCIClDy9I/AAAAAAAAAVM/CvbRugFmPuI/s400/0e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3" y="2204863"/>
            <a:ext cx="4183877" cy="31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DhVeU6AtdpQ/TjhFdZuLf6I/AAAAAAAAAVU/6xxkmpti5NQ/s400/0e1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03" y="2070374"/>
            <a:ext cx="4211767" cy="315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3.bp.blogspot.com/-eHAAZau8FQc/TjhCwiGJCsI/AAAAAAAAAVQ/3Giy-_o0mFM/s1600/0e1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81" y="5480645"/>
            <a:ext cx="19335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4.bp.blogspot.com/-VLiAR9Fl1zE/TjhGynJFpxI/AAAAAAAAAVY/6Y8496Ejbpo/s1600/0e14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71120"/>
            <a:ext cx="17811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0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5400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ตัวอย่างที่ 1 ในการทดลองการสั่นพ้องของเสียงด้วย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ท่อเรโซแนนซ์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ปรากฏว่าเกิดการสั่นพ้องครั้งแรกที่ระยะ 10 เซนติเมตร และครั้งที่สองที่ระยะ 20 เซนติเมตรจากปากท่อ ความยาวคลื่นของคลื่นที่ใช้ทดลองมีค่าเท่าใด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20cm)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23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5400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ตัวอย่างที่ 2 ในการทดลองการสั่นพ้องโดยใช้เสียงที่มีความถี่ 68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เฮิรตซ์ และอุณหภูมิขณะนั้นเท่ากับ 20 องศาเซลเซียส ตำแหน่งลูกสูบจากปากหลอดที่ทำให้เกิดการสั่นพ้องครั้งแรกกับครั้งถัดไปห่างกันเป็นระยะเท่าใด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(25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cm)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5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5400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ตัวอย่างที่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กำหนดให้อัตราเร็วเสียงในอากาศเท่ากับ 340 เมตร/วินาที จงหาความถี่ต่ำสุดที่ทำให้เกิดการสั่นพ้องในท่อที่ยาว 2 เมตร </a:t>
            </a:r>
          </a:p>
          <a:p>
            <a:pPr algn="l"/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ก. ท่อปลายปิด 1 ข้าง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42.5 Hz)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</a:t>
            </a:r>
            <a:r>
              <a:rPr lang="th-TH" b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ท่อ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ปลายเปิดทั้ง 2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ข้าง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(85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Hz)</a:t>
            </a:r>
            <a:endParaRPr lang="en-US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57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447038" y="758442"/>
            <a:ext cx="8568952" cy="2180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บีตส์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และคลื่นนิ่ง</a:t>
            </a:r>
          </a:p>
          <a:p>
            <a:pPr algn="l"/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hyperphysics.phy-astr.gsu.edu/hbase/sound/imgsou/beat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52" y="1484784"/>
            <a:ext cx="43243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4005064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บีตส์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ของเสียงเกิดจากการซ้อนทับของคลื่นเสียงสองแหล่งที่มีความถี่ต่างกัน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เล็กน้อยทำ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ให้เกิดเสียงดัง-ค่อยสลับกัน ที่เรียกว่าความถี่</a:t>
            </a:r>
            <a:r>
              <a:rPr lang="th-TH" sz="32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บีตส์</a:t>
            </a:r>
            <a:endParaRPr lang="th-TH" sz="32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หู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คนปกติจะได้ยินความถี่</a:t>
            </a:r>
            <a:r>
              <a:rPr lang="th-TH" sz="32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บีตส์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ไม่เกิน 7 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เฮิรตซ์</a:t>
            </a:r>
          </a:p>
          <a:p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ใช้เทียบเสียง(ตั้งเสียง)เครื่องดนตรี</a:t>
            </a:r>
            <a:endParaRPr lang="th-TH" sz="32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63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677" y="764704"/>
                <a:ext cx="8424936" cy="427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ความถี่</a:t>
                </a:r>
                <a:r>
                  <a:rPr lang="th-TH" sz="32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บีตส์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หาได้จาก</a:t>
                </a:r>
              </a:p>
              <a:p>
                <a:r>
                  <a:rPr lang="th-TH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th-TH" sz="32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∆</m:t>
                    </m:r>
                    <m:r>
                      <a:rPr lang="en-US" sz="32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𝒇</m:t>
                    </m:r>
                    <m:r>
                      <a:rPr lang="en-US" sz="32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𝒇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𝒇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sz="32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r>
                  <a:rPr lang="th-TH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</a:p>
              <a:p>
                <a:r>
                  <a:rPr lang="th-TH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เมื่อ </a:t>
                </a:r>
                <a14:m>
                  <m:oMath xmlns:m="http://schemas.openxmlformats.org/officeDocument/2006/math">
                    <m:r>
                      <a:rPr lang="th-TH" sz="32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∆</m:t>
                    </m:r>
                    <m:r>
                      <a:rPr lang="en-US" sz="32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𝒇</m:t>
                    </m:r>
                  </m:oMath>
                </a14:m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ความถี่</a:t>
                </a:r>
                <a:r>
                  <a:rPr lang="th-TH" sz="32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บีตส์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(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Hz)</a:t>
                </a:r>
              </a:p>
              <a:p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𝒇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ความถี่เสียงที่หนึ่ง </a:t>
                </a:r>
                <a:r>
                  <a:rPr lang="th-TH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Hz)</a:t>
                </a:r>
              </a:p>
              <a:p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𝒇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:r>
                  <a:rPr lang="th-TH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ความถี่เสียง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ที่สอง (</a:t>
                </a:r>
                <a:r>
                  <a:rPr lang="en-US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Hz)</a:t>
                </a:r>
              </a:p>
              <a:p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ความถี่รวม (เฉลี่ย)</a:t>
                </a:r>
              </a:p>
              <a:p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𝒇</m:t>
                    </m:r>
                    <m:r>
                      <a:rPr lang="en-US" sz="32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𝒇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  <m: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𝒇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</m:oMath>
                </a14:m>
                <a:endParaRPr lang="th-TH" sz="32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77" y="764704"/>
                <a:ext cx="8424936" cy="4279441"/>
              </a:xfrm>
              <a:prstGeom prst="rect">
                <a:avLst/>
              </a:prstGeom>
              <a:blipFill rotWithShape="1">
                <a:blip r:embed="rId2"/>
                <a:stretch>
                  <a:fillRect l="-1809" t="-185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3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5400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ตัวอย่างที่ 1 นักดนตรีคนหนึ่งเล่นไวโอลินความถี่ 507 เฮิรตซ์ และนักดนตรีอีกคนหนึ่งเล่นกีตาร์ความถี่ 512 เฮิรตซ์ ถ้าทั้งสองคนเล่นพร้อมกันจะเกิดความถี่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บีตส์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เท่าใด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(5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Hz)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31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5400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ตัวอย่างที่ 2 คลื่นเสียงจากแหล่งกำเนิดหนึ่งมีความถี่  256 เฮิรตซ์ เมื่อมาซ้อนทับกับคลื่นเสียงอีกแหล่งหนึ่งทำให้เกิด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บีตส์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3 ครั้งต่อวินาที จงหาความถี่เสียงที่เป็นไปได้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253Hz, 259 Hz)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14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5400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ตัวอย่างที่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คลื่นเสียงจากแหล่งกำเนิดสองแหล่งเมื่อมาซ้อนทับกันทำให้เกิด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บีตส์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5 ครั้งต่อวินาที ถ้าเสียงที่ทุ้มกว่ามีความถี่ 438 เฮิรตซ์ คลื่นเสียงอีกคลื่นหนึ่งจะมีความถี่เท่าใด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443Hz)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21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400600"/>
          </a:xfrm>
        </p:spPr>
        <p:txBody>
          <a:bodyPr>
            <a:normAutofit lnSpcReduction="10000"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การหักเหของคลื่นเสียง 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การเห็นฟ้าแลบแต่ไม่ได้ยินเสียงฟ้าร้อง เสียงเดินทางในอากาศร้อนได้เร็วกว่าในอากาศเย็น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www.scimath.org/images/uploads/sound_refractio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744416" cy="32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5400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ตัวอย่างที่ 4 เมื่อดีดสายกีตาร์เส้นหนึ่งพบว่าที่จุดปลาย 2 จุด ไม่มีการสั่นเลย ถ้าสายกีตาร์ยาว 60 เซนติเมตร ความยาวคลื่นมีค่าเท่าใด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120cm)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55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447038" y="758443"/>
            <a:ext cx="8568952" cy="79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ปรากฏการณ์ด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อป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เพลอร์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doppler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effect)</a:t>
            </a: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58403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็นปรากฏการณ์ที่ผู้ฟังได้ยินเสียงที่มีความถี่เปลี่ยนไปจากความถี่จริงของแหล่งกำเนิดเนื่องจากแหล่งกำเนิดเคลื่อนที่</a:t>
            </a:r>
            <a:endParaRPr lang="th-TH" sz="32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 descr="http://www.physicsclassroom.com/Class/waves/u10l3d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74" y="1556793"/>
            <a:ext cx="50268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0427" y="1628800"/>
                <a:ext cx="8424936" cy="4817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ความถี่ที่ปรากฏต่อผู้ฟังหาได้จาก</a:t>
                </a:r>
              </a:p>
              <a:p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𝒇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𝒐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𝒇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𝒔</m:t>
                        </m:r>
                      </m:sub>
                    </m:sSub>
                    <m:d>
                      <m:dPr>
                        <m:ctrlP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𝒗</m:t>
                            </m:r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32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ea typeface="Cambria Math"/>
                                    <a:cs typeface="TH SarabunPSK" pitchFamily="34" charset="-34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ea typeface="Cambria Math"/>
                                    <a:cs typeface="TH SarabunPSK" pitchFamily="34" charset="-34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ea typeface="Cambria Math"/>
                                    <a:cs typeface="TH SarabunPSK" pitchFamily="34" charset="-34"/>
                                  </a:rPr>
                                  <m:t>𝒐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𝒗</m:t>
                            </m:r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32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ea typeface="Cambria Math"/>
                                    <a:cs typeface="TH SarabunPSK" pitchFamily="34" charset="-34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ea typeface="Cambria Math"/>
                                    <a:cs typeface="TH SarabunPSK" pitchFamily="34" charset="-34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ea typeface="Cambria Math"/>
                                    <a:cs typeface="TH SarabunPSK" pitchFamily="34" charset="-34"/>
                                  </a:rPr>
                                  <m:t>𝒔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32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r>
                  <a:rPr lang="en-US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𝒇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ความถี่ที่ปรากฏต่อผู้ฟัง (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Hz)</a:t>
                </a:r>
              </a:p>
              <a:p>
                <a:r>
                  <a:rPr lang="en-US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𝒇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= </a:t>
                </a:r>
                <a:r>
                  <a:rPr lang="th-TH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ถี่เสียงแหล่งกำเนิด </a:t>
                </a:r>
                <a:r>
                  <a:rPr lang="th-TH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Hz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r>
                  <a:rPr lang="en-US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32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𝒗</m:t>
                    </m:r>
                  </m:oMath>
                </a14:m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= 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อัตราเร็วเสียงในอากาศ 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(m/s)</a:t>
                </a:r>
                <a:endParaRPr lang="en-US" sz="32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𝒗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อัตราเร็วเมื่อผู้ฟังเข้าหาแหล่งกำเนิด </a:t>
                </a:r>
                <a:r>
                  <a:rPr lang="en-US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(m/s)</a:t>
                </a:r>
              </a:p>
              <a:p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𝒗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อัตราเร็วเมื่อ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ผู้ฟังออกจากแหล่งกำเนิด </a:t>
                </a:r>
                <a:r>
                  <a:rPr lang="en-US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(m/s)</a:t>
                </a:r>
              </a:p>
              <a:p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 </a:t>
                </a:r>
                <a:r>
                  <a:rPr lang="en-US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𝒗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อัตราเร็ว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เมื่อแหล่งกำเนิดออกจากผู้ฟัง 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m/s)</a:t>
                </a:r>
              </a:p>
              <a:p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𝒗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อัตราเร็วเมื่อแหล่งกำเนิดเข้าหาผู้ฟัง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(m/s)</a:t>
                </a:r>
                <a:endParaRPr lang="en-US" sz="32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27" y="1628800"/>
                <a:ext cx="8424936" cy="4817088"/>
              </a:xfrm>
              <a:prstGeom prst="rect">
                <a:avLst/>
              </a:prstGeom>
              <a:blipFill rotWithShape="1">
                <a:blip r:embed="rId2"/>
                <a:stretch>
                  <a:fillRect l="-1809" t="-1646" b="-36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redorbit.com/media/uploads/2004/10/6_2794e0fcae75d849e10a80c3137aa8b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41" y="620688"/>
            <a:ext cx="380202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0427" y="1673416"/>
                <a:ext cx="4775629" cy="3994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ความยาวคลื่นที่ปรากฏต่อผู้ฟังหาได้จาก</a:t>
                </a:r>
              </a:p>
              <a:p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ผู้ฟังอยู่หน้าแหล่งกำเนิด</a:t>
                </a:r>
                <a:endParaRPr lang="th-TH" sz="32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</a:t>
                </a:r>
                <a14:m>
                  <m:oMath xmlns:m="http://schemas.openxmlformats.org/officeDocument/2006/math">
                    <m:r>
                      <a:rPr lang="th-TH" sz="32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𝝀</m:t>
                    </m:r>
                    <m:r>
                      <a:rPr lang="en-US" sz="32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th-TH" sz="32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𝒗</m:t>
                        </m:r>
                        <m: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h-TH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𝒇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</a:p>
              <a:p>
                <a:endParaRPr lang="en-US" sz="32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ผู้ฟังอยู่หลังแหล่งกำเนิด</a:t>
                </a:r>
                <a:endParaRPr lang="th-TH" sz="32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r>
                  <a:rPr lang="th-TH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</a:t>
                </a:r>
                <a14:m>
                  <m:oMath xmlns:m="http://schemas.openxmlformats.org/officeDocument/2006/math">
                    <m:r>
                      <a:rPr lang="th-TH" sz="32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𝝀</m:t>
                    </m:r>
                    <m:r>
                      <a:rPr lang="en-US" sz="32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th-TH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𝒗</m:t>
                        </m:r>
                        <m:r>
                          <a:rPr lang="en-US" sz="32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h-TH" sz="32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𝒇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</a:p>
              <a:p>
                <a:endParaRPr lang="en-US" sz="32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27" y="1673416"/>
                <a:ext cx="4775629" cy="3994299"/>
              </a:xfrm>
              <a:prstGeom prst="rect">
                <a:avLst/>
              </a:prstGeom>
              <a:blipFill rotWithShape="1">
                <a:blip r:embed="rId2"/>
                <a:stretch>
                  <a:fillRect l="-3189" t="-198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redorbit.com/media/uploads/2004/10/6_2794e0fcae75d849e10a80c3137aa8b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41" y="620688"/>
            <a:ext cx="380202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5400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กำหนดให้อัตราเร็วเสียงในอากาศเท่ากับ 340 เมตร/วินาที รถไฟมีความเร็ว 10 เมตร/วินาที ความถี่ของหวูดรถไฟ 680 เฮิรตซ์ จงหาความถี่ที่ปรากฏต่อผู้ฟังเมื่อ</a:t>
            </a:r>
          </a:p>
          <a:p>
            <a:pPr algn="l"/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ก. รถไฟวิ่งเข้าหาผู้ฟังที่อยู่นิ่งบนชานชาลา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700.40 Hz)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ข.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รถไฟและผู้ฟัง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วิ่งออกจากกันด้วยความเร็ว 10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m/s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เท่ากัน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641.14 Hz)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ค.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รถไฟและผู้ฟัง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วิ่งเข้าหากัน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ด้วยความเร็ว 10</a:t>
            </a: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m/s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เท่ากัน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721.21 Hz)</a:t>
            </a:r>
            <a:endParaRPr lang="th-TH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ง. ความยาวคลื่นหน้ารถไฟ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0.48 m)</a:t>
            </a:r>
          </a:p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จ.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ความยาว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คลื่นหลังรถไฟ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0.51m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l"/>
            <a:endParaRPr lang="en-US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5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447038" y="758443"/>
            <a:ext cx="8568952" cy="79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คลื่นกระแทก 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(shock wave)</a:t>
            </a: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22108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เป็นปรากฏการณ์ที่แหล่งกำเนิดคลื่นเสียงเคลื่อนที่เร็วกว่าอัตราเร็วของเสียง ทำให้หน้าคลื่นเป็นรูปกรวย</a:t>
            </a:r>
            <a:endParaRPr lang="th-TH" sz="32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http://www.atom.rmutphysics.com/charud/oldnews/0/286/2/3/shockwave/shock-wav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223520" cy="190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asa.gov/images/content/185591main_f-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25468"/>
            <a:ext cx="2376264" cy="16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tacar.put.poznan.pl/piotr.pieranski/Physics%20Around%20Us/Shock%20wave%2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90" y="1758867"/>
            <a:ext cx="2304256" cy="15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447038" y="758443"/>
            <a:ext cx="8568952" cy="79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คลื่นกระแทก 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(shock wave)</a:t>
            </a: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80" name="Picture 8" descr="http://serapichok.files.wordpress.com/2013/01/2013-01-29_1402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1"/>
          <a:stretch/>
        </p:blipFill>
        <p:spPr bwMode="auto">
          <a:xfrm>
            <a:off x="304797" y="1523957"/>
            <a:ext cx="5700737" cy="19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8144" y="1820019"/>
                <a:ext cx="1116139" cy="672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𝑀</m:t>
                      </m:r>
                      <m:r>
                        <a:rPr lang="en-US" sz="2200" b="1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2200" b="1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200" b="1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200" b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th-TH" sz="22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820019"/>
                <a:ext cx="1116139" cy="6728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6131" y="2635209"/>
                <a:ext cx="2551660" cy="792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𝑠𝑖𝑛</m:t>
                      </m:r>
                      <m:r>
                        <a:rPr lang="en-US" sz="2200" b="1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𝜃</m:t>
                      </m:r>
                      <m:r>
                        <a:rPr lang="en-US" sz="2200" b="1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r>
                            <a:rPr lang="en-US" sz="2200" b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2200" b="1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200" b="1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200" b="1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r>
                            <a:rPr lang="en-US" sz="2200" b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1</m:t>
                          </m:r>
                        </m:num>
                        <m:den>
                          <m:r>
                            <a:rPr lang="en-US" sz="2200" b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𝑀</m:t>
                          </m:r>
                        </m:den>
                      </m:f>
                      <m:r>
                        <a:rPr lang="en-US" sz="2200" b="1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r>
                            <a:rPr lang="en-US" sz="2200" b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h</m:t>
                          </m:r>
                        </m:num>
                        <m:den>
                          <m:r>
                            <a:rPr lang="en-US" sz="2200" b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th-TH" sz="22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131" y="2635209"/>
                <a:ext cx="2551660" cy="7922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ชื่อเรื่องรอง 2"/>
              <p:cNvSpPr txBox="1">
                <a:spLocks/>
              </p:cNvSpPr>
              <p:nvPr/>
            </p:nvSpPr>
            <p:spPr>
              <a:xfrm>
                <a:off x="3155165" y="3861047"/>
                <a:ext cx="5593299" cy="27363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 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M = </a:t>
                </a:r>
                <a:r>
                  <a:rPr lang="th-TH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เลขมัค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mach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number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คือเลข  </a:t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              จำนวนเท่าของความเร็วเสียง</a:t>
                </a:r>
                <a:endParaRPr lang="en-US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𝜃</m:t>
                    </m:r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=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มุมครึ่งของยอดกรวย</a:t>
                </a:r>
              </a:p>
              <a:p>
                <a:pPr algn="l"/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𝑣</m:t>
                    </m:r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=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อัตราเร็วเสียง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ในอากาศ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(m/s) </a:t>
                </a:r>
              </a:p>
              <a:p>
                <a:pPr algn="l"/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𝑣</m:t>
                        </m:r>
                      </m:e>
                      <m:sub>
                        <m:r>
                          <a:rPr lang="en-US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อัตราเร็วแหล่งกำเนิด </a:t>
                </a:r>
                <a:r>
                  <a:rPr lang="en-US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(m/s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b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h</m:t>
                    </m:r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=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ความสูงจากพื้นดิน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(m)</a:t>
                </a:r>
              </a:p>
              <a:p>
                <a:pPr algn="l"/>
                <a:r>
                  <a:rPr lang="en-US" b="1" dirty="0" smtClean="0">
                    <a:solidFill>
                      <a:srgbClr val="006600"/>
                    </a:solidFill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𝑥</m:t>
                    </m:r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=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ระยะจากผู้ฟังถึงแหล่งกำเนิดเสียง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(m)	</a:t>
                </a:r>
              </a:p>
              <a:p>
                <a:pPr algn="l"/>
                <a:endParaRPr lang="en-US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8" name="ชื่อเรื่องรอง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165" y="3861047"/>
                <a:ext cx="5593299" cy="2736305"/>
              </a:xfrm>
              <a:prstGeom prst="rect">
                <a:avLst/>
              </a:prstGeom>
              <a:blipFill rotWithShape="1">
                <a:blip r:embed="rId5"/>
                <a:stretch>
                  <a:fillRect l="-1418" t="-334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9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5400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ตัวอย่างที่ 1 กำหนดให้อัตราเร็วเสียงในอากาศเท่ากับ 340 เมตร/วินาที เครื่องบินลำหนึ่งบินด้วยความเร็ว 2 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มัค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อัตราเร็วของเครื่องบินเป็นเท่าใด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680 m/s)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35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5400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ตัวอย่างที่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เครื่องบินความเร็วเหนือเสียงบินผ่านเหนือศีรษะชายคนหนึ่ง ปรากฏว่าเขา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ด้ยินเสียงคลื่นกระแทกขณะที่เขามองเห็นเครื่องบินเป็นมุมเงย 30 องศา เครื่องบินมีความเร็วเท่าใด ถ้าอัตราเร็วเสียงในอากาศเท่ากับ 345 เมตร/วินาที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690 m/s)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39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4006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อัตราเร็วของเสียง </a:t>
            </a:r>
          </a:p>
          <a:p>
            <a:pPr algn="l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เสียงเดินทางในตัวกลางที่ต่างกัน ความถี่จะคงตัว</a:t>
            </a:r>
          </a:p>
          <a:p>
            <a:pPr algn="l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เสียงเดินทางในตัวกลางเดียวกันจะมีอัตราเร็วคงตัว เมื่ออุณหภูมิตัวกลางคงตัว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1677"/>
              </p:ext>
            </p:extLst>
          </p:nvPr>
        </p:nvGraphicFramePr>
        <p:xfrm>
          <a:off x="2483768" y="2708920"/>
          <a:ext cx="3983970" cy="3846710"/>
        </p:xfrm>
        <a:graphic>
          <a:graphicData uri="http://schemas.openxmlformats.org/drawingml/2006/table">
            <a:tbl>
              <a:tblPr/>
              <a:tblGrid>
                <a:gridCol w="1991985"/>
                <a:gridCol w="1991985"/>
              </a:tblGrid>
              <a:tr h="310980"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ชนิดวัสดุ</a:t>
                      </a: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ความเร็ว (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m/s)</a:t>
                      </a: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7735"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อากาศ</a:t>
                      </a: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343</a:t>
                      </a: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7735"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น้ำ</a:t>
                      </a: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480</a:t>
                      </a:r>
                      <a:endParaRPr lang="th-TH" sz="1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7735"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น้ำแข็ง</a:t>
                      </a: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200</a:t>
                      </a:r>
                      <a:endParaRPr lang="th-TH" sz="1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7735"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แก้ว</a:t>
                      </a: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5,300</a:t>
                      </a:r>
                      <a:endParaRPr lang="th-TH" sz="1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7735"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เหล็ก</a:t>
                      </a: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5,200</a:t>
                      </a:r>
                      <a:endParaRPr lang="th-TH" sz="1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7735"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ตะกั่ว</a:t>
                      </a: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1,200</a:t>
                      </a:r>
                      <a:endParaRPr lang="th-TH" sz="1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7735"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ไทเทเนียม</a:t>
                      </a: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4,950</a:t>
                      </a:r>
                      <a:endParaRPr lang="th-TH" sz="1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7735"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พีวีซี (อ่อน)</a:t>
                      </a: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80</a:t>
                      </a: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7735"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พีวีซี (แข็ง)</a:t>
                      </a: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1,700</a:t>
                      </a:r>
                      <a:endParaRPr lang="th-TH" sz="1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7735"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คอนกรีต</a:t>
                      </a: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3,100</a:t>
                      </a:r>
                      <a:endParaRPr lang="th-TH" sz="1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72609" marR="72609" marT="36305" marB="36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03648" y="2204864"/>
            <a:ext cx="6552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ตารางแสดง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ค่าอัตราเร็วของเสียงในตัวกลาง ที่อุณหภูมิ 20°C</a:t>
            </a:r>
          </a:p>
        </p:txBody>
      </p:sp>
    </p:spTree>
    <p:extLst>
      <p:ext uri="{BB962C8B-B14F-4D97-AF65-F5344CB8AC3E}">
        <p14:creationId xmlns:p14="http://schemas.microsoft.com/office/powerpoint/2010/main" val="42865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4006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อัตราเร็วของเสียง </a:t>
                </a:r>
              </a:p>
              <a:p>
                <a:pPr algn="l"/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- อัตราเร็วของเสียงในของแข็ง</a:t>
                </a:r>
              </a:p>
              <a:p>
                <a:pPr lvl="2" algn="l"/>
                <a:r>
                  <a:rPr lang="en-US" sz="2000" b="1" dirty="0" smtClean="0">
                    <a:solidFill>
                      <a:schemeClr val="tx1"/>
                    </a:solidFill>
                    <a:cs typeface="TH SarabunPSK" pitchFamily="34" charset="-34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𝒗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𝒀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𝝆</m:t>
                            </m:r>
                          </m:den>
                        </m:f>
                      </m:e>
                    </m:rad>
                  </m:oMath>
                </a14:m>
                <a:endParaRPr lang="th-TH" sz="20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- อัตราเร็วของเสียงในของเหลว</a:t>
                </a:r>
              </a:p>
              <a:p>
                <a:pPr lvl="2" algn="l"/>
                <a:r>
                  <a:rPr lang="en-US" sz="2000" b="1" dirty="0" smtClean="0">
                    <a:solidFill>
                      <a:schemeClr val="tx1"/>
                    </a:solidFill>
                    <a:cs typeface="TH SarabunPSK" pitchFamily="34" charset="-34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𝒗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𝑩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𝝆</m:t>
                            </m:r>
                          </m:den>
                        </m:f>
                      </m:e>
                    </m:rad>
                  </m:oMath>
                </a14:m>
                <a:endPara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- อัตราเร็วของเสียงในของแก๊ส</a:t>
                </a:r>
                <a:endParaRPr lang="th-TH" sz="2000" b="1" i="1" dirty="0" smtClean="0">
                  <a:solidFill>
                    <a:schemeClr val="tx1"/>
                  </a:solidFill>
                  <a:latin typeface="Cambria Math"/>
                  <a:cs typeface="TH SarabunPSK" pitchFamily="34" charset="-34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cs typeface="TH SarabunPSK" pitchFamily="34" charset="-34"/>
                        </a:rPr>
                        <m:t>𝒗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𝑩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𝝆</m:t>
                              </m:r>
                            </m:den>
                          </m:f>
                        </m:e>
                      </m:ra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PSK" pitchFamily="34" charset="-34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𝜸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𝑷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𝝆</m:t>
                              </m:r>
                            </m:den>
                          </m:f>
                        </m:e>
                      </m:ra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PSK" pitchFamily="34" charset="-34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𝜸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𝑹𝑻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th-TH" sz="20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400600"/>
              </a:xfrm>
              <a:blipFill rotWithShape="1">
                <a:blip r:embed="rId2"/>
                <a:stretch>
                  <a:fillRect l="-1533" t="-112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98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4006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อัตราเร็วของเสียงในอากาศที่ขึ้นกับอุณหภูมิ 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- อัตราเร็วเสียงในอากาศจะแปรผันตรงกับ</a:t>
                </a:r>
                <a:r>
                  <a:rPr lang="th-TH" sz="2800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รากที่สองของ</a:t>
                </a:r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อุณหภูมิสัมบูรณ์</a:t>
                </a:r>
              </a:p>
              <a:p>
                <a:pPr algn="l"/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𝒗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𝜶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𝑻</m:t>
                        </m:r>
                      </m:e>
                    </m:rad>
                  </m:oMath>
                </a14:m>
                <a:endPara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- อัตราเร็ว</a:t>
                </a:r>
                <a:r>
                  <a:rPr lang="th-TH" sz="2800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ของเสียงในอากาศที่ 0 องศาเซลเซียสมีค่าประมาณ 331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m/s</a:t>
                </a:r>
              </a:p>
              <a:p>
                <a:pPr algn="l"/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- อัตราเร็ว</a:t>
                </a:r>
                <a:r>
                  <a:rPr lang="th-TH" sz="2800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ของเสียงใน</a:t>
                </a:r>
                <a:r>
                  <a:rPr lang="th-TH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อากาศที่</a:t>
                </a:r>
                <a:r>
                  <a:rPr lang="th-TH" sz="2800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อุณหภูมิ </a:t>
                </a:r>
                <a:r>
                  <a:rPr lang="en-US" sz="2800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t °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C  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ไม่เกิน 45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°C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pPr marL="457200" indent="-457200" algn="l">
                  <a:buFontTx/>
                  <a:buChar char="-"/>
                </a:pP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TH SarabunPSK" pitchFamily="34" charset="-34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TH SarabunPSK" pitchFamily="34" charset="-34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TH SarabunPSK" pitchFamily="34" charset="-34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TH SarabunPSK" pitchFamily="34" charset="-34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TH SarabunPSK" pitchFamily="34" charset="-34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TH SarabunPSK" pitchFamily="34" charset="-34"/>
                        </a:rPr>
                        <m:t>𝒕</m:t>
                      </m:r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	            หรือ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H SarabunPSK" pitchFamily="34" charset="-34"/>
                          </a:rPr>
                          <m:t>𝒕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𝟑𝟑𝟏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𝟔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</a:rPr>
                      <m:t>𝒕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- อัตราเร็วเสียงต่างกัน ที่อุณหภูมิต่างกัน</a:t>
                </a:r>
                <a:endParaRPr lang="en-US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PSK" pitchFamily="34" charset="-34"/>
                        </a:rPr>
                        <m:t>∆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PSK" pitchFamily="34" charset="-34"/>
                        </a:rPr>
                        <m:t>𝒗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cs typeface="TH SarabunPSK" pitchFamily="34" charset="-34"/>
                        </a:rPr>
                        <m:t>𝟎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cs typeface="TH SarabunPSK" pitchFamily="34" charset="-34"/>
                        </a:rPr>
                        <m:t>.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cs typeface="TH SarabunPSK" pitchFamily="34" charset="-34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H SarabunPSK" pitchFamily="34" charset="-34"/>
                        </a:rPr>
                        <m:t>∆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cs typeface="TH SarabunPSK" pitchFamily="34" charset="-34"/>
                        </a:rPr>
                        <m:t>𝒕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64704"/>
                <a:ext cx="8352928" cy="5400600"/>
              </a:xfrm>
              <a:blipFill rotWithShape="1">
                <a:blip r:embed="rId2"/>
                <a:stretch>
                  <a:fillRect l="-1533" t="-112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15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4006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1 เรือลำหนึ่งจอดอยู่ในหมู่เกาะที่มีหน้าผาสูง เมื่อเรือเปิดหวูดปรากฏว่าคนในเรือได้ยินเสียงสะท้อนหลังจากเปิดหวูด  1 นาที เรืออยู่ห่างจากหน้าผาเท่าใด ถ้าอัตราเร็วเสียงในอากาศขณะนั้นเท่ากับ 335 เมตร/วินาที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(10,050 เมตร)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29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sound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4006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2 ชายคนหนึ่งยืนอยู่ระหว่างหน้าผาสองแห่ง เมื่อเขาปรบมือปรากฏว่าได้ยินเสียงสะท้อนเมื่อเวลาผ่านไป 1 วินาที, 3 วินาที และ 4 วินาที ถ้าอัตราเร็วเสียงในอากาศขณะนั้นเท่ากับ 334 เมตร/วินาที ระยะห่างระหว่างหน้าผามีค่าเท่าใด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(668 เมตร)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89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2129</Words>
  <Application>Microsoft Office PowerPoint</Application>
  <PresentationFormat>นำเสนอทางหน้าจอ (4:3)</PresentationFormat>
  <Paragraphs>318</Paragraphs>
  <Slides>48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48</vt:i4>
      </vt:variant>
    </vt:vector>
  </HeadingPairs>
  <TitlesOfParts>
    <vt:vector size="49" baseType="lpstr">
      <vt:lpstr>ชุดรูปแบบของ Office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  <vt:lpstr>Physics3 s32203 sound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Physics3 s32203 sound</dc:title>
  <dc:creator>snitk</dc:creator>
  <cp:lastModifiedBy>HomeUser</cp:lastModifiedBy>
  <cp:revision>94</cp:revision>
  <dcterms:created xsi:type="dcterms:W3CDTF">2014-06-30T14:16:13Z</dcterms:created>
  <dcterms:modified xsi:type="dcterms:W3CDTF">2014-07-25T07:28:37Z</dcterms:modified>
</cp:coreProperties>
</file>