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71" r:id="rId9"/>
    <p:sldId id="263" r:id="rId10"/>
    <p:sldId id="266" r:id="rId11"/>
    <p:sldId id="267" r:id="rId12"/>
    <p:sldId id="268" r:id="rId13"/>
    <p:sldId id="270" r:id="rId14"/>
    <p:sldId id="269" r:id="rId15"/>
    <p:sldId id="265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312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10" r:id="rId55"/>
    <p:sldId id="309" r:id="rId56"/>
    <p:sldId id="311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61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03AC7-E026-4E8E-B8DB-62FE1FB040C6}" type="datetimeFigureOut">
              <a:rPr lang="th-TH" smtClean="0"/>
              <a:t>03/09/57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860A7-8DC9-47B1-8D5E-D005CC1C006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70456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860A7-8DC9-47B1-8D5E-D005CC1C0065}" type="slidenum">
              <a:rPr lang="th-TH" smtClean="0"/>
              <a:t>37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112314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860A7-8DC9-47B1-8D5E-D005CC1C0065}" type="slidenum">
              <a:rPr lang="th-TH" smtClean="0"/>
              <a:t>50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11231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860A7-8DC9-47B1-8D5E-D005CC1C0065}" type="slidenum">
              <a:rPr lang="th-TH" smtClean="0"/>
              <a:t>51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112314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860A7-8DC9-47B1-8D5E-D005CC1C0065}" type="slidenum">
              <a:rPr lang="th-TH" smtClean="0"/>
              <a:t>52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112314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860A7-8DC9-47B1-8D5E-D005CC1C0065}" type="slidenum">
              <a:rPr lang="th-TH" smtClean="0"/>
              <a:t>53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112314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860A7-8DC9-47B1-8D5E-D005CC1C0065}" type="slidenum">
              <a:rPr lang="th-TH" smtClean="0"/>
              <a:t>54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112314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860A7-8DC9-47B1-8D5E-D005CC1C0065}" type="slidenum">
              <a:rPr lang="th-TH" smtClean="0"/>
              <a:t>58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112314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860A7-8DC9-47B1-8D5E-D005CC1C0065}" type="slidenum">
              <a:rPr lang="th-TH" smtClean="0"/>
              <a:t>59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112314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860A7-8DC9-47B1-8D5E-D005CC1C0065}" type="slidenum">
              <a:rPr lang="th-TH" smtClean="0"/>
              <a:t>61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112314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860A7-8DC9-47B1-8D5E-D005CC1C0065}" type="slidenum">
              <a:rPr lang="th-TH" smtClean="0"/>
              <a:t>62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112314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860A7-8DC9-47B1-8D5E-D005CC1C0065}" type="slidenum">
              <a:rPr lang="th-TH" smtClean="0"/>
              <a:t>63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11231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860A7-8DC9-47B1-8D5E-D005CC1C0065}" type="slidenum">
              <a:rPr lang="th-TH" smtClean="0"/>
              <a:t>38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11231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860A7-8DC9-47B1-8D5E-D005CC1C0065}" type="slidenum">
              <a:rPr lang="th-TH" smtClean="0"/>
              <a:t>39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11231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860A7-8DC9-47B1-8D5E-D005CC1C0065}" type="slidenum">
              <a:rPr lang="th-TH" smtClean="0"/>
              <a:t>44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11231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860A7-8DC9-47B1-8D5E-D005CC1C0065}" type="slidenum">
              <a:rPr lang="th-TH" smtClean="0"/>
              <a:t>45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11231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860A7-8DC9-47B1-8D5E-D005CC1C0065}" type="slidenum">
              <a:rPr lang="th-TH" smtClean="0"/>
              <a:t>46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11231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860A7-8DC9-47B1-8D5E-D005CC1C0065}" type="slidenum">
              <a:rPr lang="th-TH" smtClean="0"/>
              <a:t>47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11231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860A7-8DC9-47B1-8D5E-D005CC1C0065}" type="slidenum">
              <a:rPr lang="th-TH" smtClean="0"/>
              <a:t>48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11231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860A7-8DC9-47B1-8D5E-D005CC1C0065}" type="slidenum">
              <a:rPr lang="th-TH" smtClean="0"/>
              <a:t>49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11231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F3CB6-2863-45C4-A46D-72E59A5E441B}" type="datetimeFigureOut">
              <a:rPr lang="th-TH" smtClean="0"/>
              <a:pPr/>
              <a:t>03/09/57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1A3B-5230-47A6-9791-06CF0A97DBB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8245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F3CB6-2863-45C4-A46D-72E59A5E441B}" type="datetimeFigureOut">
              <a:rPr lang="th-TH" smtClean="0"/>
              <a:pPr/>
              <a:t>03/09/57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1A3B-5230-47A6-9791-06CF0A97DBB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2816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F3CB6-2863-45C4-A46D-72E59A5E441B}" type="datetimeFigureOut">
              <a:rPr lang="th-TH" smtClean="0"/>
              <a:pPr/>
              <a:t>03/09/57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1A3B-5230-47A6-9791-06CF0A97DBB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40597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F3CB6-2863-45C4-A46D-72E59A5E441B}" type="datetimeFigureOut">
              <a:rPr lang="th-TH" smtClean="0"/>
              <a:pPr/>
              <a:t>03/09/57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1A3B-5230-47A6-9791-06CF0A97DBB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20451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F3CB6-2863-45C4-A46D-72E59A5E441B}" type="datetimeFigureOut">
              <a:rPr lang="th-TH" smtClean="0"/>
              <a:pPr/>
              <a:t>03/09/57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1A3B-5230-47A6-9791-06CF0A97DBB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33777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F3CB6-2863-45C4-A46D-72E59A5E441B}" type="datetimeFigureOut">
              <a:rPr lang="th-TH" smtClean="0"/>
              <a:pPr/>
              <a:t>03/09/57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1A3B-5230-47A6-9791-06CF0A97DBB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96815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F3CB6-2863-45C4-A46D-72E59A5E441B}" type="datetimeFigureOut">
              <a:rPr lang="th-TH" smtClean="0"/>
              <a:pPr/>
              <a:t>03/09/57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1A3B-5230-47A6-9791-06CF0A97DBB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4912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F3CB6-2863-45C4-A46D-72E59A5E441B}" type="datetimeFigureOut">
              <a:rPr lang="th-TH" smtClean="0"/>
              <a:pPr/>
              <a:t>03/09/57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1A3B-5230-47A6-9791-06CF0A97DBB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78860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F3CB6-2863-45C4-A46D-72E59A5E441B}" type="datetimeFigureOut">
              <a:rPr lang="th-TH" smtClean="0"/>
              <a:pPr/>
              <a:t>03/09/57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1A3B-5230-47A6-9791-06CF0A97DBB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74247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F3CB6-2863-45C4-A46D-72E59A5E441B}" type="datetimeFigureOut">
              <a:rPr lang="th-TH" smtClean="0"/>
              <a:pPr/>
              <a:t>03/09/57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1A3B-5230-47A6-9791-06CF0A97DBB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62848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F3CB6-2863-45C4-A46D-72E59A5E441B}" type="datetimeFigureOut">
              <a:rPr lang="th-TH" smtClean="0"/>
              <a:pPr/>
              <a:t>03/09/57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1A3B-5230-47A6-9791-06CF0A97DBB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16992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F3CB6-2863-45C4-A46D-72E59A5E441B}" type="datetimeFigureOut">
              <a:rPr lang="th-TH" smtClean="0"/>
              <a:pPr/>
              <a:t>03/09/57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11A3B-5230-47A6-9791-06CF0A97DBB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185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gi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light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352928" cy="4824536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th-TH" sz="8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บทที่ </a:t>
            </a:r>
            <a:r>
              <a:rPr lang="en-US" sz="8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11</a:t>
            </a:r>
          </a:p>
          <a:p>
            <a:pPr>
              <a:spcBef>
                <a:spcPts val="1800"/>
              </a:spcBef>
            </a:pPr>
            <a:r>
              <a:rPr lang="th-TH" sz="8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แสงและ</a:t>
            </a:r>
            <a:r>
              <a:rPr lang="th-TH" sz="8800" b="1" dirty="0" err="1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ทัศน</a:t>
            </a:r>
            <a:r>
              <a:rPr lang="th-TH" sz="8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อุปกรณ์</a:t>
            </a:r>
            <a:endParaRPr lang="th-TH" sz="88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light1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Picture 2" descr="http://ecademy.agnesscott.edu/~asullivan/Pictures/Lightdemos/LightLe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93096"/>
            <a:ext cx="460757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encrypted-tbn3.gstatic.com/images?q=tbn:ANd9GcTMlRRzMXIIUQCnnQTC9TDc2gGwMFBqISFxzIPboo2sMlBYXF_48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93096"/>
            <a:ext cx="2609850" cy="175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55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light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352928" cy="648072"/>
          </a:xfrm>
        </p:spPr>
        <p:txBody>
          <a:bodyPr>
            <a:normAutofit/>
          </a:bodyPr>
          <a:lstStyle/>
          <a:p>
            <a:pPr algn="l">
              <a:spcBef>
                <a:spcPts val="1800"/>
              </a:spcBef>
            </a:pP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ส่วนประกอบของกระจกโค้ง</a:t>
            </a:r>
            <a:endParaRPr lang="th-TH" sz="9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light1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 descr="https://lh6.googleusercontent.com/-fiOKuInKs18/TWokMbze4HI/AAAAAAAAAB8/5oRUdAKB6Sg/s1600/a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686897" cy="265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ชื่อเรื่องรอง 2"/>
              <p:cNvSpPr txBox="1">
                <a:spLocks/>
              </p:cNvSpPr>
              <p:nvPr/>
            </p:nvSpPr>
            <p:spPr>
              <a:xfrm>
                <a:off x="542189" y="4437112"/>
                <a:ext cx="8352928" cy="19442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spcBef>
                    <a:spcPts val="1800"/>
                  </a:spcBef>
                </a:pPr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รัศมีความโค้ง (</a:t>
                </a:r>
                <a:r>
                  <a:rPr lang="en-US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R)</a:t>
                </a:r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คือระยะจากจุดศูนย์กลางความโค้งถึงจุดยอด</a:t>
                </a:r>
                <a:b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ความยาวโฟกัส(</a:t>
                </a:r>
                <a:r>
                  <a:rPr lang="en-US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f)</a:t>
                </a:r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คือ ระยะจากจุดโฟกัสถึงจุดยอด โดย</a:t>
                </a:r>
                <a:b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/>
                </a:r>
                <a:b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6600"/>
                          </a:solidFill>
                          <a:latin typeface="Cambria Math"/>
                          <a:cs typeface="TH SarabunPSK" pitchFamily="34" charset="-34"/>
                        </a:rPr>
                        <m:t>𝒇</m:t>
                      </m:r>
                      <m:r>
                        <a:rPr lang="en-US" b="1" i="1" smtClean="0">
                          <a:solidFill>
                            <a:srgbClr val="006600"/>
                          </a:solidFill>
                          <a:latin typeface="Cambria Math"/>
                          <a:cs typeface="TH SarabunPSK" pitchFamily="34" charset="-34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6600"/>
                              </a:solidFill>
                              <a:latin typeface="Cambria Math"/>
                              <a:cs typeface="TH SarabunPSK" pitchFamily="34" charset="-34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6600"/>
                              </a:solidFill>
                              <a:latin typeface="Cambria Math"/>
                              <a:cs typeface="TH SarabunPSK" pitchFamily="34" charset="-34"/>
                            </a:rPr>
                            <m:t>𝑹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006600"/>
                              </a:solidFill>
                              <a:latin typeface="Cambria Math"/>
                              <a:cs typeface="TH SarabunPSK" pitchFamily="34" charset="-34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th-TH" sz="9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9" name="ชื่อเรื่องรอง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189" y="4437112"/>
                <a:ext cx="8352928" cy="1944216"/>
              </a:xfrm>
              <a:prstGeom prst="rect">
                <a:avLst/>
              </a:prstGeom>
              <a:blipFill rotWithShape="1">
                <a:blip r:embed="rId3"/>
                <a:stretch>
                  <a:fillRect l="-1752" t="-6270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138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light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352928" cy="1008112"/>
          </a:xfrm>
        </p:spPr>
        <p:txBody>
          <a:bodyPr>
            <a:normAutofit lnSpcReduction="10000"/>
          </a:bodyPr>
          <a:lstStyle/>
          <a:p>
            <a:pPr algn="l">
              <a:spcBef>
                <a:spcPts val="1800"/>
              </a:spcBef>
            </a:pP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การหาตำแหน่งภาพที่เกิดจากกระจกโค้ง</a:t>
            </a:r>
            <a:b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1. วิธีการวาดรูป</a:t>
            </a:r>
            <a:endParaRPr lang="th-TH" sz="9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light1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8" t="39545" r="43836" b="43284"/>
          <a:stretch/>
        </p:blipFill>
        <p:spPr bwMode="auto">
          <a:xfrm>
            <a:off x="539552" y="1700808"/>
            <a:ext cx="3627812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ชื่อเรื่องรอง 2"/>
          <p:cNvSpPr txBox="1">
            <a:spLocks/>
          </p:cNvSpPr>
          <p:nvPr/>
        </p:nvSpPr>
        <p:spPr>
          <a:xfrm>
            <a:off x="395536" y="4149080"/>
            <a:ext cx="8352928" cy="230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spcBef>
                <a:spcPts val="1800"/>
              </a:spcBef>
              <a:buAutoNum type="arabicPeriod"/>
            </a:pP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เขียนรังสีตกกระทบขนานกับแกนมุขสำคัญรังสีสะท้อนผ่านจุดโฟกัส</a:t>
            </a:r>
          </a:p>
          <a:p>
            <a:pPr marL="514350" indent="-514350" algn="l">
              <a:spcBef>
                <a:spcPts val="1800"/>
              </a:spcBef>
              <a:buFont typeface="Arial" pitchFamily="34" charset="0"/>
              <a:buAutoNum type="arabicPeriod"/>
            </a:pPr>
            <a:r>
              <a:rPr lang="th-TH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เขียนรังสีตก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กระทบผ่านผ่าน</a:t>
            </a:r>
            <a:r>
              <a:rPr lang="th-TH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จุด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โฟกัสรังสีสะท้อนขนานแกนมุขสำคัญ</a:t>
            </a:r>
          </a:p>
          <a:p>
            <a:pPr marL="514350" indent="-514350" algn="l">
              <a:spcBef>
                <a:spcPts val="1800"/>
              </a:spcBef>
              <a:buFont typeface="Arial" pitchFamily="34" charset="0"/>
              <a:buAutoNum type="arabicPeriod"/>
            </a:pPr>
            <a:r>
              <a:rPr lang="th-TH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เขียนรังสีตก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กระทบผ่านจุดศูนย์กลางความโค้งรังสีสะท้อนกลับทางเดิม</a:t>
            </a:r>
            <a:endParaRPr lang="th-TH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514350" indent="-514350" algn="l">
              <a:spcBef>
                <a:spcPts val="1800"/>
              </a:spcBef>
              <a:buAutoNum type="arabicPeriod"/>
            </a:pPr>
            <a:endParaRPr lang="th-TH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2" name="Picture 4" descr="http://pirun.ku.ac.th/~fscijsw/Light&amp;device/light/image/a2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28800"/>
            <a:ext cx="3876035" cy="230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97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light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352928" cy="648072"/>
          </a:xfrm>
        </p:spPr>
        <p:txBody>
          <a:bodyPr>
            <a:normAutofit/>
          </a:bodyPr>
          <a:lstStyle/>
          <a:p>
            <a:pPr algn="l">
              <a:spcBef>
                <a:spcPts val="1800"/>
              </a:spcBef>
            </a:pPr>
            <a:r>
              <a:rPr lang="th-TH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ภาพที่เกิดจากกระจกโค้ง</a:t>
            </a:r>
            <a:endParaRPr lang="th-TH" sz="9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light1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098" name="Picture 2" descr="http://1.bp.blogspot.com/-7Gmi2n3euT0/TkTlIAFI7PI/AAAAAAAAAcA/PCowomEv4Jw/s640/use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399385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3.bp.blogspot.com/-di0IFbdwZ70/TkTlqRDVrMI/AAAAAAAAAcE/aKIm9FqNZm0/s640/use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60950"/>
            <a:ext cx="4320480" cy="55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79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light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352928" cy="3600400"/>
          </a:xfrm>
        </p:spPr>
        <p:txBody>
          <a:bodyPr>
            <a:normAutofit/>
          </a:bodyPr>
          <a:lstStyle/>
          <a:p>
            <a:pPr algn="l">
              <a:spcBef>
                <a:spcPts val="1800"/>
              </a:spcBef>
            </a:pP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ภาพที่เกิดจากกระจกโค้ง</a:t>
            </a:r>
            <a:b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กระจกเว้า</a:t>
            </a:r>
            <a:r>
              <a:rPr lang="th-TH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   - เกิดได้ทั้งภาพจริงและภาพเสมือน</a:t>
            </a:r>
            <a:b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   - ภาพเสมือน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(โตกว่าวัตถุ)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เกิดเมื่อวางวัตถุไว้ใกล้กว่าความยาวโฟกัส</a:t>
            </a:r>
          </a:p>
          <a:p>
            <a:pPr algn="l">
              <a:spcBef>
                <a:spcPts val="1800"/>
              </a:spcBef>
            </a:pP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กระจกนูน</a:t>
            </a:r>
          </a:p>
          <a:p>
            <a:pPr algn="l">
              <a:spcBef>
                <a:spcPts val="1800"/>
              </a:spcBef>
            </a:pPr>
            <a:r>
              <a:rPr lang="th-TH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   - เกิดภาพเสมือนหัวตั้ง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ขนาดเล็กกว่าวัตถุ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เท่านั้น</a:t>
            </a:r>
            <a:endParaRPr lang="th-TH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>
              <a:spcBef>
                <a:spcPts val="1800"/>
              </a:spcBef>
            </a:pPr>
            <a:endParaRPr lang="th-TH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light1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4169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light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352928" cy="1800200"/>
          </a:xfrm>
        </p:spPr>
        <p:txBody>
          <a:bodyPr>
            <a:normAutofit/>
          </a:bodyPr>
          <a:lstStyle/>
          <a:p>
            <a:pPr algn="l">
              <a:spcBef>
                <a:spcPts val="1800"/>
              </a:spcBef>
            </a:pP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การหาตำแหน่งภาพที่เกิดจากกระจกโค้ง</a:t>
            </a:r>
            <a:b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1. วิธีการคำนวณ</a:t>
            </a:r>
            <a:r>
              <a:rPr lang="th-TH" sz="9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9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9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   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ตำแหน่ง</a:t>
            </a:r>
            <a:r>
              <a:rPr lang="th-TH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ภาพ</a:t>
            </a: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light1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39752" y="1844824"/>
                <a:ext cx="2638736" cy="977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h-TH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1844824"/>
                <a:ext cx="2638736" cy="97731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50374" y="3284984"/>
            <a:ext cx="14013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กำลังขยาย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39752" y="3140968"/>
                <a:ext cx="3834383" cy="8124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den>
                    </m:f>
                  </m:oMath>
                </a14:m>
                <a:endParaRPr lang="th-TH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3140968"/>
                <a:ext cx="3834383" cy="812467"/>
              </a:xfrm>
              <a:prstGeom prst="rect">
                <a:avLst/>
              </a:prstGeom>
              <a:blipFill rotWithShape="1">
                <a:blip r:embed="rId3"/>
                <a:stretch>
                  <a:fillRect l="-3339" b="-2985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187624" y="4509120"/>
            <a:ext cx="28083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+f, +R = </a:t>
            </a:r>
            <a:r>
              <a:rPr lang="th-TH" dirty="0" smtClean="0"/>
              <a:t>กระจกเว้า</a:t>
            </a:r>
          </a:p>
          <a:p>
            <a:r>
              <a:rPr lang="en-US" dirty="0" smtClean="0"/>
              <a:t>-f, -R= </a:t>
            </a:r>
            <a:r>
              <a:rPr lang="th-TH" dirty="0" smtClean="0"/>
              <a:t>กระจกนูน</a:t>
            </a:r>
            <a:endParaRPr lang="th-TH" dirty="0"/>
          </a:p>
          <a:p>
            <a:r>
              <a:rPr lang="en-US" dirty="0" smtClean="0"/>
              <a:t>+s </a:t>
            </a:r>
            <a:r>
              <a:rPr lang="en-US" dirty="0"/>
              <a:t>= </a:t>
            </a:r>
            <a:r>
              <a:rPr lang="th-TH" dirty="0" smtClean="0"/>
              <a:t>วัตถุหน้ากระจก</a:t>
            </a:r>
          </a:p>
          <a:p>
            <a:r>
              <a:rPr lang="en-US" dirty="0" smtClean="0"/>
              <a:t>-s </a:t>
            </a:r>
            <a:r>
              <a:rPr lang="en-US" dirty="0"/>
              <a:t>= </a:t>
            </a:r>
            <a:r>
              <a:rPr lang="th-TH" dirty="0" smtClean="0"/>
              <a:t>วัตถุหลังกระจก</a:t>
            </a:r>
            <a:endParaRPr lang="th-TH" dirty="0"/>
          </a:p>
        </p:txBody>
      </p:sp>
      <p:sp>
        <p:nvSpPr>
          <p:cNvPr id="9" name="TextBox 8"/>
          <p:cNvSpPr txBox="1"/>
          <p:nvPr/>
        </p:nvSpPr>
        <p:spPr>
          <a:xfrm>
            <a:off x="4211960" y="4509120"/>
            <a:ext cx="45365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+s’ = </a:t>
            </a:r>
            <a:r>
              <a:rPr lang="th-TH" dirty="0" smtClean="0"/>
              <a:t>ภาพจริง</a:t>
            </a:r>
          </a:p>
          <a:p>
            <a:r>
              <a:rPr lang="en-US" dirty="0" smtClean="0"/>
              <a:t>-s’ = </a:t>
            </a:r>
            <a:r>
              <a:rPr lang="th-TH" dirty="0" smtClean="0"/>
              <a:t>ภาพเสมือน</a:t>
            </a:r>
            <a:endParaRPr lang="th-TH" dirty="0"/>
          </a:p>
          <a:p>
            <a:r>
              <a:rPr lang="en-US" dirty="0" smtClean="0"/>
              <a:t>+M </a:t>
            </a:r>
            <a:r>
              <a:rPr lang="en-US" dirty="0"/>
              <a:t>= </a:t>
            </a:r>
            <a:r>
              <a:rPr lang="th-TH" dirty="0" smtClean="0"/>
              <a:t>ภาพจริง	</a:t>
            </a:r>
            <a:r>
              <a:rPr lang="en-US" dirty="0" smtClean="0"/>
              <a:t>    +y’= </a:t>
            </a:r>
            <a:r>
              <a:rPr lang="th-TH" dirty="0" smtClean="0"/>
              <a:t>ภาพจริง</a:t>
            </a:r>
          </a:p>
          <a:p>
            <a:r>
              <a:rPr lang="en-US" dirty="0" smtClean="0"/>
              <a:t>-M </a:t>
            </a:r>
            <a:r>
              <a:rPr lang="en-US" dirty="0"/>
              <a:t>= </a:t>
            </a:r>
            <a:r>
              <a:rPr lang="th-TH" dirty="0" smtClean="0"/>
              <a:t>ภาพเสมือน     </a:t>
            </a:r>
            <a:r>
              <a:rPr lang="en-US" dirty="0" smtClean="0"/>
              <a:t>-y’ = </a:t>
            </a:r>
            <a:r>
              <a:rPr lang="th-TH" dirty="0" smtClean="0"/>
              <a:t>ภาพเสมือน</a:t>
            </a:r>
            <a:endParaRPr lang="th-TH" dirty="0"/>
          </a:p>
        </p:txBody>
      </p:sp>
      <p:sp>
        <p:nvSpPr>
          <p:cNvPr id="10" name="TextBox 9"/>
          <p:cNvSpPr txBox="1"/>
          <p:nvPr/>
        </p:nvSpPr>
        <p:spPr>
          <a:xfrm>
            <a:off x="6516215" y="1758295"/>
            <a:ext cx="259269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f= </a:t>
            </a:r>
            <a:r>
              <a:rPr lang="th-TH" sz="32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ความยาวโฟกัส</a:t>
            </a:r>
          </a:p>
          <a:p>
            <a:r>
              <a:rPr lang="en-US" sz="32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s= </a:t>
            </a:r>
            <a:r>
              <a:rPr lang="th-TH" sz="32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ระยะวัตถุ</a:t>
            </a:r>
          </a:p>
          <a:p>
            <a:r>
              <a:rPr lang="en-US" sz="32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s’ = </a:t>
            </a:r>
            <a:r>
              <a:rPr lang="th-TH" sz="32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ระยะภาพ</a:t>
            </a:r>
          </a:p>
          <a:p>
            <a:r>
              <a:rPr lang="en-US" sz="32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R = </a:t>
            </a:r>
            <a:r>
              <a:rPr lang="th-TH" sz="32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รัศมีความโค้ง</a:t>
            </a:r>
          </a:p>
          <a:p>
            <a:r>
              <a:rPr lang="en-US" sz="32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M= </a:t>
            </a:r>
            <a:r>
              <a:rPr lang="th-TH" sz="32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กำลังขยาย</a:t>
            </a:r>
          </a:p>
          <a:p>
            <a:r>
              <a:rPr lang="en-US" sz="32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y</a:t>
            </a:r>
            <a:r>
              <a:rPr lang="en-US" sz="32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2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= </a:t>
            </a:r>
            <a:r>
              <a:rPr lang="th-TH" sz="32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ขนาดวัตถุ</a:t>
            </a:r>
          </a:p>
          <a:p>
            <a:r>
              <a:rPr lang="en-US" sz="32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y</a:t>
            </a:r>
            <a:r>
              <a:rPr lang="en-US" sz="32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’ </a:t>
            </a:r>
            <a:r>
              <a:rPr lang="en-US" sz="32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= </a:t>
            </a:r>
            <a:r>
              <a:rPr lang="th-TH" sz="32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ขนาดภาพ</a:t>
            </a:r>
          </a:p>
        </p:txBody>
      </p:sp>
    </p:spTree>
    <p:extLst>
      <p:ext uri="{BB962C8B-B14F-4D97-AF65-F5344CB8AC3E}">
        <p14:creationId xmlns:p14="http://schemas.microsoft.com/office/powerpoint/2010/main" val="128820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light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23528" y="764704"/>
            <a:ext cx="8568952" cy="2520280"/>
          </a:xfrm>
        </p:spPr>
        <p:txBody>
          <a:bodyPr>
            <a:normAutofit/>
          </a:bodyPr>
          <a:lstStyle/>
          <a:p>
            <a:pPr algn="l">
              <a:spcBef>
                <a:spcPts val="1800"/>
              </a:spcBef>
            </a:pP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ตัวอย่าง 1 จงหาตำแหน่งและชนิดของภาพจากกระจกเว้าที่มีความยาวโฟกัส 10 เซนติเมตร เมื่อวางวัตถุไว้หน้ากระจกที่ระยะ</a:t>
            </a:r>
          </a:p>
          <a:p>
            <a:pPr algn="l">
              <a:spcBef>
                <a:spcPts val="1800"/>
              </a:spcBef>
            </a:pPr>
            <a:r>
              <a:rPr lang="th-TH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ก. 20 เซนติเมตร</a:t>
            </a:r>
          </a:p>
          <a:p>
            <a:pPr algn="l">
              <a:spcBef>
                <a:spcPts val="1800"/>
              </a:spcBef>
            </a:pPr>
            <a:r>
              <a:rPr lang="th-TH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ข. 5 เซนติเมตร </a:t>
            </a: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light1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771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light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23528" y="764704"/>
            <a:ext cx="8568952" cy="2520280"/>
          </a:xfrm>
        </p:spPr>
        <p:txBody>
          <a:bodyPr>
            <a:normAutofit/>
          </a:bodyPr>
          <a:lstStyle/>
          <a:p>
            <a:pPr algn="l">
              <a:spcBef>
                <a:spcPts val="1800"/>
              </a:spcBef>
            </a:pP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ตัวอย่าง </a:t>
            </a:r>
            <a:r>
              <a:rPr lang="en-US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จงหาตำแหน่งและชนิดของภาพจากกระจกนูนที่มีรัศมีความโค้ง20 เซนติเมตร เมื่อวางวัตถุไว้หน้ากระจกที่ระยะ</a:t>
            </a:r>
          </a:p>
          <a:p>
            <a:pPr algn="l">
              <a:spcBef>
                <a:spcPts val="1800"/>
              </a:spcBef>
            </a:pPr>
            <a:r>
              <a:rPr lang="th-TH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ก. 20 เซนติเมตร</a:t>
            </a:r>
          </a:p>
          <a:p>
            <a:pPr algn="l">
              <a:spcBef>
                <a:spcPts val="1800"/>
              </a:spcBef>
            </a:pPr>
            <a:r>
              <a:rPr lang="th-TH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ข. 5 เซนติเมตร </a:t>
            </a: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light1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4652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light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23528" y="764704"/>
            <a:ext cx="8568952" cy="1512168"/>
          </a:xfrm>
        </p:spPr>
        <p:txBody>
          <a:bodyPr>
            <a:normAutofit lnSpcReduction="10000"/>
          </a:bodyPr>
          <a:lstStyle/>
          <a:p>
            <a:pPr algn="l">
              <a:spcBef>
                <a:spcPts val="1800"/>
              </a:spcBef>
            </a:pP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ตัวอย่าง 3 ต้องการให้เกิดภาพเสมือนขนาดโตเป็น 2 เท่าของวัตถุ จะต้องใช้กระจกชนิดใด และมีความยาวโฟกัสเท่าใด  เมื่อวางวัตถุไว้หน้ากระจกที่ระยะ 5 เซนติเมตร </a:t>
            </a: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light1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3950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light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23528" y="764704"/>
            <a:ext cx="8568952" cy="1512168"/>
          </a:xfrm>
        </p:spPr>
        <p:txBody>
          <a:bodyPr>
            <a:normAutofit lnSpcReduction="10000"/>
          </a:bodyPr>
          <a:lstStyle/>
          <a:p>
            <a:pPr algn="l">
              <a:spcBef>
                <a:spcPts val="1800"/>
              </a:spcBef>
            </a:pP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ตัวอย่าง 4 </a:t>
            </a:r>
            <a:r>
              <a:rPr lang="th-TH" b="1" dirty="0" err="1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ทันตแพทย์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ถือกระจกโค้งที่มีรัศมีความโค้ง </a:t>
            </a:r>
            <a:r>
              <a:rPr lang="en-US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4 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เซนติเมตร ห่างจากฟันที่ต้องการอุดเป็นระยะ  </a:t>
            </a:r>
            <a:r>
              <a:rPr lang="en-US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เซนติเมตร </a:t>
            </a:r>
            <a:r>
              <a:rPr lang="th-TH" b="1" dirty="0" err="1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ทันตแพทย์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จะเห็นฟันในกระจก</a:t>
            </a:r>
            <a:r>
              <a:rPr lang="th-TH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ข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ยายเป็นกี่เท่า</a:t>
            </a:r>
          </a:p>
          <a:p>
            <a:pPr algn="l">
              <a:spcBef>
                <a:spcPts val="1800"/>
              </a:spcBef>
            </a:pPr>
            <a:endParaRPr lang="th-TH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>
              <a:spcBef>
                <a:spcPts val="1800"/>
              </a:spcBef>
            </a:pPr>
            <a:endParaRPr lang="th-TH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light1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0163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light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23528" y="764704"/>
            <a:ext cx="8568952" cy="1512168"/>
          </a:xfrm>
        </p:spPr>
        <p:txBody>
          <a:bodyPr>
            <a:normAutofit lnSpcReduction="10000"/>
          </a:bodyPr>
          <a:lstStyle/>
          <a:p>
            <a:pPr algn="l">
              <a:spcBef>
                <a:spcPts val="1800"/>
              </a:spcBef>
            </a:pP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ตัวอย่าง 5 วัตถุสูง 6  เซนติเมตร วางหน้ากระจกนูนที่มีความยาวโฟกัส 20 เซนติเมตร เป็นระยะ 30 เซนติเมตร ตำแหน่ง และความสูงของภาพเป็นเท่าใด</a:t>
            </a: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light1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3401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light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352928" cy="648072"/>
          </a:xfrm>
        </p:spPr>
        <p:txBody>
          <a:bodyPr>
            <a:normAutofit/>
          </a:bodyPr>
          <a:lstStyle/>
          <a:p>
            <a:pPr algn="l">
              <a:spcBef>
                <a:spcPts val="1800"/>
              </a:spcBef>
            </a:pP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การเคลื่อนที่และอัตราเร็วของแสง</a:t>
            </a:r>
            <a:endParaRPr lang="th-TH" sz="9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light1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ชื่อเรื่องรอง 2"/>
              <p:cNvSpPr txBox="1">
                <a:spLocks/>
              </p:cNvSpPr>
              <p:nvPr/>
            </p:nvSpPr>
            <p:spPr>
              <a:xfrm>
                <a:off x="522107" y="1565176"/>
                <a:ext cx="8352928" cy="41680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spcBef>
                    <a:spcPts val="0"/>
                  </a:spcBef>
                </a:pPr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- แสงมีสมบัติเป็นได้ทั้งคลื่นและอนุภาค</a:t>
                </a:r>
                <a:b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- แสงเป็นคลื่นแม่เหล็กไฟฟ้า เช่นเดียวกับคลื่นไมโครเวฟ อัลตราไวโอเลต</a:t>
                </a:r>
                <a:b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- แสงเดินทางเป็นเส้นตรง เป็นคลื่นตามขวาง</a:t>
                </a:r>
                <a:b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- แสงเดินทางในสุญญากาศด้วยอัตราเร็ว 299,792,458 เมตร/วินาที</a:t>
                </a:r>
                <a:b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 (อนุโลมให้ใช้ค่า </a:t>
                </a:r>
                <a14:m>
                  <m:oMath xmlns:m="http://schemas.openxmlformats.org/officeDocument/2006/math">
                    <m:r>
                      <a:rPr lang="th-TH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𝟑</m:t>
                    </m:r>
                    <m:r>
                      <a:rPr lang="th-TH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.</m:t>
                    </m:r>
                    <m:r>
                      <a:rPr lang="th-TH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𝟎</m:t>
                    </m:r>
                    <m:r>
                      <a:rPr lang="th-TH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×</m:t>
                    </m:r>
                    <m:sSup>
                      <m:sSupPr>
                        <m:ctrlPr>
                          <a:rPr lang="th-TH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th-TH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𝟏𝟎</m:t>
                        </m:r>
                      </m:e>
                      <m:sup>
                        <m:r>
                          <a:rPr lang="th-TH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𝟖</m:t>
                        </m:r>
                      </m:sup>
                    </m:sSup>
                    <m:r>
                      <a:rPr lang="en-US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𝒎</m:t>
                    </m:r>
                    <m:r>
                      <a:rPr lang="en-US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/</m:t>
                    </m:r>
                    <m:r>
                      <a:rPr lang="en-US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𝒔</m:t>
                    </m:r>
                  </m:oMath>
                </a14:m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)</a:t>
                </a:r>
                <a:b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- อัตราเร็วแสงในสุญญากาศมีค่ามากที่สุด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- แสงมีความยาวคลื่นในช่วง </a:t>
                </a:r>
                <a:r>
                  <a:rPr lang="en-US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400</a:t>
                </a:r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-</a:t>
                </a:r>
                <a:r>
                  <a:rPr lang="en-US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700 </a:t>
                </a:r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นาโนเมตร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- แสงมีความถี่ในช่วง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𝟒</m:t>
                    </m:r>
                    <m:r>
                      <a:rPr lang="en-US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.</m:t>
                    </m:r>
                    <m:r>
                      <a:rPr lang="en-US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𝟑</m:t>
                    </m:r>
                    <m:r>
                      <a:rPr lang="en-US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×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𝟏𝟎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𝟏𝟒</m:t>
                        </m:r>
                      </m:sup>
                    </m:sSup>
                    <m:r>
                      <a:rPr lang="th-TH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−</m:t>
                    </m:r>
                    <m:r>
                      <a:rPr lang="en-US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𝟕</m:t>
                    </m:r>
                    <m:r>
                      <a:rPr lang="en-US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.</m:t>
                    </m:r>
                    <m:r>
                      <a:rPr lang="en-US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𝟓</m:t>
                    </m:r>
                    <m:r>
                      <a:rPr lang="en-US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×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𝟏𝟎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𝟏𝟒</m:t>
                        </m:r>
                      </m:sup>
                    </m:sSup>
                    <m:r>
                      <a:rPr lang="en-US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𝑯𝒛</m:t>
                    </m:r>
                  </m:oMath>
                </a14:m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/>
                </a:r>
                <a:b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- ปีแสงใช้เป็นหน่วยวัดระยะทาง</a:t>
                </a:r>
              </a:p>
              <a:p>
                <a:pPr algn="l">
                  <a:spcBef>
                    <a:spcPts val="1800"/>
                  </a:spcBef>
                </a:pPr>
                <a:endParaRPr lang="th-TH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7" name="ชื่อเรื่องรอง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07" y="1565176"/>
                <a:ext cx="8352928" cy="4168080"/>
              </a:xfrm>
              <a:prstGeom prst="rect">
                <a:avLst/>
              </a:prstGeom>
              <a:blipFill rotWithShape="1">
                <a:blip r:embed="rId2"/>
                <a:stretch>
                  <a:fillRect l="-1752" t="-2928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821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light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23528" y="764704"/>
            <a:ext cx="8568952" cy="4464496"/>
          </a:xfrm>
        </p:spPr>
        <p:txBody>
          <a:bodyPr>
            <a:normAutofit/>
          </a:bodyPr>
          <a:lstStyle/>
          <a:p>
            <a:pPr algn="l">
              <a:spcBef>
                <a:spcPts val="1800"/>
              </a:spcBef>
            </a:pP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กระจกเงาราบ ใช้ในการส่องตัวเอง กระจกรถยนต์ ใช้ในเครื่องฉายภาพข้ามศีรษะ</a:t>
            </a:r>
          </a:p>
          <a:p>
            <a:pPr algn="l">
              <a:spcBef>
                <a:spcPts val="1800"/>
              </a:spcBef>
            </a:pP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กระจกนูน ใช้ติดกระจกรถยนต์ ช่วยการมองเห็นวัตถุใกล้กว่า ติดตามแยกเมื่อมองเห็นรถ</a:t>
            </a:r>
          </a:p>
          <a:p>
            <a:pPr algn="l">
              <a:spcBef>
                <a:spcPts val="1800"/>
              </a:spcBef>
            </a:pP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กระจกเว้า ใช้รวมแสงในกล้องจุลทรรศน์ </a:t>
            </a:r>
            <a:r>
              <a:rPr lang="th-TH" b="1" dirty="0" err="1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ทันตแพทย์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ใช้ส่องฟันได้ภาพขยาย</a:t>
            </a: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light1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1" t="40381" r="26178" b="30016"/>
          <a:stretch/>
        </p:blipFill>
        <p:spPr bwMode="auto">
          <a:xfrm>
            <a:off x="2339752" y="3843629"/>
            <a:ext cx="4460487" cy="2537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94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light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64704"/>
                <a:ext cx="8784976" cy="5832648"/>
              </a:xfrm>
            </p:spPr>
            <p:txBody>
              <a:bodyPr>
                <a:normAutofit fontScale="92500"/>
              </a:bodyPr>
              <a:lstStyle/>
              <a:p>
                <a:pPr algn="l">
                  <a:spcBef>
                    <a:spcPts val="1800"/>
                  </a:spcBef>
                </a:pPr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การหักเหของแสง</a:t>
                </a:r>
                <a:b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ดรรชนีหักเห(</a:t>
                </a:r>
                <a:r>
                  <a:rPr lang="en-US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n</a:t>
                </a:r>
                <a:r>
                  <a:rPr lang="th-TH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) คืออัตราเร็วของแสง</a:t>
                </a:r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ในสุญญากาศเทียบกับอัตราเร็ว</a:t>
                </a:r>
                <a:r>
                  <a:rPr lang="th-TH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แสงใน</a:t>
                </a:r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ตัวกลาง</a:t>
                </a:r>
                <a:endParaRPr lang="en-US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>
                  <a:spcBef>
                    <a:spcPts val="1800"/>
                  </a:spcBef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𝒏</m:t>
                    </m:r>
                    <m:r>
                      <a:rPr lang="en-US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𝒄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𝒗</m:t>
                        </m:r>
                      </m:den>
                    </m:f>
                    <m:r>
                      <a:rPr lang="th-TH" b="1" i="0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    </m:t>
                    </m:r>
                  </m:oMath>
                </a14:m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เมื่อ </a:t>
                </a:r>
                <a:r>
                  <a:rPr lang="en-US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n = </a:t>
                </a:r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ดรรชนีหักเห</a:t>
                </a:r>
              </a:p>
              <a:p>
                <a:pPr algn="l">
                  <a:spcBef>
                    <a:spcPts val="1800"/>
                  </a:spcBef>
                </a:pPr>
                <a:r>
                  <a:rPr lang="en-US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	 c = </a:t>
                </a:r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อัตราเร็วของแสง </a:t>
                </a:r>
                <a14:m>
                  <m:oMath xmlns:m="http://schemas.openxmlformats.org/officeDocument/2006/math">
                    <m:r>
                      <a:rPr lang="th-TH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𝟑</m:t>
                    </m:r>
                    <m:r>
                      <a:rPr lang="th-TH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.</m:t>
                    </m:r>
                    <m:r>
                      <a:rPr lang="th-TH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𝟎</m:t>
                    </m:r>
                    <m:r>
                      <a:rPr lang="th-TH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×</m:t>
                    </m:r>
                    <m:sSup>
                      <m:sSupPr>
                        <m:ctrlPr>
                          <a:rPr lang="th-TH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th-TH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𝟏𝟎</m:t>
                        </m:r>
                      </m:e>
                      <m:sup>
                        <m:r>
                          <a:rPr lang="th-TH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𝟖</m:t>
                        </m:r>
                      </m:sup>
                    </m:sSup>
                    <m:r>
                      <a:rPr lang="en-US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𝒎</m:t>
                    </m:r>
                    <m:r>
                      <a:rPr lang="en-US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/</m:t>
                    </m:r>
                    <m:r>
                      <a:rPr lang="en-US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𝒔</m:t>
                    </m:r>
                  </m:oMath>
                </a14:m>
                <a:endParaRPr lang="en-US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>
                  <a:spcBef>
                    <a:spcPts val="1800"/>
                  </a:spcBef>
                </a:pPr>
                <a:r>
                  <a:rPr lang="en-US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	 v = </a:t>
                </a:r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อัตราเร็วแสงในตัวกลาง </a:t>
                </a:r>
                <a:r>
                  <a:rPr lang="en-US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(m/s)</a:t>
                </a:r>
              </a:p>
              <a:p>
                <a:pPr algn="l">
                  <a:spcBef>
                    <a:spcPts val="1800"/>
                  </a:spcBef>
                </a:pPr>
                <a:r>
                  <a:rPr lang="en-US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** </a:t>
                </a:r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อัตราเร็วแสงในสุญญากาศมีค่ามากที่สุด </a:t>
                </a:r>
                <a:r>
                  <a:rPr lang="th-TH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(</a:t>
                </a:r>
                <a:r>
                  <a:rPr lang="en-US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n </a:t>
                </a:r>
                <a:r>
                  <a:rPr lang="th-TH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มีค่ามากกว่า 1 เสมอ)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/>
                      <m:sub>
                        <m:r>
                          <a:rPr lang="en-US" b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𝒏</m:t>
                        </m:r>
                      </m:e>
                      <m:sub>
                        <m:r>
                          <a:rPr lang="en-US" b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หมายถึงดรรชนีหักเหตัวกลางที่ 2 เทียบกับ </a:t>
                </a:r>
                <a:r>
                  <a:rPr lang="th-TH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ดรรชนีหักเหตัวกลาง</a:t>
                </a:r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ที่1</a:t>
                </a:r>
              </a:p>
              <a:p>
                <a:pPr algn="l">
                  <a:spcBef>
                    <a:spcPts val="18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/>
                      <m:sub>
                        <m:r>
                          <a:rPr lang="en-US" b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𝒏</m:t>
                        </m:r>
                      </m:e>
                      <m:sub>
                        <m:r>
                          <a:rPr lang="en-US" b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𝟐</m:t>
                        </m:r>
                      </m:sub>
                    </m:sSub>
                    <m:r>
                      <a:rPr lang="en-US" b="1" i="0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 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𝒏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𝒏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th-TH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(แสงเดินทางจากตัวกลางที่ 1 ไปยังตัวกลางที่ 2)</a:t>
                </a:r>
                <a:endParaRPr lang="th-TH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64704"/>
                <a:ext cx="8784976" cy="5832648"/>
              </a:xfrm>
              <a:blipFill rotWithShape="1">
                <a:blip r:embed="rId2"/>
                <a:stretch>
                  <a:fillRect l="-1735" t="-2194" r="-416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light1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7696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light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764704"/>
                <a:ext cx="8568952" cy="1512168"/>
              </a:xfrm>
            </p:spPr>
            <p:txBody>
              <a:bodyPr>
                <a:normAutofit/>
              </a:bodyPr>
              <a:lstStyle/>
              <a:p>
                <a:pPr algn="l">
                  <a:spcBef>
                    <a:spcPts val="1800"/>
                  </a:spcBef>
                </a:pPr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ตัวอย่าง 1 ถ้าแสงมีอัตราเร็วในแก้ว </a:t>
                </a:r>
                <a14:m>
                  <m:oMath xmlns:m="http://schemas.openxmlformats.org/officeDocument/2006/math">
                    <m:r>
                      <a:rPr lang="th-TH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𝟐</m:t>
                    </m:r>
                    <m:r>
                      <a:rPr lang="th-TH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.</m:t>
                    </m:r>
                    <m:r>
                      <a:rPr lang="th-TH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𝟎</m:t>
                    </m:r>
                    <m:r>
                      <a:rPr lang="th-TH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×</m:t>
                    </m:r>
                    <m:sSup>
                      <m:sSupPr>
                        <m:ctrlPr>
                          <a:rPr lang="th-TH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th-TH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𝟏𝟎</m:t>
                        </m:r>
                      </m:e>
                      <m:sup>
                        <m:r>
                          <a:rPr lang="th-TH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𝟖</m:t>
                        </m:r>
                      </m:sup>
                    </m:sSup>
                  </m:oMath>
                </a14:m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เมตร/วินาที จงหาดรรชนีหักเหของแก้วนี้ </a:t>
                </a:r>
              </a:p>
            </p:txBody>
          </p:sp>
        </mc:Choice>
        <mc:Fallback xmlns=""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764704"/>
                <a:ext cx="8568952" cy="1512168"/>
              </a:xfrm>
              <a:blipFill rotWithShape="1">
                <a:blip r:embed="rId2"/>
                <a:stretch>
                  <a:fillRect l="-1778" t="-4418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light1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8763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light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764704"/>
                <a:ext cx="8568952" cy="1512168"/>
              </a:xfrm>
            </p:spPr>
            <p:txBody>
              <a:bodyPr>
                <a:normAutofit/>
              </a:bodyPr>
              <a:lstStyle/>
              <a:p>
                <a:pPr algn="l">
                  <a:spcBef>
                    <a:spcPts val="1800"/>
                  </a:spcBef>
                </a:pPr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ตัวอย่าง 2 ให้น้ำแข็งมีดรรชนีหักเห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h-TH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r>
                          <a:rPr lang="th-TH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𝟒</m:t>
                        </m:r>
                      </m:num>
                      <m:den>
                        <m:r>
                          <a:rPr lang="th-TH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𝟑</m:t>
                        </m:r>
                      </m:den>
                    </m:f>
                    <m:r>
                      <a:rPr lang="th-TH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 </m:t>
                    </m:r>
                  </m:oMath>
                </a14:m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อัตราเร็วของแสงในน้ำแข็งนี้มีค่าเท่าใด</a:t>
                </a:r>
              </a:p>
            </p:txBody>
          </p:sp>
        </mc:Choice>
        <mc:Fallback xmlns=""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764704"/>
                <a:ext cx="8568952" cy="1512168"/>
              </a:xfrm>
              <a:blipFill rotWithShape="1">
                <a:blip r:embed="rId2"/>
                <a:stretch>
                  <a:fillRect l="-1778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light1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6086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light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764704"/>
                <a:ext cx="8568952" cy="5472608"/>
              </a:xfrm>
            </p:spPr>
            <p:txBody>
              <a:bodyPr>
                <a:normAutofit/>
              </a:bodyPr>
              <a:lstStyle/>
              <a:p>
                <a:pPr algn="l">
                  <a:spcBef>
                    <a:spcPts val="1800"/>
                  </a:spcBef>
                </a:pPr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การหักเหของแสง</a:t>
                </a:r>
              </a:p>
              <a:p>
                <a:pPr algn="l">
                  <a:spcBef>
                    <a:spcPts val="1800"/>
                  </a:spcBef>
                </a:pPr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แสงเกิดการหักเหเมื่อแสงเดินทางผ่านรอยต่อระหว่างตัวกลาง</a:t>
                </a:r>
                <a:endParaRPr lang="en-US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>
                  <a:spcBef>
                    <a:spcPts val="1800"/>
                  </a:spcBef>
                </a:pPr>
                <a:endParaRPr lang="en-US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764704"/>
                <a:ext cx="8568952" cy="5472608"/>
              </a:xfrm>
              <a:blipFill rotWithShape="1">
                <a:blip r:embed="rId2"/>
                <a:stretch>
                  <a:fillRect l="-1778" t="-1448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light1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7" t="51902" r="18699" b="23512"/>
          <a:stretch/>
        </p:blipFill>
        <p:spPr bwMode="auto">
          <a:xfrm>
            <a:off x="3275856" y="2132856"/>
            <a:ext cx="240026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51989" y="4725144"/>
                <a:ext cx="8196475" cy="15946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32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จากรูป จะพบว่าอัตราส่วนของค่าไซน์มุมตกกระทบกับมุมหักเหมีค่าคงตัว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h-TH" sz="3200" b="1" i="1" smtClean="0">
                              <a:solidFill>
                                <a:srgbClr val="006600"/>
                              </a:solidFill>
                              <a:latin typeface="Cambria Math"/>
                              <a:cs typeface="TH SarabunPSK" pitchFamily="34" charset="-34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6600"/>
                              </a:solidFill>
                              <a:latin typeface="Cambria Math"/>
                              <a:cs typeface="TH SarabunPSK" pitchFamily="34" charset="-34"/>
                            </a:rPr>
                            <m:t>𝒔𝒊𝒏</m:t>
                          </m:r>
                          <m:sSub>
                            <m:sSubPr>
                              <m:ctrlPr>
                                <a:rPr lang="en-US" sz="3200" b="1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  <a:ea typeface="Cambria Math"/>
                                  <a:cs typeface="TH SarabunPSK" pitchFamily="34" charset="-34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sz="3200" b="1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r>
                            <a:rPr lang="en-US" sz="3200" b="1" i="1" smtClean="0">
                              <a:solidFill>
                                <a:srgbClr val="006600"/>
                              </a:solidFill>
                              <a:latin typeface="Cambria Math"/>
                              <a:cs typeface="TH SarabunPSK" pitchFamily="34" charset="-34"/>
                            </a:rPr>
                            <m:t>𝒔𝒊𝒏</m:t>
                          </m:r>
                          <m:sSub>
                            <m:sSubPr>
                              <m:ctrlPr>
                                <a:rPr lang="en-US" sz="3200" b="1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  <a:ea typeface="Cambria Math"/>
                                  <a:cs typeface="TH SarabunPSK" pitchFamily="34" charset="-34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sz="3200" b="1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en-US" sz="3200" b="1" i="1" smtClean="0">
                          <a:solidFill>
                            <a:srgbClr val="006600"/>
                          </a:solidFill>
                          <a:latin typeface="Cambria Math"/>
                          <a:cs typeface="TH SarabunPSK" pitchFamily="34" charset="-34"/>
                        </a:rPr>
                        <m:t>=</m:t>
                      </m:r>
                      <m:r>
                        <a:rPr lang="th-TH" sz="3200" b="1" i="1" smtClean="0">
                          <a:solidFill>
                            <a:srgbClr val="006600"/>
                          </a:solidFill>
                          <a:latin typeface="Cambria Math"/>
                          <a:cs typeface="TH SarabunPSK" pitchFamily="34" charset="-34"/>
                        </a:rPr>
                        <m:t>ค่าคงตัว</m:t>
                      </m:r>
                    </m:oMath>
                  </m:oMathPara>
                </a14:m>
                <a:endParaRPr lang="th-TH" sz="32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989" y="4725144"/>
                <a:ext cx="8196475" cy="1594667"/>
              </a:xfrm>
              <a:prstGeom prst="rect">
                <a:avLst/>
              </a:prstGeom>
              <a:blipFill rotWithShape="1">
                <a:blip r:embed="rId4"/>
                <a:stretch>
                  <a:fillRect l="-1935" t="-4962" r="-670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030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light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23528" y="764704"/>
            <a:ext cx="8568952" cy="3744416"/>
          </a:xfrm>
        </p:spPr>
        <p:txBody>
          <a:bodyPr>
            <a:normAutofit/>
          </a:bodyPr>
          <a:lstStyle/>
          <a:p>
            <a:pPr algn="l">
              <a:spcBef>
                <a:spcPts val="1800"/>
              </a:spcBef>
            </a:pP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กฎ</a:t>
            </a:r>
            <a:r>
              <a:rPr lang="th-TH" b="1" dirty="0" err="1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ของสเนลล์</a:t>
            </a:r>
            <a:endParaRPr lang="th-TH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>
              <a:spcBef>
                <a:spcPts val="1800"/>
              </a:spcBef>
            </a:pP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อัตราส่วนระหว่างไซน์มุมตกกระทบกับไซน์ของมุมหักเหมีค่าคงตัวเสมอ</a:t>
            </a:r>
            <a:endParaRPr lang="en-US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>
              <a:spcBef>
                <a:spcPts val="1800"/>
              </a:spcBef>
            </a:pPr>
            <a:r>
              <a:rPr lang="en-US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	</a:t>
            </a: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light1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51989" y="4725144"/>
                <a:ext cx="8196475" cy="16329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32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จากรูป จะพบว่าอัตราส่วนของค่าไซน์มุมตกกระทบกับมุมหักเหมีค่าคงตัว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>
                              <a:solidFill>
                                <a:srgbClr val="006600"/>
                              </a:solidFill>
                              <a:latin typeface="Cambria Math"/>
                              <a:cs typeface="TH SarabunPSK" pitchFamily="34" charset="-34"/>
                            </a:rPr>
                          </m:ctrlPr>
                        </m:sSubPr>
                        <m:e/>
                        <m:sub>
                          <m:r>
                            <a:rPr lang="en-US" sz="3200" b="1">
                              <a:solidFill>
                                <a:srgbClr val="006600"/>
                              </a:solidFill>
                              <a:latin typeface="Cambria Math"/>
                              <a:cs typeface="TH SarabunPSK" pitchFamily="34" charset="-34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3200" b="1" i="1">
                              <a:solidFill>
                                <a:srgbClr val="006600"/>
                              </a:solidFill>
                              <a:latin typeface="Cambria Math"/>
                              <a:cs typeface="TH SarabunPSK" pitchFamily="34" charset="-34"/>
                            </a:rPr>
                          </m:ctrlPr>
                        </m:sSubPr>
                        <m:e>
                          <m:r>
                            <a:rPr lang="en-US" sz="3200" b="1">
                              <a:solidFill>
                                <a:srgbClr val="006600"/>
                              </a:solidFill>
                              <a:latin typeface="Cambria Math"/>
                              <a:cs typeface="TH SarabunPSK" pitchFamily="34" charset="-34"/>
                            </a:rPr>
                            <m:t>𝒏</m:t>
                          </m:r>
                        </m:e>
                        <m:sub>
                          <m:r>
                            <a:rPr lang="en-US" sz="3200" b="1">
                              <a:solidFill>
                                <a:srgbClr val="006600"/>
                              </a:solidFill>
                              <a:latin typeface="Cambria Math"/>
                              <a:cs typeface="TH SarabunPSK" pitchFamily="34" charset="-34"/>
                            </a:rPr>
                            <m:t>𝟐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rgbClr val="006600"/>
                          </a:solidFill>
                          <a:latin typeface="Cambria Math"/>
                          <a:cs typeface="TH SarabunPSK" pitchFamily="34" charset="-34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6600"/>
                              </a:solidFill>
                              <a:latin typeface="Cambria Math"/>
                              <a:cs typeface="TH SarabunPSK" pitchFamily="34" charset="-34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1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3200" b="1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b="1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3200" b="1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3200" b="1" i="1" smtClean="0">
                          <a:solidFill>
                            <a:srgbClr val="006600"/>
                          </a:solidFill>
                          <a:latin typeface="Cambria Math"/>
                          <a:cs typeface="TH SarabunPSK" pitchFamily="34" charset="-34"/>
                        </a:rPr>
                        <m:t>=</m:t>
                      </m:r>
                      <m:f>
                        <m:fPr>
                          <m:ctrlPr>
                            <a:rPr lang="th-TH" sz="3200" b="1" i="1" smtClean="0">
                              <a:solidFill>
                                <a:srgbClr val="006600"/>
                              </a:solidFill>
                              <a:latin typeface="Cambria Math"/>
                              <a:cs typeface="TH SarabunPSK" pitchFamily="34" charset="-34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6600"/>
                              </a:solidFill>
                              <a:latin typeface="Cambria Math"/>
                              <a:cs typeface="TH SarabunPSK" pitchFamily="34" charset="-34"/>
                            </a:rPr>
                            <m:t>𝒔𝒊𝒏</m:t>
                          </m:r>
                          <m:sSub>
                            <m:sSubPr>
                              <m:ctrlPr>
                                <a:rPr lang="en-US" sz="3200" b="1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  <a:ea typeface="Cambria Math"/>
                                  <a:cs typeface="TH SarabunPSK" pitchFamily="34" charset="-34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sz="3200" b="1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r>
                            <a:rPr lang="en-US" sz="3200" b="1" i="1" smtClean="0">
                              <a:solidFill>
                                <a:srgbClr val="006600"/>
                              </a:solidFill>
                              <a:latin typeface="Cambria Math"/>
                              <a:cs typeface="TH SarabunPSK" pitchFamily="34" charset="-34"/>
                            </a:rPr>
                            <m:t>𝒔𝒊𝒏</m:t>
                          </m:r>
                          <m:sSub>
                            <m:sSubPr>
                              <m:ctrlPr>
                                <a:rPr lang="en-US" sz="3200" b="1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  <a:ea typeface="Cambria Math"/>
                                  <a:cs typeface="TH SarabunPSK" pitchFamily="34" charset="-34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sz="3200" b="1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en-US" sz="3200" b="1" i="1" smtClean="0">
                          <a:solidFill>
                            <a:srgbClr val="006600"/>
                          </a:solidFill>
                          <a:latin typeface="Cambria Math"/>
                          <a:cs typeface="TH SarabunPSK" pitchFamily="34" charset="-34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6600"/>
                              </a:solidFill>
                              <a:latin typeface="Cambria Math"/>
                              <a:cs typeface="TH SarabunPSK" pitchFamily="34" charset="-34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1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3200" b="1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b="1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3200" b="1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en-US" sz="3200" b="1" i="1" smtClean="0">
                          <a:solidFill>
                            <a:srgbClr val="006600"/>
                          </a:solidFill>
                          <a:latin typeface="Cambria Math"/>
                          <a:cs typeface="TH SarabunPSK" pitchFamily="34" charset="-34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6600"/>
                              </a:solidFill>
                              <a:latin typeface="Cambria Math"/>
                              <a:cs typeface="TH SarabunPSK" pitchFamily="34" charset="-34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1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  <a:ea typeface="Cambria Math"/>
                                  <a:cs typeface="TH SarabunPSK" pitchFamily="34" charset="-34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en-US" sz="3200" b="1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b="1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  <a:ea typeface="Cambria Math"/>
                                  <a:cs typeface="TH SarabunPSK" pitchFamily="34" charset="-34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en-US" sz="3200" b="1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h-TH" sz="32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989" y="4725144"/>
                <a:ext cx="8196475" cy="1632948"/>
              </a:xfrm>
              <a:prstGeom prst="rect">
                <a:avLst/>
              </a:prstGeom>
              <a:blipFill rotWithShape="1">
                <a:blip r:embed="rId2"/>
                <a:stretch>
                  <a:fillRect l="-1935" t="-4851" r="-670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24" t="49952" r="18943" b="22471"/>
          <a:stretch/>
        </p:blipFill>
        <p:spPr bwMode="auto">
          <a:xfrm>
            <a:off x="3347864" y="2060848"/>
            <a:ext cx="2088232" cy="2699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26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light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light1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19672" y="764704"/>
                <a:ext cx="5862182" cy="1109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>
                              <a:solidFill>
                                <a:srgbClr val="006600"/>
                              </a:solidFill>
                              <a:latin typeface="Cambria Math"/>
                              <a:cs typeface="TH SarabunPSK" pitchFamily="34" charset="-34"/>
                            </a:rPr>
                          </m:ctrlPr>
                        </m:sSubPr>
                        <m:e/>
                        <m:sub>
                          <m:r>
                            <a:rPr lang="en-US" sz="3200" b="1">
                              <a:solidFill>
                                <a:srgbClr val="006600"/>
                              </a:solidFill>
                              <a:latin typeface="Cambria Math"/>
                              <a:cs typeface="TH SarabunPSK" pitchFamily="34" charset="-34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3200" b="1" i="1">
                              <a:solidFill>
                                <a:srgbClr val="006600"/>
                              </a:solidFill>
                              <a:latin typeface="Cambria Math"/>
                              <a:cs typeface="TH SarabunPSK" pitchFamily="34" charset="-34"/>
                            </a:rPr>
                          </m:ctrlPr>
                        </m:sSubPr>
                        <m:e>
                          <m:r>
                            <a:rPr lang="en-US" sz="3200" b="1">
                              <a:solidFill>
                                <a:srgbClr val="006600"/>
                              </a:solidFill>
                              <a:latin typeface="Cambria Math"/>
                              <a:cs typeface="TH SarabunPSK" pitchFamily="34" charset="-34"/>
                            </a:rPr>
                            <m:t>𝒏</m:t>
                          </m:r>
                        </m:e>
                        <m:sub>
                          <m:r>
                            <a:rPr lang="en-US" sz="3200" b="1">
                              <a:solidFill>
                                <a:srgbClr val="006600"/>
                              </a:solidFill>
                              <a:latin typeface="Cambria Math"/>
                              <a:cs typeface="TH SarabunPSK" pitchFamily="34" charset="-34"/>
                            </a:rPr>
                            <m:t>𝟐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rgbClr val="006600"/>
                          </a:solidFill>
                          <a:latin typeface="Cambria Math"/>
                          <a:cs typeface="TH SarabunPSK" pitchFamily="34" charset="-34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6600"/>
                              </a:solidFill>
                              <a:latin typeface="Cambria Math"/>
                              <a:cs typeface="TH SarabunPSK" pitchFamily="34" charset="-34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1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3200" b="1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b="1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3200" b="1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3200" b="1" i="1" smtClean="0">
                          <a:solidFill>
                            <a:srgbClr val="006600"/>
                          </a:solidFill>
                          <a:latin typeface="Cambria Math"/>
                          <a:cs typeface="TH SarabunPSK" pitchFamily="34" charset="-34"/>
                        </a:rPr>
                        <m:t>=</m:t>
                      </m:r>
                      <m:f>
                        <m:fPr>
                          <m:ctrlPr>
                            <a:rPr lang="th-TH" sz="3200" b="1" i="1" smtClean="0">
                              <a:solidFill>
                                <a:srgbClr val="006600"/>
                              </a:solidFill>
                              <a:latin typeface="Cambria Math"/>
                              <a:cs typeface="TH SarabunPSK" pitchFamily="34" charset="-34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6600"/>
                              </a:solidFill>
                              <a:latin typeface="Cambria Math"/>
                              <a:cs typeface="TH SarabunPSK" pitchFamily="34" charset="-34"/>
                            </a:rPr>
                            <m:t>𝒔𝒊𝒏</m:t>
                          </m:r>
                          <m:sSub>
                            <m:sSubPr>
                              <m:ctrlPr>
                                <a:rPr lang="en-US" sz="3200" b="1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  <a:ea typeface="Cambria Math"/>
                                  <a:cs typeface="TH SarabunPSK" pitchFamily="34" charset="-34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sz="3200" b="1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r>
                            <a:rPr lang="en-US" sz="3200" b="1" i="1" smtClean="0">
                              <a:solidFill>
                                <a:srgbClr val="006600"/>
                              </a:solidFill>
                              <a:latin typeface="Cambria Math"/>
                              <a:cs typeface="TH SarabunPSK" pitchFamily="34" charset="-34"/>
                            </a:rPr>
                            <m:t>𝒔𝒊𝒏</m:t>
                          </m:r>
                          <m:sSub>
                            <m:sSubPr>
                              <m:ctrlPr>
                                <a:rPr lang="en-US" sz="3200" b="1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  <a:ea typeface="Cambria Math"/>
                                  <a:cs typeface="TH SarabunPSK" pitchFamily="34" charset="-34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sz="3200" b="1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en-US" sz="3200" b="1" i="1" smtClean="0">
                          <a:solidFill>
                            <a:srgbClr val="006600"/>
                          </a:solidFill>
                          <a:latin typeface="Cambria Math"/>
                          <a:cs typeface="TH SarabunPSK" pitchFamily="34" charset="-34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6600"/>
                              </a:solidFill>
                              <a:latin typeface="Cambria Math"/>
                              <a:cs typeface="TH SarabunPSK" pitchFamily="34" charset="-34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1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3200" b="1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b="1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3200" b="1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en-US" sz="3200" b="1" i="1" smtClean="0">
                          <a:solidFill>
                            <a:srgbClr val="006600"/>
                          </a:solidFill>
                          <a:latin typeface="Cambria Math"/>
                          <a:cs typeface="TH SarabunPSK" pitchFamily="34" charset="-34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6600"/>
                              </a:solidFill>
                              <a:latin typeface="Cambria Math"/>
                              <a:cs typeface="TH SarabunPSK" pitchFamily="34" charset="-34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1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  <a:ea typeface="Cambria Math"/>
                                  <a:cs typeface="TH SarabunPSK" pitchFamily="34" charset="-34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en-US" sz="3200" b="1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b="1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  <a:ea typeface="Cambria Math"/>
                                  <a:cs typeface="TH SarabunPSK" pitchFamily="34" charset="-34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en-US" sz="3200" b="1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h-TH" sz="32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764704"/>
                <a:ext cx="5862182" cy="110947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1988840"/>
                <a:ext cx="8568952" cy="4680520"/>
              </a:xfrm>
            </p:spPr>
            <p:txBody>
              <a:bodyPr>
                <a:normAutofit fontScale="92500" lnSpcReduction="10000"/>
              </a:bodyPr>
              <a:lstStyle/>
              <a:p>
                <a:pPr algn="l">
                  <a:spcBef>
                    <a:spcPts val="1800"/>
                  </a:spcBef>
                </a:pPr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เมื่อ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h-TH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𝒏</m:t>
                        </m:r>
                      </m:e>
                      <m:sub>
                        <m:r>
                          <a:rPr lang="th-TH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</m:oMath>
                </a14:m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ดรรชนีหักเหของตัวกลางที่ 1</a:t>
                </a:r>
                <a:r>
                  <a:rPr lang="th-TH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/>
                </a:r>
                <a:br>
                  <a:rPr lang="th-TH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th-TH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𝒏</m:t>
                        </m:r>
                      </m:e>
                      <m:sub>
                        <m:r>
                          <a:rPr lang="th-TH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</m:oMath>
                </a14:m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ดรรชนี</a:t>
                </a:r>
                <a:r>
                  <a:rPr lang="th-TH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หักเหของตัวกลางที่ </a:t>
                </a:r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2</a:t>
                </a:r>
                <a:b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</a:br>
                <a14:m>
                  <m:oMath xmlns:m="http://schemas.openxmlformats.org/officeDocument/2006/math">
                    <m:r>
                      <a:rPr lang="th-TH" b="1" i="0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 </m:t>
                    </m:r>
                    <m:sSub>
                      <m:sSubPr>
                        <m:ctrlPr>
                          <a:rPr lang="th-TH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th-TH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𝜽</m:t>
                        </m:r>
                      </m:e>
                      <m:sub>
                        <m:r>
                          <a:rPr lang="th-TH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r>
                      <a:rPr lang="th-TH" b="1" i="0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 </m:t>
                    </m:r>
                  </m:oMath>
                </a14:m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มุมตกกระทบ</a:t>
                </a:r>
                <a:b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th-TH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th-TH" b="1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𝜽</m:t>
                        </m:r>
                      </m:e>
                      <m:sub>
                        <m:r>
                          <a:rPr lang="th-TH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r>
                      <a:rPr lang="th-TH" b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 </m:t>
                    </m:r>
                  </m:oMath>
                </a14:m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มุมหักเห</a:t>
                </a:r>
                <a:r>
                  <a:rPr lang="th-TH" b="1" i="0" dirty="0" smtClean="0">
                    <a:solidFill>
                      <a:srgbClr val="006600"/>
                    </a:solidFill>
                    <a:latin typeface="Cambria Math"/>
                    <a:cs typeface="TH SarabunPSK" pitchFamily="34" charset="-34"/>
                  </a:rPr>
                  <a:t/>
                </a:r>
                <a:br>
                  <a:rPr lang="th-TH" b="1" i="0" dirty="0" smtClean="0">
                    <a:solidFill>
                      <a:srgbClr val="006600"/>
                    </a:solidFill>
                    <a:latin typeface="Cambria Math"/>
                    <a:cs typeface="TH SarabunPSK" pitchFamily="34" charset="-34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th-TH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𝒗</m:t>
                        </m:r>
                      </m:e>
                      <m:sub>
                        <m:r>
                          <a:rPr lang="th-TH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</m:oMath>
                </a14:m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อัตราเร็วแสงในตัวกลางที่ 1</a:t>
                </a:r>
                <a:b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th-TH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𝒗</m:t>
                        </m:r>
                      </m:e>
                      <m:sub>
                        <m:r>
                          <a:rPr lang="th-TH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𝟐</m:t>
                        </m:r>
                      </m:sub>
                    </m:sSub>
                    <m:r>
                      <a:rPr lang="en-US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 </m:t>
                    </m:r>
                    <m:r>
                      <a:rPr lang="en-US" b="1" i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r>
                      <a:rPr lang="en-US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 </m:t>
                    </m:r>
                  </m:oMath>
                </a14:m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อัตราเร็วแสงในตัวกลาง</a:t>
                </a:r>
                <a:r>
                  <a:rPr lang="th-TH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ที่ </a:t>
                </a:r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2</a:t>
                </a:r>
                <a:b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th-TH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th-TH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𝝀</m:t>
                        </m:r>
                      </m:e>
                      <m:sub>
                        <m:r>
                          <a:rPr lang="th-TH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</m:oMath>
                </a14:m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ความยาวคลื่นแสงใน</a:t>
                </a:r>
                <a:r>
                  <a:rPr lang="th-TH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ตัวกลางที่ 1</a:t>
                </a:r>
                <a:br>
                  <a:rPr lang="th-TH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th-TH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𝝀</m:t>
                        </m:r>
                      </m:e>
                      <m:sub>
                        <m:r>
                          <a:rPr lang="th-TH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 = </m:t>
                    </m:r>
                  </m:oMath>
                </a14:m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ความยาวคลื่นแสงใน</a:t>
                </a:r>
                <a:r>
                  <a:rPr lang="th-TH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ตัวกลางที่ 2</a:t>
                </a:r>
              </a:p>
              <a:p>
                <a:pPr algn="l">
                  <a:spcBef>
                    <a:spcPts val="1800"/>
                  </a:spcBef>
                </a:pPr>
                <a:r>
                  <a:rPr lang="th-TH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แสงเดินทางจากดรรชนีหักเหน้อยไปดรรชนีหักเหมาก แสงหักเหเข้าหา</a:t>
                </a:r>
                <a:r>
                  <a:rPr lang="th-TH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เส้นปกติ</a:t>
                </a:r>
                <a:br>
                  <a:rPr lang="th-TH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แสงเดินทางจากดรรชนีหัก</a:t>
                </a:r>
                <a:r>
                  <a:rPr lang="th-TH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เหมากไป</a:t>
                </a:r>
                <a:r>
                  <a:rPr lang="th-TH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ดรรชนีหัก</a:t>
                </a:r>
                <a:r>
                  <a:rPr lang="th-TH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เหน้อย </a:t>
                </a:r>
                <a:r>
                  <a:rPr lang="th-TH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แสงหัก</a:t>
                </a:r>
                <a:r>
                  <a:rPr lang="th-TH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เหออกจากเส้น</a:t>
                </a:r>
                <a:r>
                  <a:rPr lang="th-TH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ปกติ</a:t>
                </a:r>
              </a:p>
              <a:p>
                <a:pPr algn="l">
                  <a:spcBef>
                    <a:spcPts val="1800"/>
                  </a:spcBef>
                </a:pPr>
                <a:endParaRPr lang="th-TH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8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1988840"/>
                <a:ext cx="8568952" cy="4680520"/>
              </a:xfrm>
              <a:blipFill rotWithShape="1">
                <a:blip r:embed="rId3"/>
                <a:stretch>
                  <a:fillRect l="-1636" t="-2604" r="-71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013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light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light1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836712"/>
                <a:ext cx="8568952" cy="4680520"/>
              </a:xfrm>
            </p:spPr>
            <p:txBody>
              <a:bodyPr>
                <a:normAutofit/>
              </a:bodyPr>
              <a:lstStyle/>
              <a:p>
                <a:pPr algn="l">
                  <a:spcBef>
                    <a:spcPts val="1800"/>
                  </a:spcBef>
                </a:pPr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มุมวิกฤต(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h-TH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th-TH" b="1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𝜽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)</a:t>
                </a:r>
                <a:b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มุมตกกระทบที่ทำให้มุมหักเหเป็นมุมฉาก</a:t>
                </a:r>
              </a:p>
              <a:p>
                <a:pPr algn="l">
                  <a:spcBef>
                    <a:spcPts val="18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solidFill>
                                <a:srgbClr val="006600"/>
                              </a:solidFill>
                              <a:latin typeface="Cambria Math"/>
                              <a:cs typeface="TH SarabunPSK" pitchFamily="34" charset="-34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solidFill>
                                <a:srgbClr val="006600"/>
                              </a:solidFill>
                              <a:latin typeface="Cambria Math"/>
                              <a:cs typeface="TH SarabunPSK" pitchFamily="34" charset="-34"/>
                            </a:rPr>
                            <m:t>𝐬𝐢𝐧</m:t>
                          </m:r>
                          <m:r>
                            <a:rPr lang="en-US" b="1" i="1" smtClean="0">
                              <a:solidFill>
                                <a:srgbClr val="006600"/>
                              </a:solidFill>
                              <a:latin typeface="Cambria Math"/>
                              <a:ea typeface="Cambria Math"/>
                              <a:cs typeface="TH SarabunPSK" pitchFamily="34" charset="-34"/>
                            </a:rPr>
                            <m:t>𝜽</m:t>
                          </m:r>
                        </m:e>
                        <m:sub>
                          <m:r>
                            <a:rPr lang="en-US" b="1" i="0" smtClean="0">
                              <a:solidFill>
                                <a:srgbClr val="006600"/>
                              </a:solidFill>
                              <a:latin typeface="Cambria Math"/>
                              <a:cs typeface="TH SarabunPSK" pitchFamily="34" charset="-34"/>
                            </a:rPr>
                            <m:t>𝐜</m:t>
                          </m:r>
                        </m:sub>
                      </m:sSub>
                      <m:r>
                        <a:rPr lang="en-US" b="1" i="1">
                          <a:solidFill>
                            <a:srgbClr val="006600"/>
                          </a:solidFill>
                          <a:latin typeface="Cambria Math"/>
                          <a:cs typeface="TH SarabunPSK" pitchFamily="34" charset="-34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006600"/>
                              </a:solidFill>
                              <a:latin typeface="Cambria Math"/>
                              <a:cs typeface="TH SarabunPSK" pitchFamily="34" charset="-34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0066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0066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0066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0066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0066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006600"/>
                                  </a:solidFill>
                                  <a:latin typeface="Cambria Math"/>
                                  <a:cs typeface="TH SarabunPSK" pitchFamily="34" charset="-34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h-TH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>
                  <a:spcBef>
                    <a:spcPts val="1800"/>
                  </a:spcBef>
                </a:pPr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การ</a:t>
                </a:r>
                <a:r>
                  <a:rPr lang="th-TH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สะท้อนกลับ</a:t>
                </a:r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หมด</a:t>
                </a:r>
                <a:b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        เกิดเมื่อแสงตกกระทบด้วยมุมตกกระทบโตกว่ามุมวิกฤติ</a:t>
                </a:r>
              </a:p>
              <a:p>
                <a:pPr algn="l">
                  <a:spcBef>
                    <a:spcPts val="1800"/>
                  </a:spcBef>
                </a:pPr>
                <a:r>
                  <a:rPr lang="th-TH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*** </a:t>
                </a:r>
                <a:r>
                  <a:rPr lang="th-TH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แสงเดินทางจากดรรชนีหักเหมากไปดรรชนีหักเหน้อย</a:t>
                </a:r>
              </a:p>
              <a:p>
                <a:pPr algn="l">
                  <a:spcBef>
                    <a:spcPts val="1800"/>
                  </a:spcBef>
                </a:pPr>
                <a:endParaRPr lang="th-TH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8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836712"/>
                <a:ext cx="8568952" cy="4680520"/>
              </a:xfrm>
              <a:blipFill rotWithShape="1">
                <a:blip r:embed="rId2"/>
                <a:stretch>
                  <a:fillRect l="-1778" t="-1693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530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light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764704"/>
                <a:ext cx="8568952" cy="1512168"/>
              </a:xfrm>
            </p:spPr>
            <p:txBody>
              <a:bodyPr>
                <a:normAutofit fontScale="92500"/>
              </a:bodyPr>
              <a:lstStyle/>
              <a:p>
                <a:pPr algn="l">
                  <a:spcBef>
                    <a:spcPts val="1800"/>
                  </a:spcBef>
                </a:pPr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ตัวอย่าง 1 แสงเดินทางจากอากาศไปยังน้ำ โดยมีมุมตกกระทบ 30 องศา จงหามุมหักเห กำหนดให้ดรรชนีหักเหของน้ำเท่ากับ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h-TH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r>
                          <a:rPr lang="th-TH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𝟒</m:t>
                        </m:r>
                      </m:num>
                      <m:den>
                        <m:r>
                          <a:rPr lang="th-TH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𝟑</m:t>
                        </m:r>
                      </m:den>
                    </m:f>
                    <m:r>
                      <a:rPr lang="th-TH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 </m:t>
                    </m:r>
                  </m:oMath>
                </a14:m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ดรรชนีหักเหของอากาศเท่ากับ 1 </a:t>
                </a:r>
              </a:p>
            </p:txBody>
          </p:sp>
        </mc:Choice>
        <mc:Fallback xmlns=""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764704"/>
                <a:ext cx="8568952" cy="1512168"/>
              </a:xfrm>
              <a:blipFill rotWithShape="1">
                <a:blip r:embed="rId2"/>
                <a:stretch>
                  <a:fillRect l="-1636" t="-4819" r="-1351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light1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4598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light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23528" y="764704"/>
            <a:ext cx="8568952" cy="1512168"/>
          </a:xfrm>
        </p:spPr>
        <p:txBody>
          <a:bodyPr>
            <a:normAutofit/>
          </a:bodyPr>
          <a:lstStyle/>
          <a:p>
            <a:pPr algn="l">
              <a:spcBef>
                <a:spcPts val="1800"/>
              </a:spcBef>
            </a:pP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ตัวอย่าง 2 แก้วและน้ำมีดรรชนีหักเหเท่ากับ 1.5 และ  1.3 ตามลำดับ ถ้าแสงตกกระทบจากแก้วเป็นมุม 30 องศาไปยังน้ำ มุมหักเหมีค่าเท่าใด</a:t>
            </a: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light1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0582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light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352928" cy="648072"/>
          </a:xfrm>
        </p:spPr>
        <p:txBody>
          <a:bodyPr>
            <a:normAutofit/>
          </a:bodyPr>
          <a:lstStyle/>
          <a:p>
            <a:pPr algn="l">
              <a:spcBef>
                <a:spcPts val="1800"/>
              </a:spcBef>
            </a:pP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การสะท้อนของแสง</a:t>
            </a:r>
            <a:endParaRPr lang="th-TH" sz="9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light1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ชื่อเรื่องรอง 2"/>
          <p:cNvSpPr txBox="1">
            <a:spLocks/>
          </p:cNvSpPr>
          <p:nvPr/>
        </p:nvSpPr>
        <p:spPr>
          <a:xfrm>
            <a:off x="522107" y="1565176"/>
            <a:ext cx="8352928" cy="4168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1800"/>
              </a:spcBef>
            </a:pP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การสะท้อนของแสงเกิดเมื่อแสงตกกระทบผิวมัน ซึ่งเป็นไปตามกฎการสะท้อน</a:t>
            </a:r>
            <a:b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43708" y="4923165"/>
            <a:ext cx="78843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chemeClr val="accent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1. รังสีตกกระทบ เส้นปกติ รังสีสะท้อน อยู่ในระนาบเดียวกัน</a:t>
            </a:r>
            <a:br>
              <a:rPr lang="th-TH" b="1" dirty="0" smtClean="0">
                <a:solidFill>
                  <a:schemeClr val="accent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chemeClr val="accent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2. มุมตกกระทบ(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i</a:t>
            </a:r>
            <a:r>
              <a:rPr lang="th-TH" b="1" dirty="0" smtClean="0">
                <a:solidFill>
                  <a:schemeClr val="accent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)เท่ากับมุมสะท้อน(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r</a:t>
            </a:r>
            <a:r>
              <a:rPr lang="th-TH" b="1" dirty="0" smtClean="0">
                <a:solidFill>
                  <a:schemeClr val="accent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)เสมอ</a:t>
            </a:r>
            <a:r>
              <a:rPr lang="th-TH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ngsana New" pitchFamily="18" charset="-34"/>
              </a:rPr>
              <a:t> </a:t>
            </a:r>
            <a:endParaRPr lang="th-T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6" t="48660" r="23824" b="27070"/>
          <a:stretch/>
        </p:blipFill>
        <p:spPr bwMode="auto">
          <a:xfrm>
            <a:off x="1547665" y="2276872"/>
            <a:ext cx="625059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81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light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23528" y="764704"/>
            <a:ext cx="8568952" cy="1512168"/>
          </a:xfrm>
        </p:spPr>
        <p:txBody>
          <a:bodyPr>
            <a:normAutofit/>
          </a:bodyPr>
          <a:lstStyle/>
          <a:p>
            <a:pPr algn="l">
              <a:spcBef>
                <a:spcPts val="1800"/>
              </a:spcBef>
            </a:pP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ตัวอย่าง 3 มุมวิกฤตของแสงที่เกิดจากแก้วซึ่งมีดรรชนีหักเห 1.5 ไปยังน้ำที่มีดรรชนีหักเห 1.3 มีค่าเท่าใด </a:t>
            </a: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light1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0582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light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23528" y="764704"/>
            <a:ext cx="8568952" cy="1512168"/>
          </a:xfrm>
        </p:spPr>
        <p:txBody>
          <a:bodyPr>
            <a:normAutofit/>
          </a:bodyPr>
          <a:lstStyle/>
          <a:p>
            <a:pPr algn="l">
              <a:spcBef>
                <a:spcPts val="1800"/>
              </a:spcBef>
            </a:pP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ตัวอย่าง </a:t>
            </a:r>
            <a:r>
              <a:rPr lang="th-TH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ถ้าแก้วที่ใช้ทำเส้นใยแก้วนำแสงมีดรรชนีหักเห 1.5 โดยมุมตกกระทบ 60 องศา วัตถุที่หุ้มจะมีดรรชนีหักเหไม่เกินเท่าใด </a:t>
            </a: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light1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2566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4.bp.blogspot.com/_L_GZ4wQqOPw/TDIiaJ3fWaI/AAAAAAAAA3o/2jPq1wgqfHU/s400/Highway+Mirage+EPOD.usra.ed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423" y="1412776"/>
            <a:ext cx="2971698" cy="206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light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23528" y="764704"/>
            <a:ext cx="8568952" cy="4824536"/>
          </a:xfrm>
        </p:spPr>
        <p:txBody>
          <a:bodyPr>
            <a:normAutofit/>
          </a:bodyPr>
          <a:lstStyle/>
          <a:p>
            <a:pPr algn="l">
              <a:spcBef>
                <a:spcPts val="1800"/>
              </a:spcBef>
            </a:pP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การหักเหของแสงทำให้เกิดปรากฏการณ์</a:t>
            </a:r>
          </a:p>
          <a:p>
            <a:pPr algn="l">
              <a:spcBef>
                <a:spcPts val="1800"/>
              </a:spcBef>
            </a:pP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มิ</a:t>
            </a:r>
            <a:r>
              <a:rPr lang="th-TH" b="1" dirty="0" err="1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ราจ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mirage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) ท้องถนนในเวลาที่อากาศร้อนจะมองเห็นภาพเหมือนน้ำท่วมถนน</a:t>
            </a:r>
          </a:p>
          <a:p>
            <a:pPr algn="l">
              <a:spcBef>
                <a:spcPts val="1800"/>
              </a:spcBef>
            </a:pP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การสะท้อนกลับหมด</a:t>
            </a:r>
          </a:p>
          <a:p>
            <a:pPr algn="l">
              <a:spcBef>
                <a:spcPts val="1800"/>
              </a:spcBef>
            </a:pP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เส้นใยนำแสง </a:t>
            </a:r>
            <a:r>
              <a:rPr lang="en-US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(fiber optic) 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ใช้ในการสื่อสาร การแพทย์</a:t>
            </a: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light1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 descr="pic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33519"/>
            <a:ext cx="3339213" cy="22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.ptcdn.info/561/019/000/1401464090-fiberoptic-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866240"/>
            <a:ext cx="2880320" cy="256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04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light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23528" y="764704"/>
            <a:ext cx="8568952" cy="4824536"/>
          </a:xfrm>
        </p:spPr>
        <p:txBody>
          <a:bodyPr>
            <a:normAutofit/>
          </a:bodyPr>
          <a:lstStyle/>
          <a:p>
            <a:pPr algn="l">
              <a:spcBef>
                <a:spcPts val="1800"/>
              </a:spcBef>
            </a:pP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ระยะลึกจริงและลึกปรากฏ</a:t>
            </a:r>
          </a:p>
          <a:p>
            <a:pPr algn="l">
              <a:spcBef>
                <a:spcPts val="1800"/>
              </a:spcBef>
            </a:pP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การมองวัตถุที่อยู่ใต้ผิวน้ำ การมองตัวอักษรที่อยู่ใต้แท่งพลาสติกใส จะมองเห็นวัตถุอยู่ตื้นกว่าเดิม</a:t>
            </a: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light1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49" t="13658" r="29317" b="52000"/>
          <a:stretch/>
        </p:blipFill>
        <p:spPr bwMode="auto">
          <a:xfrm>
            <a:off x="3491880" y="2409935"/>
            <a:ext cx="4964188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www.thaigoodview.com/library/contest2552/type2/science04/01/scipts/images/p1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38535"/>
            <a:ext cx="28575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88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light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23528" y="764704"/>
            <a:ext cx="8568952" cy="3240360"/>
          </a:xfrm>
        </p:spPr>
        <p:txBody>
          <a:bodyPr>
            <a:normAutofit/>
          </a:bodyPr>
          <a:lstStyle/>
          <a:p>
            <a:pPr algn="l">
              <a:spcBef>
                <a:spcPts val="1800"/>
              </a:spcBef>
            </a:pP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ระยะลึกจริงและลึกปรากฏ</a:t>
            </a: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light1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49" t="13658" r="29317" b="52000"/>
          <a:stretch/>
        </p:blipFill>
        <p:spPr bwMode="auto">
          <a:xfrm>
            <a:off x="2843808" y="1268760"/>
            <a:ext cx="3600400" cy="2611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954216" y="4329452"/>
                <a:ext cx="1381532" cy="997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h-TH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h-TH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4216" y="4329452"/>
                <a:ext cx="1381532" cy="99732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812657" y="4293096"/>
                <a:ext cx="3740896" cy="1070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h-TH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h-TH" b="0" i="1" smtClean="0">
                              <a:latin typeface="Cambria Math"/>
                            </a:rPr>
                            <m:t>ลึกปรากฏ</m:t>
                          </m:r>
                        </m:num>
                        <m:den>
                          <m:r>
                            <a:rPr lang="th-TH" b="0" i="1" smtClean="0">
                              <a:latin typeface="Cambria Math"/>
                            </a:rPr>
                            <m:t>ลึกจริง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h-TH" b="0" i="1" smtClean="0">
                              <a:latin typeface="Cambria Math"/>
                            </a:rPr>
                            <m:t>ดรรชนีหักเหที่ตาอยู่</m:t>
                          </m:r>
                        </m:num>
                        <m:den>
                          <m:r>
                            <a:rPr lang="th-TH" b="0" i="1" smtClean="0">
                              <a:latin typeface="Cambria Math"/>
                            </a:rPr>
                            <m:t>ดรรชนีหักเหที่วัตถุอยู่</m:t>
                          </m:r>
                        </m:den>
                      </m:f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2657" y="4293096"/>
                <a:ext cx="3740896" cy="107003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39552" y="3899979"/>
            <a:ext cx="1422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มองมุมตรง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9552" y="5364499"/>
                <a:ext cx="182133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32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มองด้วยมุม </a:t>
                </a:r>
                <a14:m>
                  <m:oMath xmlns:m="http://schemas.openxmlformats.org/officeDocument/2006/math">
                    <m:r>
                      <a:rPr lang="th-TH" sz="3200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𝜽</m:t>
                    </m:r>
                  </m:oMath>
                </a14:m>
                <a:endParaRPr lang="th-TH" sz="32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64499"/>
                <a:ext cx="1821332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8725" t="-10417" b="-36458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411760" y="5656886"/>
                <a:ext cx="2266390" cy="997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h-TH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h-TH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5656886"/>
                <a:ext cx="2266390" cy="99732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455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light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764704"/>
                <a:ext cx="8568952" cy="1368152"/>
              </a:xfrm>
            </p:spPr>
            <p:txBody>
              <a:bodyPr>
                <a:normAutofit/>
              </a:bodyPr>
              <a:lstStyle/>
              <a:p>
                <a:pPr algn="l">
                  <a:spcBef>
                    <a:spcPts val="1800"/>
                  </a:spcBef>
                </a:pPr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ตัวอย่าง 1 ปลาตัวหนึ่งอยู่ในน้ำซึ่งมีดรรชนีหักเห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h-TH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r>
                          <a:rPr lang="th-TH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𝟒</m:t>
                        </m:r>
                      </m:num>
                      <m:den>
                        <m:r>
                          <a:rPr lang="th-TH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𝟑</m:t>
                        </m:r>
                      </m:den>
                    </m:f>
                    <m:r>
                      <a:rPr lang="th-TH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 </m:t>
                    </m:r>
                  </m:oMath>
                </a14:m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ลึกจากผิวน้ำ 4 เมตร ถ้ามองตรงจะเห็นปลาอยู่ลึกจากผิวน้ำเท่าใด ระยะร่นมี</a:t>
                </a:r>
                <a:r>
                  <a:rPr lang="th-TH" b="1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ค่าเท่าใด</a:t>
                </a:r>
                <a:endParaRPr lang="th-TH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764704"/>
                <a:ext cx="8568952" cy="1368152"/>
              </a:xfrm>
              <a:blipFill rotWithShape="1">
                <a:blip r:embed="rId2"/>
                <a:stretch>
                  <a:fillRect l="-1778" r="-1209" b="-8000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light1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7196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light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764704"/>
                <a:ext cx="8568952" cy="1368152"/>
              </a:xfrm>
            </p:spPr>
            <p:txBody>
              <a:bodyPr>
                <a:normAutofit/>
              </a:bodyPr>
              <a:lstStyle/>
              <a:p>
                <a:pPr algn="l">
                  <a:spcBef>
                    <a:spcPts val="1800"/>
                  </a:spcBef>
                </a:pPr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ตัวอย่าง 2 ปลาตัวหนึ่งอยู่</a:t>
                </a:r>
                <a:r>
                  <a:rPr lang="th-TH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ลึกจากผิวน้ำ 4 เมตร </a:t>
                </a:r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จะมองเห็นนกซึ่งบินสูงจากผิวน้ำ 3 เมตร เป็นระยะจากผิวน้ำเท่าใด กำหนดให้น้ำมีดรรชนีหักเห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h-TH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r>
                          <a:rPr lang="th-TH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𝟒</m:t>
                        </m:r>
                      </m:num>
                      <m:den>
                        <m:r>
                          <a:rPr lang="th-TH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𝟑</m:t>
                        </m:r>
                      </m:den>
                    </m:f>
                    <m:r>
                      <a:rPr lang="th-TH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 </m:t>
                    </m:r>
                  </m:oMath>
                </a14:m>
                <a:endParaRPr lang="th-TH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764704"/>
                <a:ext cx="8568952" cy="1368152"/>
              </a:xfrm>
              <a:blipFill rotWithShape="1">
                <a:blip r:embed="rId2"/>
                <a:stretch>
                  <a:fillRect l="-1778" t="-5778" b="-5333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light1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1375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light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23528" y="763824"/>
            <a:ext cx="8568952" cy="5833527"/>
          </a:xfrm>
        </p:spPr>
        <p:txBody>
          <a:bodyPr>
            <a:normAutofit/>
          </a:bodyPr>
          <a:lstStyle/>
          <a:p>
            <a:pPr algn="l">
              <a:spcBef>
                <a:spcPts val="1800"/>
              </a:spcBef>
            </a:pP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เลนส์บาง</a:t>
            </a:r>
          </a:p>
          <a:p>
            <a:pPr algn="l">
              <a:spcBef>
                <a:spcPts val="1800"/>
              </a:spcBef>
            </a:pP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ทำจากวัสดุโปร่งใส แบ่งเป็น 2 ชนิด</a:t>
            </a:r>
          </a:p>
          <a:p>
            <a:pPr algn="l">
              <a:spcBef>
                <a:spcPts val="1800"/>
              </a:spcBef>
            </a:pP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เลนส์นูน</a:t>
            </a:r>
          </a:p>
          <a:p>
            <a:pPr algn="l">
              <a:spcBef>
                <a:spcPts val="1800"/>
              </a:spcBef>
            </a:pP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- ตรงกลางหนากว่าขอบ</a:t>
            </a:r>
            <a:b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- รวมแสงที่จุดโฟกัส</a:t>
            </a:r>
          </a:p>
          <a:p>
            <a:pPr algn="l">
              <a:spcBef>
                <a:spcPts val="1800"/>
              </a:spcBef>
            </a:pP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เลนส์เว้า</a:t>
            </a:r>
          </a:p>
          <a:p>
            <a:pPr algn="l">
              <a:spcBef>
                <a:spcPts val="1800"/>
              </a:spcBef>
            </a:pP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- ตรงขอบหนากว่าตรงกลาง</a:t>
            </a:r>
            <a:b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- กระจายแสง</a:t>
            </a: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light1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65" t="63854" r="24471" b="16894"/>
          <a:stretch/>
        </p:blipFill>
        <p:spPr bwMode="auto">
          <a:xfrm>
            <a:off x="3347864" y="4559966"/>
            <a:ext cx="5179742" cy="1650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65" t="28540" r="24961" b="46798"/>
          <a:stretch/>
        </p:blipFill>
        <p:spPr bwMode="auto">
          <a:xfrm>
            <a:off x="3446884" y="2074303"/>
            <a:ext cx="5112568" cy="211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598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light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23528" y="763824"/>
            <a:ext cx="8568952" cy="5833527"/>
          </a:xfrm>
        </p:spPr>
        <p:txBody>
          <a:bodyPr>
            <a:normAutofit/>
          </a:bodyPr>
          <a:lstStyle/>
          <a:p>
            <a:pPr algn="l">
              <a:spcBef>
                <a:spcPts val="1800"/>
              </a:spcBef>
            </a:pP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ภาพที่เกิดจากเลนส์</a:t>
            </a:r>
          </a:p>
          <a:p>
            <a:pPr algn="l">
              <a:spcBef>
                <a:spcPts val="1800"/>
              </a:spcBef>
            </a:pP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เลนส์นูน</a:t>
            </a:r>
          </a:p>
          <a:p>
            <a:pPr algn="l">
              <a:spcBef>
                <a:spcPts val="1800"/>
              </a:spcBef>
            </a:pPr>
            <a:endParaRPr lang="th-TH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>
              <a:spcBef>
                <a:spcPts val="1800"/>
              </a:spcBef>
            </a:pPr>
            <a:endParaRPr lang="th-TH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>
              <a:spcBef>
                <a:spcPts val="1800"/>
              </a:spcBef>
            </a:pPr>
            <a:endParaRPr lang="th-TH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>
              <a:spcBef>
                <a:spcPts val="1800"/>
              </a:spcBef>
            </a:pP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เลนส์เว้า</a:t>
            </a: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light1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3" t="18732" r="26098" b="55772"/>
          <a:stretch/>
        </p:blipFill>
        <p:spPr bwMode="auto">
          <a:xfrm>
            <a:off x="2463925" y="1484784"/>
            <a:ext cx="4844379" cy="2185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64" t="35270" r="30407" b="34585"/>
          <a:stretch/>
        </p:blipFill>
        <p:spPr bwMode="auto">
          <a:xfrm>
            <a:off x="2915816" y="3933056"/>
            <a:ext cx="3679903" cy="25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83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light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23528" y="763824"/>
            <a:ext cx="8568952" cy="5833527"/>
          </a:xfrm>
        </p:spPr>
        <p:txBody>
          <a:bodyPr>
            <a:normAutofit/>
          </a:bodyPr>
          <a:lstStyle/>
          <a:p>
            <a:pPr algn="l">
              <a:spcBef>
                <a:spcPts val="1800"/>
              </a:spcBef>
            </a:pP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ภาพที่เกิดจากเลนส์</a:t>
            </a:r>
          </a:p>
          <a:p>
            <a:pPr algn="l">
              <a:spcBef>
                <a:spcPts val="1800"/>
              </a:spcBef>
            </a:pP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เลนส์นูน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- เกิดภาพได้ทั้งภาพจริงและเสมือน</a:t>
            </a:r>
            <a:b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- ภาพเสมือนจะมีขนาดใหญ่กว่าวัตถุ จะเกิดเมื่อวางวัตถุไว้ใกล้กว่าความยาวโฟกัส</a:t>
            </a:r>
            <a:b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- การคำนวณหาตำแหน่งภาพ เหมือนกับกระจกเว้า</a:t>
            </a:r>
          </a:p>
          <a:p>
            <a:pPr algn="l">
              <a:spcBef>
                <a:spcPts val="1800"/>
              </a:spcBef>
            </a:pP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เลน</a:t>
            </a:r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ส์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เว้า</a:t>
            </a:r>
            <a:r>
              <a:rPr lang="th-TH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- เกิด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ภาพเสมือนขนาดเล็กกว่าวัตถุเท่านั้น</a:t>
            </a:r>
            <a:r>
              <a:rPr lang="th-TH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- การคำนวณหาตำแหน่งภาพ เหมือนกับ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กระจกนูน</a:t>
            </a:r>
            <a:endParaRPr lang="th-TH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light1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2834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light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352928" cy="648072"/>
          </a:xfrm>
        </p:spPr>
        <p:txBody>
          <a:bodyPr>
            <a:normAutofit/>
          </a:bodyPr>
          <a:lstStyle/>
          <a:p>
            <a:pPr algn="l">
              <a:spcBef>
                <a:spcPts val="1800"/>
              </a:spcBef>
            </a:pP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ภาพในกระจกเงาราบ</a:t>
            </a:r>
            <a:endParaRPr lang="th-TH" sz="9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light1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6" t="37969" r="25367" b="31015"/>
          <a:stretch/>
        </p:blipFill>
        <p:spPr bwMode="auto">
          <a:xfrm>
            <a:off x="1475656" y="1700808"/>
            <a:ext cx="6237879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86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light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23528" y="764704"/>
            <a:ext cx="8568952" cy="1800200"/>
          </a:xfrm>
        </p:spPr>
        <p:txBody>
          <a:bodyPr>
            <a:normAutofit fontScale="92500" lnSpcReduction="10000"/>
          </a:bodyPr>
          <a:lstStyle/>
          <a:p>
            <a:pPr algn="l">
              <a:spcBef>
                <a:spcPts val="1800"/>
              </a:spcBef>
            </a:pP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ตัวอย่าง 1 จงหาตำแหน่งและชนิดของภาพจากเลนส์นูนความยาวโฟกัส 30 เซนติเมตร </a:t>
            </a:r>
            <a:r>
              <a:rPr lang="th-TH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เมื่อวางวัตถุ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หน้าเลนส์นูนเป็นระยะ</a:t>
            </a:r>
            <a:b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ก. 40 เซนติเมตร</a:t>
            </a:r>
            <a:b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ข. 15 เซนติเมตร</a:t>
            </a: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light1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9193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light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23528" y="764704"/>
            <a:ext cx="8568952" cy="1800200"/>
          </a:xfrm>
        </p:spPr>
        <p:txBody>
          <a:bodyPr>
            <a:normAutofit fontScale="92500" lnSpcReduction="10000"/>
          </a:bodyPr>
          <a:lstStyle/>
          <a:p>
            <a:pPr algn="l">
              <a:spcBef>
                <a:spcPts val="1800"/>
              </a:spcBef>
            </a:pP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ตัวอย่าง 2 จงหาตำแหน่งและชนิดของภาพจากเลนส์เว้าความยาวโฟกัส 30 เซนติเมตร </a:t>
            </a:r>
            <a:r>
              <a:rPr lang="th-TH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เมื่อวางวัตถุ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หน้าเลนส์เว้าเป็นระยะ</a:t>
            </a:r>
            <a:b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ก. 30 เซนติเมตร</a:t>
            </a:r>
            <a:b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ข. 15 เซนติเมตร</a:t>
            </a: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light1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3137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light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23528" y="764704"/>
            <a:ext cx="8568952" cy="2304256"/>
          </a:xfrm>
        </p:spPr>
        <p:txBody>
          <a:bodyPr>
            <a:normAutofit/>
          </a:bodyPr>
          <a:lstStyle/>
          <a:p>
            <a:pPr algn="l">
              <a:spcBef>
                <a:spcPts val="1800"/>
              </a:spcBef>
            </a:pP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ตัวอย่าง </a:t>
            </a:r>
            <a:r>
              <a:rPr lang="th-TH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จงหาตำแหน่งและชนิดของภาพสุดท้ายที่เกิดจากเลนส์นูนและเลนส์เว้าที่ว่างห่างกัน 160 เซนติเมตร มีความยาวโฟกัส 30 เซนติเมตรเท่ากัน </a:t>
            </a:r>
            <a:r>
              <a:rPr lang="th-TH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เมื่อวาง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วัตถุด้านซ้ายของเลนส์นูนเป็นระยะ 40 เซนติเมตร โดยให้เลนส์เว้าอยู่ทางขวาของเลนส์นูน</a:t>
            </a: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light1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9779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light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23528" y="764704"/>
            <a:ext cx="8568952" cy="2304256"/>
          </a:xfrm>
        </p:spPr>
        <p:txBody>
          <a:bodyPr>
            <a:normAutofit/>
          </a:bodyPr>
          <a:lstStyle/>
          <a:p>
            <a:pPr algn="l">
              <a:spcBef>
                <a:spcPts val="1800"/>
              </a:spcBef>
            </a:pP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ตัวอย่าง </a:t>
            </a:r>
            <a:r>
              <a:rPr lang="en-US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4 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วัตถุสูง </a:t>
            </a:r>
            <a:r>
              <a:rPr lang="en-US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4 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เซนติเมตร วางหน้าเลนส์นูนเป็นระยะ</a:t>
            </a:r>
            <a:r>
              <a:rPr lang="en-US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12 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เซนติเมตร ได้ภาพจริงห่างจากเลนส์</a:t>
            </a:r>
            <a:r>
              <a:rPr lang="en-US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24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เซนติเมตร ความสูงของภาพ และความยาวโฟกัสของเลนส์เป็นกี่เซนติเมตร</a:t>
            </a: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light1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7619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light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23528" y="763824"/>
            <a:ext cx="8568952" cy="5833527"/>
          </a:xfrm>
        </p:spPr>
        <p:txBody>
          <a:bodyPr>
            <a:normAutofit/>
          </a:bodyPr>
          <a:lstStyle/>
          <a:p>
            <a:pPr algn="l">
              <a:spcBef>
                <a:spcPts val="1800"/>
              </a:spcBef>
            </a:pP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ปรากฏการณ์ที่เกี่ยวกับแสง</a:t>
            </a:r>
            <a:b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การกระจายแสง(</a:t>
            </a:r>
            <a:r>
              <a:rPr lang="en-US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dispersion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)เกิดเมื่อแสงเดินทางผ่านปริซึม แสงที่มีความยาวคลื่นสั้น(ความถี่สูง) จะมีดรรชนีหักเหมาก จะหักเหได้มากกว่า</a:t>
            </a:r>
            <a:b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light1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2" t="24000" r="29919" b="50000"/>
          <a:stretch/>
        </p:blipFill>
        <p:spPr bwMode="auto">
          <a:xfrm>
            <a:off x="2267743" y="2852936"/>
            <a:ext cx="4578249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462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light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23528" y="763824"/>
            <a:ext cx="8568952" cy="5833527"/>
          </a:xfrm>
        </p:spPr>
        <p:txBody>
          <a:bodyPr>
            <a:normAutofit/>
          </a:bodyPr>
          <a:lstStyle/>
          <a:p>
            <a:pPr algn="l">
              <a:spcBef>
                <a:spcPts val="1800"/>
              </a:spcBef>
            </a:pP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การสะท้อนกลับหมด</a:t>
            </a:r>
            <a:b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เกิดเมื่อแสงเดินทางผ่านตัวกลางที่มีดรรชนีหักเหมากไปยังตัวกลางที่มีดรรชนีหักเหน้อยกว่า</a:t>
            </a: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light1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48" t="22857" r="24146" b="57203"/>
          <a:stretch/>
        </p:blipFill>
        <p:spPr bwMode="auto">
          <a:xfrm>
            <a:off x="1331640" y="2780928"/>
            <a:ext cx="6719474" cy="2141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44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light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23528" y="763824"/>
            <a:ext cx="8568952" cy="5833527"/>
          </a:xfrm>
        </p:spPr>
        <p:txBody>
          <a:bodyPr>
            <a:normAutofit/>
          </a:bodyPr>
          <a:lstStyle/>
          <a:p>
            <a:pPr algn="l">
              <a:spcBef>
                <a:spcPts val="1800"/>
              </a:spcBef>
            </a:pP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รุ้งกินน้ำ(</a:t>
            </a:r>
            <a:r>
              <a:rPr lang="en-US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rainbow)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เกิดจากปรากฏการณ์กระจายแสงเมื่อแสงผ่านละอองน้ำ</a:t>
            </a: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light1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52" t="53317" r="30569" b="16504"/>
          <a:stretch/>
        </p:blipFill>
        <p:spPr bwMode="auto">
          <a:xfrm>
            <a:off x="2267744" y="2132856"/>
            <a:ext cx="4297511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496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light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23528" y="763825"/>
            <a:ext cx="8568952" cy="1297024"/>
          </a:xfrm>
        </p:spPr>
        <p:txBody>
          <a:bodyPr>
            <a:normAutofit/>
          </a:bodyPr>
          <a:lstStyle/>
          <a:p>
            <a:pPr algn="l">
              <a:spcBef>
                <a:spcPts val="1800"/>
              </a:spcBef>
            </a:pP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รุ้งปฐมภูมิ (</a:t>
            </a:r>
            <a:r>
              <a:rPr lang="en-US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primary rainbow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) เกิดจากแสงเข้าด้านบนของหยดน้ำ แล้วสะท้อนกลับหมดในหยดน้ำ 1 ครั้ง แล้วหักเหออกมา</a:t>
            </a: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light1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95536" y="3861048"/>
            <a:ext cx="81333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รุ้งทุติยภูมิ (</a:t>
            </a:r>
            <a:r>
              <a:rPr lang="en-US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secondary </a:t>
            </a:r>
            <a:r>
              <a:rPr lang="en-US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rainbow</a:t>
            </a:r>
            <a:r>
              <a:rPr lang="th-TH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) เกิดจากแสงเข้า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ด้านล่างของ</a:t>
            </a:r>
            <a:r>
              <a:rPr lang="th-TH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หยดน้ำ แล้วสะท้อนกลับหมดในหยดน้ำ 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2 </a:t>
            </a:r>
            <a:r>
              <a:rPr lang="th-TH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ครั้ง แล้วหักเหออกมา</a:t>
            </a:r>
            <a:endParaRPr lang="th-TH" dirty="0"/>
          </a:p>
        </p:txBody>
      </p:sp>
      <p:pic>
        <p:nvPicPr>
          <p:cNvPr id="3074" name="Picture 2" descr="http://www.thaigoodview.com/library/contest2552/type2/science04/01/scipts/images/page14_clip_image0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256" y="1556792"/>
            <a:ext cx="283845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thaigoodview.com/library/contest2552/type2/science04/01/scipts/images/page14_clip_image001_000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256" y="4338101"/>
            <a:ext cx="283845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63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light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23528" y="763824"/>
            <a:ext cx="8568952" cy="1945095"/>
          </a:xfrm>
        </p:spPr>
        <p:txBody>
          <a:bodyPr>
            <a:normAutofit lnSpcReduction="10000"/>
          </a:bodyPr>
          <a:lstStyle/>
          <a:p>
            <a:pPr algn="l">
              <a:spcBef>
                <a:spcPts val="1800"/>
              </a:spcBef>
            </a:pPr>
            <a:r>
              <a:rPr lang="th-TH" b="1" dirty="0" err="1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ทัศน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อุปกรณ์ (</a:t>
            </a:r>
            <a:r>
              <a:rPr lang="en-US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optical instrument)</a:t>
            </a:r>
            <a:br>
              <a:rPr lang="en-US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แว่นขยาย (</a:t>
            </a:r>
            <a:r>
              <a:rPr lang="en-US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magnifier)</a:t>
            </a:r>
            <a:br>
              <a:rPr lang="en-US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 ทำจากเลนส์นูนเพียงอันเดียว เกิดภาพเสมือนขนาดขยาย เมื่อให้ระยะวัตถุน้อยกว่าความยาวโฟกัส</a:t>
            </a: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light1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122" name="Picture 2" descr="http://i00.i.aliimg.com/photo/v1/526484810/alibaba_express_5_times_Hand_held_magnify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348880"/>
            <a:ext cx="3888432" cy="383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2.bp.blogspot.com/-PGGoU4ZsX5I/Tk1R7ohNe_I/AAAAAAAAAfU/piAhcEx5V1Y/s1600/21%252520%25281%25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45" y="2996952"/>
            <a:ext cx="3287215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25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light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23528" y="763824"/>
            <a:ext cx="8568952" cy="1945095"/>
          </a:xfrm>
        </p:spPr>
        <p:txBody>
          <a:bodyPr>
            <a:normAutofit/>
          </a:bodyPr>
          <a:lstStyle/>
          <a:p>
            <a:pPr algn="l">
              <a:spcBef>
                <a:spcPts val="1800"/>
              </a:spcBef>
            </a:pP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กล้องจุลทรรศน์ (</a:t>
            </a:r>
            <a:r>
              <a:rPr lang="en-US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microscope)</a:t>
            </a:r>
            <a:br>
              <a:rPr lang="en-US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 ใช้ขยายภาพจากวัตถุเล็กๆ</a:t>
            </a: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light1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146" name="Picture 2" descr="http://www.cpn1.go.th/media/thonburi/lesson/13_LightEquipment/images/pic_reflect/microscop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88840"/>
            <a:ext cx="3355454" cy="321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ประเภทของกล้องจุลทรรศน์ microscope Bright fiel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893" y="1844824"/>
            <a:ext cx="2160240" cy="381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82742" y="5589240"/>
                <a:ext cx="5881546" cy="8174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32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กำลังขยาย </a:t>
                </a:r>
                <a14:m>
                  <m:oMath xmlns:m="http://schemas.openxmlformats.org/officeDocument/2006/math">
                    <m:r>
                      <a:rPr lang="en-US" sz="3200" b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𝑀</m:t>
                    </m:r>
                    <m:r>
                      <a:rPr lang="en-US" sz="3200" b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 </m:t>
                    </m:r>
                    <m:sSub>
                      <m:sSubPr>
                        <m:ctrlPr>
                          <a:rPr lang="en-US" sz="32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3200" b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𝑀</m:t>
                        </m:r>
                      </m:e>
                      <m:sub>
                        <m:r>
                          <a:rPr lang="en-US" sz="3200" b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1</m:t>
                        </m:r>
                      </m:sub>
                    </m:sSub>
                    <m:r>
                      <a:rPr lang="th-TH" sz="3200" b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×</m:t>
                    </m:r>
                    <m:sSub>
                      <m:sSubPr>
                        <m:ctrlPr>
                          <a:rPr lang="th-TH" sz="32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3200" b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𝑀</m:t>
                        </m:r>
                      </m:e>
                      <m:sub>
                        <m:r>
                          <a:rPr lang="th-TH" sz="3200" b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2</m:t>
                        </m:r>
                      </m:sub>
                    </m:sSub>
                    <m:r>
                      <a:rPr lang="en-US" sz="3200" b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3200" b="1" i="1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</m:ctrlPr>
                          </m:sSubSupPr>
                          <m:e>
                            <m:r>
                              <a:rPr lang="en-US" sz="3200" b="1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b="1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𝑜</m:t>
                            </m:r>
                          </m:sub>
                          <m:sup/>
                        </m:sSubSup>
                        <m:r>
                          <a:rPr lang="en-US" sz="3200" b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′</m:t>
                        </m:r>
                      </m:num>
                      <m:den>
                        <m:sSub>
                          <m:sSubPr>
                            <m:ctrlPr>
                              <a:rPr lang="en-US" sz="3200" b="1" i="1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</m:ctrlPr>
                          </m:sSubPr>
                          <m:e>
                            <m:r>
                              <a:rPr lang="en-US" sz="3200" b="1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b="1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𝑜</m:t>
                            </m:r>
                          </m:sub>
                        </m:sSub>
                      </m:den>
                    </m:f>
                    <m:r>
                      <a:rPr lang="th-TH" sz="3200" b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×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3200" b="1" i="1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</m:ctrlPr>
                          </m:sSubSupPr>
                          <m:e>
                            <m:r>
                              <a:rPr lang="en-US" sz="3200" b="1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b="1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𝑒</m:t>
                            </m:r>
                          </m:sub>
                          <m:sup/>
                        </m:sSubSup>
                        <m:r>
                          <a:rPr lang="en-US" sz="3200" b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′</m:t>
                        </m:r>
                      </m:num>
                      <m:den>
                        <m:sSub>
                          <m:sSubPr>
                            <m:ctrlPr>
                              <a:rPr lang="en-US" sz="3200" b="1" i="1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</m:ctrlPr>
                          </m:sSubPr>
                          <m:e>
                            <m:r>
                              <a:rPr lang="en-US" sz="3200" b="1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b="1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𝑒</m:t>
                            </m:r>
                          </m:sub>
                        </m:sSub>
                      </m:den>
                    </m:f>
                  </m:oMath>
                </a14:m>
                <a:endParaRPr lang="th-TH" sz="32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742" y="5589240"/>
                <a:ext cx="5881546" cy="817468"/>
              </a:xfrm>
              <a:prstGeom prst="rect">
                <a:avLst/>
              </a:prstGeom>
              <a:blipFill rotWithShape="1">
                <a:blip r:embed="rId5"/>
                <a:stretch>
                  <a:fillRect l="-2591" t="-746" b="-4478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759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light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352928" cy="648072"/>
          </a:xfrm>
        </p:spPr>
        <p:txBody>
          <a:bodyPr>
            <a:normAutofit/>
          </a:bodyPr>
          <a:lstStyle/>
          <a:p>
            <a:pPr algn="l">
              <a:spcBef>
                <a:spcPts val="1800"/>
              </a:spcBef>
            </a:pP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ภาพในกระจกเงาราบ</a:t>
            </a:r>
            <a:endParaRPr lang="th-TH" sz="9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light1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ชื่อเรื่องรอง 2"/>
              <p:cNvSpPr txBox="1">
                <a:spLocks/>
              </p:cNvSpPr>
              <p:nvPr/>
            </p:nvSpPr>
            <p:spPr>
              <a:xfrm>
                <a:off x="430965" y="3933056"/>
                <a:ext cx="8352928" cy="212004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 algn="l">
                  <a:spcBef>
                    <a:spcPts val="0"/>
                  </a:spcBef>
                  <a:buFontTx/>
                  <a:buChar char="-"/>
                </a:pPr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เป็นภาพเสมือนหัวตั้ง(ใช้ฉากรับไม่ได้) กลับซ้ายเป็นขวา หลังกระจก</a:t>
                </a:r>
              </a:p>
              <a:p>
                <a:pPr marL="457200" indent="-457200" algn="l">
                  <a:spcBef>
                    <a:spcPts val="0"/>
                  </a:spcBef>
                  <a:buFontTx/>
                  <a:buChar char="-"/>
                </a:pPr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ระยะภาพ(</a:t>
                </a:r>
                <a:r>
                  <a:rPr lang="en-US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s’)</a:t>
                </a:r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เท่ากับระยะวัตถุ(</a:t>
                </a:r>
                <a:r>
                  <a:rPr lang="en-US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s</a:t>
                </a:r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)</a:t>
                </a:r>
              </a:p>
              <a:p>
                <a:pPr marL="457200" indent="-457200" algn="l">
                  <a:spcBef>
                    <a:spcPts val="0"/>
                  </a:spcBef>
                  <a:buFontTx/>
                  <a:buChar char="-"/>
                </a:pPr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ขนาดภาพ(</a:t>
                </a:r>
                <a:r>
                  <a:rPr lang="en-US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y’</a:t>
                </a:r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)เท่ากับขนาดวัตถุ(</a:t>
                </a:r>
                <a:r>
                  <a:rPr lang="en-US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y</a:t>
                </a:r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)</a:t>
                </a:r>
              </a:p>
              <a:p>
                <a:pPr marL="457200" indent="-457200" algn="l">
                  <a:spcBef>
                    <a:spcPts val="0"/>
                  </a:spcBef>
                  <a:buFontTx/>
                  <a:buChar char="-"/>
                </a:pPr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ใช้ก</a:t>
                </a:r>
                <a:r>
                  <a:rPr lang="th-TH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ร</a:t>
                </a:r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ะจกสูง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h-TH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r>
                          <a:rPr lang="th-TH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𝟏</m:t>
                        </m:r>
                      </m:num>
                      <m:den>
                        <m:r>
                          <a:rPr lang="th-TH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𝟐</m:t>
                        </m:r>
                      </m:den>
                    </m:f>
                  </m:oMath>
                </a14:m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ของความสูง สามารถมองเห็นความสูงของเราทั้งตัว</a:t>
                </a:r>
              </a:p>
            </p:txBody>
          </p:sp>
        </mc:Choice>
        <mc:Fallback xmlns="">
          <p:sp>
            <p:nvSpPr>
              <p:cNvPr id="7" name="ชื่อเรื่องรอง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65" y="3933056"/>
                <a:ext cx="8352928" cy="2120044"/>
              </a:xfrm>
              <a:prstGeom prst="rect">
                <a:avLst/>
              </a:prstGeom>
              <a:blipFill rotWithShape="1">
                <a:blip r:embed="rId2"/>
                <a:stretch>
                  <a:fillRect l="-2190" t="-7471" b="-6897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61" t="45789" r="25041" b="34049"/>
          <a:stretch/>
        </p:blipFill>
        <p:spPr bwMode="auto">
          <a:xfrm>
            <a:off x="1008878" y="1377450"/>
            <a:ext cx="7197101" cy="2425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313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light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23528" y="763824"/>
            <a:ext cx="8568952" cy="1945095"/>
          </a:xfrm>
        </p:spPr>
        <p:txBody>
          <a:bodyPr>
            <a:normAutofit/>
          </a:bodyPr>
          <a:lstStyle/>
          <a:p>
            <a:pPr algn="l">
              <a:spcBef>
                <a:spcPts val="1800"/>
              </a:spcBef>
            </a:pP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กล้องโทรทรรศน์ (</a:t>
            </a:r>
            <a:r>
              <a:rPr lang="en-US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telescope)</a:t>
            </a:r>
            <a:br>
              <a:rPr lang="en-US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 ใช้ส่องดูวัตถุที่อยู่ไกลๆ</a:t>
            </a: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light1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170" name="Picture 2" descr="http://i01.i.aliimg.com/photo/v1/898392781/used_telescop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92" y="1988840"/>
            <a:ext cx="2830420" cy="283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2.bp.blogspot.com/-MnHU-pGJxq4/TlDPWNV_3WI/AAAAAAAAAgE/VD5qvH0XcgQ/s1600/0x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44824"/>
            <a:ext cx="4524793" cy="337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1.bp.blogspot.com/_h4PR7jLOwkg/S2uqbVdeN7I/AAAAAAAAAAU/Y-4bD9uo3-U/s320/dobillusjv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013176"/>
            <a:ext cx="3048000" cy="166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64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light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23528" y="763824"/>
            <a:ext cx="8568952" cy="1945095"/>
          </a:xfrm>
        </p:spPr>
        <p:txBody>
          <a:bodyPr>
            <a:normAutofit/>
          </a:bodyPr>
          <a:lstStyle/>
          <a:p>
            <a:pPr algn="l">
              <a:spcBef>
                <a:spcPts val="1800"/>
              </a:spcBef>
            </a:pP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กล้องถ่ายรูป (</a:t>
            </a:r>
            <a:r>
              <a:rPr lang="en-US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camera)</a:t>
            </a:r>
            <a:br>
              <a:rPr lang="en-US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 เป็นเครื่องมือสำหรับบันทึกภาพ</a:t>
            </a: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light1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AutoShape 2" descr="data:image/jpeg;base64,/9j/4AAQSkZJRgABAQAAAQABAAD/2wCEAAkGBxQSEhQUEhQUFBUUFBQUGBYUFRQXFxQVFRUXFhUVFxcYHCggGBolHBUVITEhJSkrLi4wGB8zODMsNygtLisBCgoKDg0NFw8PFCwcICYsLCwtLCssNywsLyssLDcsLC0sKys3KyssKy0rNywsLCwsOCwsLCw3KywsKywrLCwsLP/AABEIAMIBAwMBIgACEQEDEQH/xAAcAAABBAMBAAAAAAAAAAAAAAAAAwQFBgECBwj/xABOEAACAQIDAwgFBgoIBAcAAAABAgADEQQSIQUxQQYTIlFhcYGRBzKhscEUI0JSotFTYnJ0gpKys9LwFyUzNUNz4fEkRKPDFTRjk6S0wv/EABgBAQEBAQEAAAAAAAAAAAAAAAABAwIE/8QAIBEBAAICAgIDAQAAAAAAAAAAAAECAxEhQRIxIqHwE//aAAwDAQACEQMRAD8A7jCEIBCEIBCEIBCEIBCEIBCEIBCEIBCEIBCQPLDb4weHaorU8+ZFAqNp0nCk2uCbAkyuciPSImISq2NrYWgVZQi3NNiLEliKjnNwGm6x69A6DCV9+W+zx/zdDwcH3TKctdnndjMP41FHvgT8Jzbld6SjQxNOnhGwtam9NSamYuEcuy2ZkcBQAFJvqLy+7Hx4r0KVUWHOU0qZQb5c6hst+y9oDyEIQCEIQCEIQCEIQCEIQCEIQCEIQCEIQCEIQCEIQCEIQCEIQCEIQOceljl4+ByYfCkDEVFzs5AbmaZJCkKdC7EG17gZTpqJySvtXFViOfr1mz2NnqORY7ujewHhJD0h4k4jbGIA1AqJRX9BVRh+vnkftKoOeY6ABrdwXT4QJPYHJCpii/NlFVBmepUuqINTcm54A8OEzi+S7hFqUXWuj1DSUorqS4F7BKigsO1bjQ3tJnktynoUEr0atqlGupVubdA63BUkXIB0PE8Ilsza2DoVqbla2JRCf7Xmhza6kBKeZlY3N7lgOoCBEVOSGNDonMPmqAsutIggWB6QOVbXGhIOojfE8mcbTKB8O684zKlwguUF2vr0QAL3NhbW9pb6PLnDKMOKi1nOGrvUWploKXV6dRTdVYKrXqbhf1Ab62CeA9ItClzQNKo4Wvjaj35vWniq9SqoTpasAygg2HrC/GBVE5MY4uEGGZmKhxbKVKncRUD5De3AxljsBXwvNtWovRNQFkvdGIFr6HVSLi4NiLiXLZ3LvD0KuDGSs9DB061NWyUxVYOVWkoU1LAKiICc2pF7DdK3yp2+mKoYGmocPhaLpUL5bMzClqhDEkfNtvAOogNsBywxlE3pYmuttbM5dfFXuvsncvRtyy/8SoMXAWvRIWqq+qcwJSoo3hWs2h3FTv0J86YEfOL+Mcv6wK/GdA9BWNKbQq0joKuHa/5dJ1K/ZepA71CEIBCEIBCEIBCEIBCEIBCEIBCEIBCEIBG2L2hSpW52rTp33Z3Vb/rGc49KnLLF4SulLDOtNTTDFsiuxYlvrggAADhxMpGC5R1cZVzYpw7rzYUhVUkKtQ3sote9twA7IHdm27hgATiKFjuPO09dbaa66kSOqct8CP8AmabbrZCGve9rZb3vla3cZxTG0HRVLKy2VN6neowjW/6TjwMjndRdgOgpQbwPUqv16+o5/WgdrxXpQ2cgJ5120vZaVT6obeQBuIOp4yGxHppwa7qGKP6NEfSKn/F61M4jiMYoUDTRQDrfN82yE7/ySI2xGLDkWBvruF9CWI9rN5wPWmwtqpi8PSxFLMErIHUMAGAPBgCRcbtCZzX0tcta1OquDwVU06iDnKzpa4JHzdK5GmhzH9HtlZ2D6SWwOyqWFoLfEq9XWot0Sm1RnBNmF26eg3C2vVKMca+d3YlnqEszHUsSbkk9ZJvAaY6uzszOSzuzO5O9mYksT3kk+MbWjiqhJJsTfXd7Ii623wNbwm6OBvF/GLriEH0PbAa2haPflafU90wcUn1IDO8Iu1ZD9D2xFmHAW8YGJJ8nNrV8NXSthzaqtwCRmFnUqbqd4sT5CRccYGqUfNY6QPTvo95UfL8Nnewr0zzdZQLANvDAHcrCx77jhLRPMnJLlk+BxQrqCyMvN1qY0zpe6kX0zqdxPWRxvPROwdu0MZSFXD1A6nfwZD9V13q3YYElCEIBCEIBCEIBCEIBCEIBI/F7bw9KoKVStTSoVLhHdVOQXu2vDQxnyy5SU9n4V69QZjcJTS9jUqNfKgPDcSTwCk8J5s27tutja7V8QwZ2sLAWVVHqqo4AX43PWTA9AbX9JWz6A0rc+31cOBU+1cIP1pBbQ9LlILejQckroapCgE9ai5I8ROMYfrt5ibVULasfGBYOWG3W2hW55lCdFVCrdvVB4ntJ4dUrdipvcjUahmUm17DMpB4nSK09NxJmygA6ggnXXjAzise7JlIWw1uQzN+s5J9saUKAIB6AuAf7Nb69trzbazZU/KNvAan4Rnh1JUawHww6cW8gv3TFVUAstz4mICh2zekgBv1QNcNh7va2nHuG8eOg8ZI12UXGUab+08fC9/Ca4NbKXPG9vA2H2rn9GJ2vA2p1FP0QJtcdQmgUCas3hA3ZVO9REmp0/qL5Cbol9wJ9gioFuCj+e28BpzVP6i+VpjmU+qI9589Q9g+EDiD9VT4KfhAZc0n1F8hNsi8FA8BHDVEO9bduo92nsiZog7j56+0fdATuOqam3UNTaFRSJrof94GGVd9tOPdxi2y8XVw756VR6TjTNTYqSAeNt47DpE5tS4A7tV91vYR5GB0nYfpSxlMAVhSxI6yObqHvZOj9iW/Z3pVwr2FanWonibConmnSP6s4CtRhpfdFVxbCB6o2TtmhiVLYeqlUDflOq34Mu9T3iP55s9Hu2jQ2lh6h0DsKD9qViFF+wPkb9Gek4BCEIBCEIBCEIHHPT7iCamDpX6IWtUI62JRVPgM/6xnJ2SdM9PDH5ZhgNf8AhydBffUP3SjYTZWbViwHYF+JEBnRrC1otTVWJzMVsLjo5gT1GxuO+xj2tsumo0zn8oge68YnD2O77RgZWuwHRQk679Bwt29flEqlbKS9VrtawVdyjqA+MUxPqiwA7bk3kNikMBPF4w1GudANAOoffH2DHQEiVTfLhyE2KMVUAc9FRe27foB53ue7tllIR9MXjWpV1sOv/aXz0gck1wlFa1NrdMIUzZt4Y3Fze1lN/CUHZwvVB6jm/VBYe0CRUxiRlso3DT9XT2nMf0o3ZrTas2p6hpfu0maGHDdOpcIDoo3seofEwNKFNql8vRUb3bQDxi4Smm7pkb2bRfAffEdoY4CwPD1aa7l7+3290i6pZiDUuqnXRTbLe2YD6W47uowH+J2mOu/Yo0jNsex3KPE3lnw+ycLhVzYoZ3Bq9HN64VlahVpKDdqbgEDMpU3YsQLAxXKHFUarLzCFQodNRlvTBtRGXOwDBbliLZi24G5INatLEopZ6VRFFrlqTqBm9W5IA14dcTq1aqWzpbMoZc6suZTuZb71PAjSTO0eVNWqLKqUukrkoLlnVcubpXtfQm3VI/aGPNZqTFQhp06dO6FszCnfKzOxJLWsoJ3BVHCA0TH9Y8VPwi6VVbcfgZYdsbbw+LFNTRNNjWrVKlTOq2avV5wk1AjFlBZ/oroV35QYptXkelRTUwPTBd8qBly82uW2RnbMzEk2FyTlb6uoV3OYk1vOIc4yEq4IKkqQwIdWGhVgdQRxBi1wRA0uRFFO/u9q6j2Zpoe2bKba9Vj323+y8AxA6V/rC/3zSLvhWYKFuxL82AALkk5VAHEk++SA5L4q5HNbgCb1KAVQTYZmL5QSQbAm5seqBFUyQdCQd1xvB4EdoM9WbA2h8ow1CuP8WlTqdxZQSPA3E8x4jk/iUVnemUCZ753pI3QNmKozBnAOl1BE7p6HsbzmzlS9zRq1afC9iedQafi1VHhAu8IQgEIQgEIQgcV9NH/n6P5sv72rKxROks3pnP8AWFL81T97WlUJOQwGG0toBdBISrj24RxiadzGVeiRA0fGOeMQaueMHMQJl0ky3zywbCxFSiFqUiL21B47r+4adg1ErZEstFMqhRwAiSC/KHa2IrqGrFQtyAq+BOnlxJ04RhsYes3VYeeo/YPnN9reoniY72Fh70+q7FiepQo1/a8SOuRWaVAHpN6o9p/nSIbRx2X8q1gOCDhHW0K4Rb2sF3DttoPAWkPhVqD5/LcB7ZiuZA4swVr6X1Bsd8Ca5P7DVvnsQUKhqBytXooQlVr53D30yjMENswv2A45RbZSvkpUKQSlSLZN9+kzM2W5uiEt6uvqqQE1Wa7a202IIRAyIbMykgk1CWdjmtfIrO4VSbKNdCdG+Gwm8DgLsx0CjrJG4dm88OEBkKQG/wAhFRh2+rYHr0v3X3ywYPZXR5y4pU9fnqgu9S28UafVrv4cWF43xVeihOSkah+vXZiT25EIC+Zlisym4QpoH6y+2YOFfeLHui+I2ix+jTUdQpp8ReM/lPYO9dDEqDdd4tHODxbU2zIxU8bbmFiCGB0YEFgQdCGI3Ewp4m4sen2H1vA8f50mlXDj1k1HEHeOwyCX5Rbe+VUUFSmorK9zVHFLNdevUsDY3tkvcl2kRi8G+HKhx6yK5XiucBgrD6LgEEqdRcdYmKD3k1gKYrI9MIauIqMEUvqiio3Tr9Fb86GNPM7XNgDmIusCGvcdYMUpJm6Pl38D8PGI1KfNVGpllcA2zISVJ6xcAjuIBBuCAbiL0TY69x7QYDzA4rmmpva5o1KVXLe1zSdWsTwuUMlKm2MK9OrSK1RTq8016eHwdFkakamUZaVlqAiqwudRYWEhK187Xtr1aXGVSGt23v4xpS3QLbtTlRRrJWDJVbMjJSp1FwzJS+bWmlQVMnOq4K84QpALE8Cb3P0C4zTE0vxaNUd/Tpt7Epzj5nQ/QbiLY8rwbD1l8RUpMP8A9QO8whCAQhCAQhCBxL0zf3jT/NKf72tKtUPzctPpl/vKn+aUv3teVSoegYEFU3xrizfh7o4qHWNsRAjq00preb1pijL0nZ0mHuNN5koTGmG4ePujm8isY7Wn3H3/AO0sOGoc1QUbydO9UsWtbdmdlW34vjIfBJndV62HsN/hJ7aVUKbbubpA26ntzh+3Wp/q9ggVXapNSqtJNSCF7CxOpPZcky08pq7YTDrhF6BNzZTVzNh2sU50myMzPnvlzL0dCPpV/kql8RzrLUZVqIp5ouKitUJVGXIQTuOmZb3tfWbbTqGri6pKovzjXWnonROUW4m+W+Y6kknS8DXA4Y2AAuzbvHh3cSfda8smxtnqwzuM1FGOUH/mKo3u1voC+7fqAN5IiMHSLXy+vUdaCX0sX1cnqNrLf8aWuu6iyJ6iAInDojieok3Y9pM1w4/O3PplmyeFePZhtOo1QlmPZ2AcAANAOoCQGM03Dz1k1iHzGw3RticILXPgBvP3Cem9dxwyxzParV6zdZ8zEBXPHXv19u+SeMoEfRHtPxke9LssfH4zxW9vVDAQN6uh+r1/kn4e+L4aub6et+2Oo/z7YztaOGNxmG8Gx794bx+HbOQ4xNLQVF9U7+w8R/PZ1xSmSRcEhhuYGxBtYG413EjxjjZyB7qd1RSe50Fz5i/iV6o1wwsxU8Db4Sh/tTAB6C1KNOrUIUGrXIsqZQy80wUlcyqim4ANgWNwwIjaL3APgZK4PDYiuHoUqgVADVZTpxFNzdVLldVuo06W7jIpqBp1KtIkEozLcHQlGKlgeo2BEB3iCSqNxHQPtYe3P4ARgGtvuNeox4jXpuOwN4ix9wfzkeGPAm/UxFj5AWgKhr7pcvRBXy7UoD6/PJ/0Hf8A7cpYUAAjjfQ7wRvHt98tfotNtq4T/Nf24auPjA9KQhCAQhCAQhCBxH0y/wB5J+aUv3teVLEHoGW70yj+saf5pS/e15TsT6pgQtTfG+Ii7743xECPrzWjNq0xRl6TtJYc7vH3RzGtDh4+6OZFPNmev4N7tPbaSXKOtribfXK99qjKSOofMJp3yL2c1n8D98cbee4rD/1Cb9nO4gj9sQILZ9d6fSR2QkEXRipsd4uDu03R5gFF26vV/nykdhhpfstJLCfS/KgTmxv7SnfelHEVT2M2dQ3eMqnwjl8Voe7/AE++MNnVLt+VhaqjvU1D8IyfFaHz9tvjN8VtRLHLXymEpha12HfJfBMrm7d9vcPdKZQxdjr/AD/N48w2PbUXtw7iJpbL8dEUSnKDZVZhzyqebzhcw3Ak2HdroJB43ZzoAWVgreqWBF/OSOD5T4ii9O1RgqVA4U6qT1kcbXMmPSDyxTHc0tNcq011PWxG7unjvaZvGo419ta8V1P6FCqCLYJbkjrU/ZGb4TW0kdmULn9Fv2TObTomdHOx1y2Y683VpP8Ao36XuUeM121huaxbp22+F/Zfxkxs3Ak06gG9zTpjvZs1/s+2NeVrBtpVLfhD8ZzjtvaVnaG2qmnj+0AbeaxjhT0x23Hsv8JKbYWy9xpj/pm8i8KOmvHf+yZq6O6Dbx2MPMH74xBjgN7z7oyRif8AS5gOTw72/aMtfov/AL1wn+a37irKmiHj5S3eiv8AvXC/5j+zD1jA9KQhCAQhCAQhCBxX0zj+sKX5qn72rKRi26MvXpqH/G0fzYeypU++UDEnSBFtviFeLNviFeAwrQoiZrTFGXpO0hQ4ePujiN6PDx90cSKUoNZhHO0HzZr8QD7j72eMrxZn3eXhv+J8oEVhurqNo/wjantF/LQxk65XPbFka1j1e4wJKhWyFW4I2o4lHFm39x/WjTEDI7LwuR3qdxHhrNw+vWDv7j8dx8BNayZhb6SjQ/XTh5e7ulgNHFjNlq+fv/1gGvodOo/AxN0I3/79x4yhy1Y2/wBIjmiJm1NZzIc0EvLFs7DWXtb3A6+0DyMjcDhrWLeXE/cJbdi4TN84/qD7R4IP50E8mWzHJZKbHoCnkLbqYbEP+gL0we8hf1xKHgr18S79bb+1j0faJbOXO1BQomgD89Ws9W30F3pS7DxI6hbhIDZWGNKjm/xHOVRxzPp7tfBTNcFZiu57dY41CK29VuRbizt+jcKv7LSPwfrE/VUnz0++b7SqhnOU3VbKvaF0v4m58ZimLITxY28B/JmzRoTp4H2zdBpE95/nhFoGJavRQP62wn+ZW/8AqV5VDLd6IkvtXDH6rVj/APGrD4wPSEIQgEIQgEIQgcZ9Ng/4yh+b/wDcac7xJ0nRvTcv/FYc9dFh5OfvE5xid0CNbfEq0UY6xOrAZVpijN6omKUqdntHh4xeIUuHj7ovIogzTF4QEcUlxcbx/P8APhJbk/scYqlVyNesmXLT3ZlOl7kWN2su9bEjUkqpilaxsZvg8S2HqpWp2OUk2YXBuCrKw6mUsp46nUb4Apt0TcW67ggjgRwImwbhutuI3g9Ylq5RbOoV6S4nDNdiqmoOkVJYOQqELYVAEsQco1UAISqSo36/OArWUN61lP1vonvtuiTU3Qbrr1jpKfhAVCNOEUp1l/GX8g2v4GUNzVHFV9o9gMd4JKjECmh/QXW3Xm3geMWo4hNL1ai/ognwIjynj8OPX5+txszhUuOtd/keM5mBIbH2aMwDXdydKVLpMTvszDQcb2uewSwbU21TwK6lHxIFkppY08PfUEkaM3EAE9dzvFPr8q6uU08Oq0EOhFK+Zh1NUPSPjGGEwJY5qhsL3N/b3n2++Z/yje5ceHO5PNm0GxNU1qpuLlizHed5Yny7tOwF9tDEc4SFZUAptZnJVaVK4V6rZQTdmZUVVBPSAA0F02rZstJABcEhWYKCEVnapVJNlpqqs1r3sDvJvJDaFSjhMOVDUsRXxCEVCyXzUqqKcqvTqdEKchX6LDLYBlJmrtUcVgWp1TSa2YW1U3UqVDK6nipUgjvG46TGIfWw3KLCKVajC7Oxao+rMTc+J4mM3F1YjgD52gS+wNiviLsA+UXtkFy2X123Gyjr7+qTK8knJUCniCXGZBka7ra+ZQF6Q7RLZyJxtKlTqKada3NGmWpJnCoaTjI1gSMzZTfrUcLydfaavdQmKtWV2zjDViaF1wwCCw6YvQbVbjpL2wrltTk+VQ1DTq5AbFyHCg3y2Lbgb6d8sfokoINpUrCxC1ze7HTmwLam30j5yXxm3VQPVYVVIfGEUmpOLriq1lzMRlsCraX3ppqJE+h3Xaa9lCu37pfjA73CEIQQhCAQhMEwORenNfnsGetK48mpfxTl+IOk7D6atntUoUayi/ydnDW4U6oW7eBRfAk8JxysYDBjrE3MUcazRxAaVYUZtVmKMoeUuEViAW9vH3Tbmh2+Z++QKTF4maQ7fM/fMGmO3zP3wNqgvNKdTgf94c2O3zP3zDUxAf7J2rVwrq9I3ClmCNmKZihpligI6WViL7xG+LxjVaj1GtmqOztbdmYljp3mNRVK7/8Aebgq27Q+yAorDu79035kHgfCxiBBG8eUwGEBf5OOu3gYpTwgPWe5SYgKzDczDuJmHqE7yT3kmBJUUAICjpEgAesxJ3AIoJv3yUo7DxVRGcU2QAHKaoszMCyimqfQYsuUBtbult9xWKVVlvkZgSLdEkXHVpw0ElMbtmtUGXMaVIKEFJGa2RVRArEnM+lJPWJF1uAIDrYPKQ0KbqlJHquTapY5irDUMwIJysEdSbj1wdGuI3E4g5i9Rs9QgC+gAAFgAAAAAABoAOAtGzYgKLLp7zEkQt3dcDIux95jhqWluyYGHHb5mZ5kdbfrH74Evs7lDVoghDlJsSciMbhXUFSQculRxcWNmMXflZiCLc4fWV9KdIEsmTIxIW7ECnTAJvogG4SANEdZ8z9815rv8z98Ccr8qa7oabOSmXLlKU7BbWAHR0sALW3WFrWlx9BOHL42tVHq08OUP5VWohX2UnnNsFgHrVFpUlZ6jaBQT5k8AOJM9Iejvk2mz8KKQOao5z1X+s5AFh+KBYDuvvJgWuExeZgEIQgYMwZtMQGG0MGKilSLgi043yq9G1RGLYUjKbnm2vYfkkbh2azuREReiDA8xVeSONB1pDz/ANImeSWM/Bjz/wBJ6ZfAqeAif/hy9Qgec8JyAxVT1gF7rt90laPouq8XPkJ3lcCBwigwggcLT0WPxqOO7KPhFB6KW/C1fNf4Z3EYYTPyYSjhv9FDfhavmv8ADD+idvw1XzT+Gdz+TiHyYRscN/onb8LV80/hmP6KG/C1fNP4Z3P5OJj5MI2OGH0UHjVq+afwxltD0WVVF6NQk9T2sfFRp5Gd/OFESbBiQeXMdydxuHvnouQOKDOPIajxAkW+KsbOoB6iLH2z1fV2Yp3gSPxPJyk/rIrd4B98DzCMSn1fbMHFL9UeJno9+Q2EO/D0f/aT7opR5GYZfVoUh3U0HuEo84UKlSppTRm/IQt7ryawPJDGVj/ZFB1ubezU+yehqGwqa7lHlHtPZwHASDh2H9F1QgZqjX42Cge0GL/0XVeFap9j+GdxXBiKDCiBwr+i+r+GqfZ/hmf6L6v4V/s/dO6/JhD5MIHDF9FtU/4z/Z+6PMH6JCSM9aqR1DIL/ZnaBhxNxRgVPkxyMoYQfNoATvOpJ72OpltpU7TcJNgIGRCEzAIQhAIGEIGJiEIGIQhAIQhAzCEIBCEIBCEIAZgwhA1M1IhCBraZAhCBkTYQhA2hCEDMIQgEzCEAhCEDMIQgEIQgf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4" descr="data:image/jpeg;base64,/9j/4AAQSkZJRgABAQAAAQABAAD/2wCEAAkGBxQSEhQUEhQUFBUUFBQUGBYUFRQXFxQVFRUXFhUVFxcYHCggGBolHBUVITEhJSkrLi4wGB8zODMsNygtLisBCgoKDg0NFw8PFCwcICYsLCwtLCssNywsLyssLDcsLC0sKys3KyssKy0rNywsLCwsOCwsLCw3KywsKywrLCwsLP/AABEIAMIBAwMBIgACEQEDEQH/xAAcAAABBAMBAAAAAAAAAAAAAAAAAwQFBgECBwj/xABOEAACAQIDAwgFBgoIBAcAAAABAgADEQQSIQUxQQYTIlFhcYGRBzKhscEUI0JSotFTYnJ0gpKys9LwFyUzNUNz4fEkRKPDFTRjk6S0wv/EABgBAQEBAQEAAAAAAAAAAAAAAAABAwIE/8QAIBEBAAICAgIDAQAAAAAAAAAAAAECAxEhQRIxIqHwE//aAAwDAQACEQMRAD8A7jCEIBCEIBCEIBCEIBCEIBCEIBCEIBCEIBCQPLDb4weHaorU8+ZFAqNp0nCk2uCbAkyuciPSImISq2NrYWgVZQi3NNiLEliKjnNwGm6x69A6DCV9+W+zx/zdDwcH3TKctdnndjMP41FHvgT8Jzbld6SjQxNOnhGwtam9NSamYuEcuy2ZkcBQAFJvqLy+7Hx4r0KVUWHOU0qZQb5c6hst+y9oDyEIQCEIQCEIQCEIQCEIQCEIQCEIQCEIQCEIQCEIQCEIQCEIQCEIQOceljl4+ByYfCkDEVFzs5AbmaZJCkKdC7EG17gZTpqJySvtXFViOfr1mz2NnqORY7ujewHhJD0h4k4jbGIA1AqJRX9BVRh+vnkftKoOeY6ABrdwXT4QJPYHJCpii/NlFVBmepUuqINTcm54A8OEzi+S7hFqUXWuj1DSUorqS4F7BKigsO1bjQ3tJnktynoUEr0atqlGupVubdA63BUkXIB0PE8Ilsza2DoVqbla2JRCf7Xmhza6kBKeZlY3N7lgOoCBEVOSGNDonMPmqAsutIggWB6QOVbXGhIOojfE8mcbTKB8O684zKlwguUF2vr0QAL3NhbW9pb6PLnDKMOKi1nOGrvUWploKXV6dRTdVYKrXqbhf1Ab62CeA9ItClzQNKo4Wvjaj35vWniq9SqoTpasAygg2HrC/GBVE5MY4uEGGZmKhxbKVKncRUD5De3AxljsBXwvNtWovRNQFkvdGIFr6HVSLi4NiLiXLZ3LvD0KuDGSs9DB061NWyUxVYOVWkoU1LAKiICc2pF7DdK3yp2+mKoYGmocPhaLpUL5bMzClqhDEkfNtvAOogNsBywxlE3pYmuttbM5dfFXuvsncvRtyy/8SoMXAWvRIWqq+qcwJSoo3hWs2h3FTv0J86YEfOL+Mcv6wK/GdA9BWNKbQq0joKuHa/5dJ1K/ZepA71CEIBCEIBCEIBCEIBCEIBCEIBCEIBCEIBG2L2hSpW52rTp33Z3Vb/rGc49KnLLF4SulLDOtNTTDFsiuxYlvrggAADhxMpGC5R1cZVzYpw7rzYUhVUkKtQ3sote9twA7IHdm27hgATiKFjuPO09dbaa66kSOqct8CP8AmabbrZCGve9rZb3vla3cZxTG0HRVLKy2VN6neowjW/6TjwMjndRdgOgpQbwPUqv16+o5/WgdrxXpQ2cgJ5120vZaVT6obeQBuIOp4yGxHppwa7qGKP6NEfSKn/F61M4jiMYoUDTRQDrfN82yE7/ySI2xGLDkWBvruF9CWI9rN5wPWmwtqpi8PSxFLMErIHUMAGAPBgCRcbtCZzX0tcta1OquDwVU06iDnKzpa4JHzdK5GmhzH9HtlZ2D6SWwOyqWFoLfEq9XWot0Sm1RnBNmF26eg3C2vVKMca+d3YlnqEszHUsSbkk9ZJvAaY6uzszOSzuzO5O9mYksT3kk+MbWjiqhJJsTfXd7Ii623wNbwm6OBvF/GLriEH0PbAa2haPflafU90wcUn1IDO8Iu1ZD9D2xFmHAW8YGJJ8nNrV8NXSthzaqtwCRmFnUqbqd4sT5CRccYGqUfNY6QPTvo95UfL8Nnewr0zzdZQLANvDAHcrCx77jhLRPMnJLlk+BxQrqCyMvN1qY0zpe6kX0zqdxPWRxvPROwdu0MZSFXD1A6nfwZD9V13q3YYElCEIBCEIBCEIBCEIBCEIBI/F7bw9KoKVStTSoVLhHdVOQXu2vDQxnyy5SU9n4V69QZjcJTS9jUqNfKgPDcSTwCk8J5s27tutja7V8QwZ2sLAWVVHqqo4AX43PWTA9AbX9JWz6A0rc+31cOBU+1cIP1pBbQ9LlILejQckroapCgE9ai5I8ROMYfrt5ibVULasfGBYOWG3W2hW55lCdFVCrdvVB4ntJ4dUrdipvcjUahmUm17DMpB4nSK09NxJmygA6ggnXXjAzise7JlIWw1uQzN+s5J9saUKAIB6AuAf7Nb69trzbazZU/KNvAan4Rnh1JUawHww6cW8gv3TFVUAstz4mICh2zekgBv1QNcNh7va2nHuG8eOg8ZI12UXGUab+08fC9/Ca4NbKXPG9vA2H2rn9GJ2vA2p1FP0QJtcdQmgUCas3hA3ZVO9REmp0/qL5Cbol9wJ9gioFuCj+e28BpzVP6i+VpjmU+qI9589Q9g+EDiD9VT4KfhAZc0n1F8hNsi8FA8BHDVEO9bduo92nsiZog7j56+0fdATuOqam3UNTaFRSJrof94GGVd9tOPdxi2y8XVw756VR6TjTNTYqSAeNt47DpE5tS4A7tV91vYR5GB0nYfpSxlMAVhSxI6yObqHvZOj9iW/Z3pVwr2FanWonibConmnSP6s4CtRhpfdFVxbCB6o2TtmhiVLYeqlUDflOq34Mu9T3iP55s9Hu2jQ2lh6h0DsKD9qViFF+wPkb9Gek4BCEIBCEIBCEIHHPT7iCamDpX6IWtUI62JRVPgM/6xnJ2SdM9PDH5ZhgNf8AhydBffUP3SjYTZWbViwHYF+JEBnRrC1otTVWJzMVsLjo5gT1GxuO+xj2tsumo0zn8oge68YnD2O77RgZWuwHRQk679Bwt29flEqlbKS9VrtawVdyjqA+MUxPqiwA7bk3kNikMBPF4w1GudANAOoffH2DHQEiVTfLhyE2KMVUAc9FRe27foB53ue7tllIR9MXjWpV1sOv/aXz0gck1wlFa1NrdMIUzZt4Y3Fze1lN/CUHZwvVB6jm/VBYe0CRUxiRlso3DT9XT2nMf0o3ZrTas2p6hpfu0maGHDdOpcIDoo3seofEwNKFNql8vRUb3bQDxi4Smm7pkb2bRfAffEdoY4CwPD1aa7l7+3290i6pZiDUuqnXRTbLe2YD6W47uowH+J2mOu/Yo0jNsex3KPE3lnw+ycLhVzYoZ3Bq9HN64VlahVpKDdqbgEDMpU3YsQLAxXKHFUarLzCFQodNRlvTBtRGXOwDBbliLZi24G5INatLEopZ6VRFFrlqTqBm9W5IA14dcTq1aqWzpbMoZc6suZTuZb71PAjSTO0eVNWqLKqUukrkoLlnVcubpXtfQm3VI/aGPNZqTFQhp06dO6FszCnfKzOxJLWsoJ3BVHCA0TH9Y8VPwi6VVbcfgZYdsbbw+LFNTRNNjWrVKlTOq2avV5wk1AjFlBZ/oroV35QYptXkelRTUwPTBd8qBly82uW2RnbMzEk2FyTlb6uoV3OYk1vOIc4yEq4IKkqQwIdWGhVgdQRxBi1wRA0uRFFO/u9q6j2Zpoe2bKba9Vj323+y8AxA6V/rC/3zSLvhWYKFuxL82AALkk5VAHEk++SA5L4q5HNbgCb1KAVQTYZmL5QSQbAm5seqBFUyQdCQd1xvB4EdoM9WbA2h8ow1CuP8WlTqdxZQSPA3E8x4jk/iUVnemUCZ753pI3QNmKozBnAOl1BE7p6HsbzmzlS9zRq1afC9iedQafi1VHhAu8IQgEIQgEIQgcV9NH/n6P5sv72rKxROks3pnP8AWFL81T97WlUJOQwGG0toBdBISrj24RxiadzGVeiRA0fGOeMQaueMHMQJl0ky3zywbCxFSiFqUiL21B47r+4adg1ErZEstFMqhRwAiSC/KHa2IrqGrFQtyAq+BOnlxJ04RhsYes3VYeeo/YPnN9reoniY72Fh70+q7FiepQo1/a8SOuRWaVAHpN6o9p/nSIbRx2X8q1gOCDhHW0K4Rb2sF3DttoPAWkPhVqD5/LcB7ZiuZA4swVr6X1Bsd8Ca5P7DVvnsQUKhqBytXooQlVr53D30yjMENswv2A45RbZSvkpUKQSlSLZN9+kzM2W5uiEt6uvqqQE1Wa7a202IIRAyIbMykgk1CWdjmtfIrO4VSbKNdCdG+Gwm8DgLsx0CjrJG4dm88OEBkKQG/wAhFRh2+rYHr0v3X3ywYPZXR5y4pU9fnqgu9S28UafVrv4cWF43xVeihOSkah+vXZiT25EIC+Zlisym4QpoH6y+2YOFfeLHui+I2ix+jTUdQpp8ReM/lPYO9dDEqDdd4tHODxbU2zIxU8bbmFiCGB0YEFgQdCGI3Ewp4m4sen2H1vA8f50mlXDj1k1HEHeOwyCX5Rbe+VUUFSmorK9zVHFLNdevUsDY3tkvcl2kRi8G+HKhx6yK5XiucBgrD6LgEEqdRcdYmKD3k1gKYrI9MIauIqMEUvqiio3Tr9Fb86GNPM7XNgDmIusCGvcdYMUpJm6Pl38D8PGI1KfNVGpllcA2zISVJ6xcAjuIBBuCAbiL0TY69x7QYDzA4rmmpva5o1KVXLe1zSdWsTwuUMlKm2MK9OrSK1RTq8016eHwdFkakamUZaVlqAiqwudRYWEhK187Xtr1aXGVSGt23v4xpS3QLbtTlRRrJWDJVbMjJSp1FwzJS+bWmlQVMnOq4K84QpALE8Cb3P0C4zTE0vxaNUd/Tpt7Epzj5nQ/QbiLY8rwbD1l8RUpMP8A9QO8whCAQhCAQhCBxL0zf3jT/NKf72tKtUPzctPpl/vKn+aUv3teVSoegYEFU3xrizfh7o4qHWNsRAjq00preb1pijL0nZ0mHuNN5koTGmG4ePujm8isY7Wn3H3/AO0sOGoc1QUbydO9UsWtbdmdlW34vjIfBJndV62HsN/hJ7aVUKbbubpA26ntzh+3Wp/q9ggVXapNSqtJNSCF7CxOpPZcky08pq7YTDrhF6BNzZTVzNh2sU50myMzPnvlzL0dCPpV/kql8RzrLUZVqIp5ouKitUJVGXIQTuOmZb3tfWbbTqGri6pKovzjXWnonROUW4m+W+Y6kknS8DXA4Y2AAuzbvHh3cSfda8smxtnqwzuM1FGOUH/mKo3u1voC+7fqAN5IiMHSLXy+vUdaCX0sX1cnqNrLf8aWuu6iyJ6iAInDojieok3Y9pM1w4/O3PplmyeFePZhtOo1QlmPZ2AcAANAOoCQGM03Dz1k1iHzGw3RticILXPgBvP3Cem9dxwyxzParV6zdZ8zEBXPHXv19u+SeMoEfRHtPxke9LssfH4zxW9vVDAQN6uh+r1/kn4e+L4aub6et+2Oo/z7YztaOGNxmG8Gx794bx+HbOQ4xNLQVF9U7+w8R/PZ1xSmSRcEhhuYGxBtYG413EjxjjZyB7qd1RSe50Fz5i/iV6o1wwsxU8Db4Sh/tTAB6C1KNOrUIUGrXIsqZQy80wUlcyqim4ANgWNwwIjaL3APgZK4PDYiuHoUqgVADVZTpxFNzdVLldVuo06W7jIpqBp1KtIkEozLcHQlGKlgeo2BEB3iCSqNxHQPtYe3P4ARgGtvuNeox4jXpuOwN4ix9wfzkeGPAm/UxFj5AWgKhr7pcvRBXy7UoD6/PJ/0Hf8A7cpYUAAjjfQ7wRvHt98tfotNtq4T/Nf24auPjA9KQhCAQhCAQhCBxH0y/wB5J+aUv3teVLEHoGW70yj+saf5pS/e15TsT6pgQtTfG+Ii7743xECPrzWjNq0xRl6TtJYc7vH3RzGtDh4+6OZFPNmev4N7tPbaSXKOtribfXK99qjKSOofMJp3yL2c1n8D98cbee4rD/1Cb9nO4gj9sQILZ9d6fSR2QkEXRipsd4uDu03R5gFF26vV/nykdhhpfstJLCfS/KgTmxv7SnfelHEVT2M2dQ3eMqnwjl8Voe7/AE++MNnVLt+VhaqjvU1D8IyfFaHz9tvjN8VtRLHLXymEpha12HfJfBMrm7d9vcPdKZQxdjr/AD/N48w2PbUXtw7iJpbL8dEUSnKDZVZhzyqebzhcw3Ak2HdroJB43ZzoAWVgreqWBF/OSOD5T4ii9O1RgqVA4U6qT1kcbXMmPSDyxTHc0tNcq011PWxG7unjvaZvGo419ta8V1P6FCqCLYJbkjrU/ZGb4TW0kdmULn9Fv2TObTomdHOx1y2Y683VpP8Ao36XuUeM121huaxbp22+F/Zfxkxs3Ak06gG9zTpjvZs1/s+2NeVrBtpVLfhD8ZzjtvaVnaG2qmnj+0AbeaxjhT0x23Hsv8JKbYWy9xpj/pm8i8KOmvHf+yZq6O6Dbx2MPMH74xBjgN7z7oyRif8AS5gOTw72/aMtfov/AL1wn+a37irKmiHj5S3eiv8AvXC/5j+zD1jA9KQhCAQhCAQhCBxX0zj+sKX5qn72rKRi26MvXpqH/G0fzYeypU++UDEnSBFtviFeLNviFeAwrQoiZrTFGXpO0hQ4ePujiN6PDx90cSKUoNZhHO0HzZr8QD7j72eMrxZn3eXhv+J8oEVhurqNo/wjantF/LQxk65XPbFka1j1e4wJKhWyFW4I2o4lHFm39x/WjTEDI7LwuR3qdxHhrNw+vWDv7j8dx8BNayZhb6SjQ/XTh5e7ulgNHFjNlq+fv/1gGvodOo/AxN0I3/79x4yhy1Y2/wBIjmiJm1NZzIc0EvLFs7DWXtb3A6+0DyMjcDhrWLeXE/cJbdi4TN84/qD7R4IP50E8mWzHJZKbHoCnkLbqYbEP+gL0we8hf1xKHgr18S79bb+1j0faJbOXO1BQomgD89Ws9W30F3pS7DxI6hbhIDZWGNKjm/xHOVRxzPp7tfBTNcFZiu57dY41CK29VuRbizt+jcKv7LSPwfrE/VUnz0++b7SqhnOU3VbKvaF0v4m58ZimLITxY28B/JmzRoTp4H2zdBpE95/nhFoGJavRQP62wn+ZW/8AqV5VDLd6IkvtXDH6rVj/APGrD4wPSEIQgEIQgEIQgcZ9Ng/4yh+b/wDcac7xJ0nRvTcv/FYc9dFh5OfvE5xid0CNbfEq0UY6xOrAZVpijN6omKUqdntHh4xeIUuHj7ovIogzTF4QEcUlxcbx/P8APhJbk/scYqlVyNesmXLT3ZlOl7kWN2su9bEjUkqpilaxsZvg8S2HqpWp2OUk2YXBuCrKw6mUsp46nUb4Apt0TcW67ggjgRwImwbhutuI3g9Ylq5RbOoV6S4nDNdiqmoOkVJYOQqELYVAEsQco1UAISqSo36/OArWUN61lP1vonvtuiTU3Qbrr1jpKfhAVCNOEUp1l/GX8g2v4GUNzVHFV9o9gMd4JKjECmh/QXW3Xm3geMWo4hNL1ai/ognwIjynj8OPX5+txszhUuOtd/keM5mBIbH2aMwDXdydKVLpMTvszDQcb2uewSwbU21TwK6lHxIFkppY08PfUEkaM3EAE9dzvFPr8q6uU08Oq0EOhFK+Zh1NUPSPjGGEwJY5qhsL3N/b3n2++Z/yje5ceHO5PNm0GxNU1qpuLlizHed5Yny7tOwF9tDEc4SFZUAptZnJVaVK4V6rZQTdmZUVVBPSAA0F02rZstJABcEhWYKCEVnapVJNlpqqs1r3sDvJvJDaFSjhMOVDUsRXxCEVCyXzUqqKcqvTqdEKchX6LDLYBlJmrtUcVgWp1TSa2YW1U3UqVDK6nipUgjvG46TGIfWw3KLCKVajC7Oxao+rMTc+J4mM3F1YjgD52gS+wNiviLsA+UXtkFy2X123Gyjr7+qTK8knJUCniCXGZBka7ra+ZQF6Q7RLZyJxtKlTqKada3NGmWpJnCoaTjI1gSMzZTfrUcLydfaavdQmKtWV2zjDViaF1wwCCw6YvQbVbjpL2wrltTk+VQ1DTq5AbFyHCg3y2Lbgb6d8sfokoINpUrCxC1ze7HTmwLam30j5yXxm3VQPVYVVIfGEUmpOLriq1lzMRlsCraX3ppqJE+h3Xaa9lCu37pfjA73CEIQQhCAQhMEwORenNfnsGetK48mpfxTl+IOk7D6atntUoUayi/ydnDW4U6oW7eBRfAk8JxysYDBjrE3MUcazRxAaVYUZtVmKMoeUuEViAW9vH3Tbmh2+Z++QKTF4maQ7fM/fMGmO3zP3wNqgvNKdTgf94c2O3zP3zDUxAf7J2rVwrq9I3ClmCNmKZihpligI6WViL7xG+LxjVaj1GtmqOztbdmYljp3mNRVK7/8Aebgq27Q+yAorDu79035kHgfCxiBBG8eUwGEBf5OOu3gYpTwgPWe5SYgKzDczDuJmHqE7yT3kmBJUUAICjpEgAesxJ3AIoJv3yUo7DxVRGcU2QAHKaoszMCyimqfQYsuUBtbult9xWKVVlvkZgSLdEkXHVpw0ElMbtmtUGXMaVIKEFJGa2RVRArEnM+lJPWJF1uAIDrYPKQ0KbqlJHquTapY5irDUMwIJysEdSbj1wdGuI3E4g5i9Rs9QgC+gAAFgAAAAAABoAOAtGzYgKLLp7zEkQt3dcDIux95jhqWluyYGHHb5mZ5kdbfrH74Evs7lDVoghDlJsSciMbhXUFSQculRxcWNmMXflZiCLc4fWV9KdIEsmTIxIW7ECnTAJvogG4SANEdZ8z9815rv8z98Ccr8qa7oabOSmXLlKU7BbWAHR0sALW3WFrWlx9BOHL42tVHq08OUP5VWohX2UnnNsFgHrVFpUlZ6jaBQT5k8AOJM9Iejvk2mz8KKQOao5z1X+s5AFh+KBYDuvvJgWuExeZgEIQgYMwZtMQGG0MGKilSLgi043yq9G1RGLYUjKbnm2vYfkkbh2azuREReiDA8xVeSONB1pDz/ANImeSWM/Bjz/wBJ6ZfAqeAif/hy9Qgec8JyAxVT1gF7rt90laPouq8XPkJ3lcCBwigwggcLT0WPxqOO7KPhFB6KW/C1fNf4Z3EYYTPyYSjhv9FDfhavmv8ADD+idvw1XzT+Gdz+TiHyYRscN/onb8LV80/hmP6KG/C1fNP4Z3P5OJj5MI2OGH0UHjVq+afwxltD0WVVF6NQk9T2sfFRp5Gd/OFESbBiQeXMdydxuHvnouQOKDOPIajxAkW+KsbOoB6iLH2z1fV2Yp3gSPxPJyk/rIrd4B98DzCMSn1fbMHFL9UeJno9+Q2EO/D0f/aT7opR5GYZfVoUh3U0HuEo84UKlSppTRm/IQt7ryawPJDGVj/ZFB1ubezU+yehqGwqa7lHlHtPZwHASDh2H9F1QgZqjX42Cge0GL/0XVeFap9j+GdxXBiKDCiBwr+i+r+GqfZ/hmf6L6v4V/s/dO6/JhD5MIHDF9FtU/4z/Z+6PMH6JCSM9aqR1DIL/ZnaBhxNxRgVPkxyMoYQfNoATvOpJ72OpltpU7TcJNgIGRCEzAIQhAIGEIGJiEIGIQhAIQhAzCEIBCEIBCEIAZgwhA1M1IhCBraZAhCBkTYQhA2hCEDMIQgEzCEAhCEDMIQgEIQgf//Z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8198" name="Picture 6" descr="http://cryoblate.com/wp-content/uploads/2014/02/279743_1_10882375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424" y="1916832"/>
            <a:ext cx="5184576" cy="388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1.bp.blogspot.com/-dB6ce8vb19k/Tk_WZVcbHQI/AAAAAAAAAfc/bsxepvz4v68/s320/eyecamer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67" y="2132856"/>
            <a:ext cx="3059832" cy="376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39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light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23528" y="763825"/>
            <a:ext cx="8568952" cy="1297024"/>
          </a:xfrm>
        </p:spPr>
        <p:txBody>
          <a:bodyPr>
            <a:normAutofit/>
          </a:bodyPr>
          <a:lstStyle/>
          <a:p>
            <a:pPr algn="l">
              <a:spcBef>
                <a:spcPts val="1800"/>
              </a:spcBef>
            </a:pP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เครื่องฉายภาพนิ่ง</a:t>
            </a:r>
            <a:r>
              <a:rPr lang="en-US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 ใช้ในห้องบรรยาย ห้องประชุม</a:t>
            </a: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light1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AutoShape 2" descr="data:image/jpeg;base64,/9j/4AAQSkZJRgABAQAAAQABAAD/2wCEAAkGBxQSEhQUEhQUFBUUFBQUGBYUFRQXFxQVFRUXFhUVFxcYHCggGBolHBUVITEhJSkrLi4wGB8zODMsNygtLisBCgoKDg0NFw8PFCwcICYsLCwtLCssNywsLyssLDcsLC0sKys3KyssKy0rNywsLCwsOCwsLCw3KywsKywrLCwsLP/AABEIAMIBAwMBIgACEQEDEQH/xAAcAAABBAMBAAAAAAAAAAAAAAAAAwQFBgECBwj/xABOEAACAQIDAwgFBgoIBAcAAAABAgADEQQSIQUxQQYTIlFhcYGRBzKhscEUI0JSotFTYnJ0gpKys9LwFyUzNUNz4fEkRKPDFTRjk6S0wv/EABgBAQEBAQEAAAAAAAAAAAAAAAABAwIE/8QAIBEBAAICAgIDAQAAAAAAAAAAAAECAxEhQRIxIqHwE//aAAwDAQACEQMRAD8A7jCEIBCEIBCEIBCEIBCEIBCEIBCEIBCEIBCQPLDb4weHaorU8+ZFAqNp0nCk2uCbAkyuciPSImISq2NrYWgVZQi3NNiLEliKjnNwGm6x69A6DCV9+W+zx/zdDwcH3TKctdnndjMP41FHvgT8Jzbld6SjQxNOnhGwtam9NSamYuEcuy2ZkcBQAFJvqLy+7Hx4r0KVUWHOU0qZQb5c6hst+y9oDyEIQCEIQCEIQCEIQCEIQCEIQCEIQCEIQCEIQCEIQCEIQCEIQCEIQOceljl4+ByYfCkDEVFzs5AbmaZJCkKdC7EG17gZTpqJySvtXFViOfr1mz2NnqORY7ujewHhJD0h4k4jbGIA1AqJRX9BVRh+vnkftKoOeY6ABrdwXT4QJPYHJCpii/NlFVBmepUuqINTcm54A8OEzi+S7hFqUXWuj1DSUorqS4F7BKigsO1bjQ3tJnktynoUEr0atqlGupVubdA63BUkXIB0PE8Ilsza2DoVqbla2JRCf7Xmhza6kBKeZlY3N7lgOoCBEVOSGNDonMPmqAsutIggWB6QOVbXGhIOojfE8mcbTKB8O684zKlwguUF2vr0QAL3NhbW9pb6PLnDKMOKi1nOGrvUWploKXV6dRTdVYKrXqbhf1Ab62CeA9ItClzQNKo4Wvjaj35vWniq9SqoTpasAygg2HrC/GBVE5MY4uEGGZmKhxbKVKncRUD5De3AxljsBXwvNtWovRNQFkvdGIFr6HVSLi4NiLiXLZ3LvD0KuDGSs9DB061NWyUxVYOVWkoU1LAKiICc2pF7DdK3yp2+mKoYGmocPhaLpUL5bMzClqhDEkfNtvAOogNsBywxlE3pYmuttbM5dfFXuvsncvRtyy/8SoMXAWvRIWqq+qcwJSoo3hWs2h3FTv0J86YEfOL+Mcv6wK/GdA9BWNKbQq0joKuHa/5dJ1K/ZepA71CEIBCEIBCEIBCEIBCEIBCEIBCEIBCEIBG2L2hSpW52rTp33Z3Vb/rGc49KnLLF4SulLDOtNTTDFsiuxYlvrggAADhxMpGC5R1cZVzYpw7rzYUhVUkKtQ3sote9twA7IHdm27hgATiKFjuPO09dbaa66kSOqct8CP8AmabbrZCGve9rZb3vla3cZxTG0HRVLKy2VN6neowjW/6TjwMjndRdgOgpQbwPUqv16+o5/WgdrxXpQ2cgJ5120vZaVT6obeQBuIOp4yGxHppwa7qGKP6NEfSKn/F61M4jiMYoUDTRQDrfN82yE7/ySI2xGLDkWBvruF9CWI9rN5wPWmwtqpi8PSxFLMErIHUMAGAPBgCRcbtCZzX0tcta1OquDwVU06iDnKzpa4JHzdK5GmhzH9HtlZ2D6SWwOyqWFoLfEq9XWot0Sm1RnBNmF26eg3C2vVKMca+d3YlnqEszHUsSbkk9ZJvAaY6uzszOSzuzO5O9mYksT3kk+MbWjiqhJJsTfXd7Ii623wNbwm6OBvF/GLriEH0PbAa2haPflafU90wcUn1IDO8Iu1ZD9D2xFmHAW8YGJJ8nNrV8NXSthzaqtwCRmFnUqbqd4sT5CRccYGqUfNY6QPTvo95UfL8Nnewr0zzdZQLANvDAHcrCx77jhLRPMnJLlk+BxQrqCyMvN1qY0zpe6kX0zqdxPWRxvPROwdu0MZSFXD1A6nfwZD9V13q3YYElCEIBCEIBCEIBCEIBCEIBI/F7bw9KoKVStTSoVLhHdVOQXu2vDQxnyy5SU9n4V69QZjcJTS9jUqNfKgPDcSTwCk8J5s27tutja7V8QwZ2sLAWVVHqqo4AX43PWTA9AbX9JWz6A0rc+31cOBU+1cIP1pBbQ9LlILejQckroapCgE9ai5I8ROMYfrt5ibVULasfGBYOWG3W2hW55lCdFVCrdvVB4ntJ4dUrdipvcjUahmUm17DMpB4nSK09NxJmygA6ggnXXjAzise7JlIWw1uQzN+s5J9saUKAIB6AuAf7Nb69trzbazZU/KNvAan4Rnh1JUawHww6cW8gv3TFVUAstz4mICh2zekgBv1QNcNh7va2nHuG8eOg8ZI12UXGUab+08fC9/Ca4NbKXPG9vA2H2rn9GJ2vA2p1FP0QJtcdQmgUCas3hA3ZVO9REmp0/qL5Cbol9wJ9gioFuCj+e28BpzVP6i+VpjmU+qI9589Q9g+EDiD9VT4KfhAZc0n1F8hNsi8FA8BHDVEO9bduo92nsiZog7j56+0fdATuOqam3UNTaFRSJrof94GGVd9tOPdxi2y8XVw756VR6TjTNTYqSAeNt47DpE5tS4A7tV91vYR5GB0nYfpSxlMAVhSxI6yObqHvZOj9iW/Z3pVwr2FanWonibConmnSP6s4CtRhpfdFVxbCB6o2TtmhiVLYeqlUDflOq34Mu9T3iP55s9Hu2jQ2lh6h0DsKD9qViFF+wPkb9Gek4BCEIBCEIBCEIHHPT7iCamDpX6IWtUI62JRVPgM/6xnJ2SdM9PDH5ZhgNf8AhydBffUP3SjYTZWbViwHYF+JEBnRrC1otTVWJzMVsLjo5gT1GxuO+xj2tsumo0zn8oge68YnD2O77RgZWuwHRQk679Bwt29flEqlbKS9VrtawVdyjqA+MUxPqiwA7bk3kNikMBPF4w1GudANAOoffH2DHQEiVTfLhyE2KMVUAc9FRe27foB53ue7tllIR9MXjWpV1sOv/aXz0gck1wlFa1NrdMIUzZt4Y3Fze1lN/CUHZwvVB6jm/VBYe0CRUxiRlso3DT9XT2nMf0o3ZrTas2p6hpfu0maGHDdOpcIDoo3seofEwNKFNql8vRUb3bQDxi4Smm7pkb2bRfAffEdoY4CwPD1aa7l7+3290i6pZiDUuqnXRTbLe2YD6W47uowH+J2mOu/Yo0jNsex3KPE3lnw+ycLhVzYoZ3Bq9HN64VlahVpKDdqbgEDMpU3YsQLAxXKHFUarLzCFQodNRlvTBtRGXOwDBbliLZi24G5INatLEopZ6VRFFrlqTqBm9W5IA14dcTq1aqWzpbMoZc6suZTuZb71PAjSTO0eVNWqLKqUukrkoLlnVcubpXtfQm3VI/aGPNZqTFQhp06dO6FszCnfKzOxJLWsoJ3BVHCA0TH9Y8VPwi6VVbcfgZYdsbbw+LFNTRNNjWrVKlTOq2avV5wk1AjFlBZ/oroV35QYptXkelRTUwPTBd8qBly82uW2RnbMzEk2FyTlb6uoV3OYk1vOIc4yEq4IKkqQwIdWGhVgdQRxBi1wRA0uRFFO/u9q6j2Zpoe2bKba9Vj323+y8AxA6V/rC/3zSLvhWYKFuxL82AALkk5VAHEk++SA5L4q5HNbgCb1KAVQTYZmL5QSQbAm5seqBFUyQdCQd1xvB4EdoM9WbA2h8ow1CuP8WlTqdxZQSPA3E8x4jk/iUVnemUCZ753pI3QNmKozBnAOl1BE7p6HsbzmzlS9zRq1afC9iedQafi1VHhAu8IQgEIQgEIQgcV9NH/n6P5sv72rKxROks3pnP8AWFL81T97WlUJOQwGG0toBdBISrj24RxiadzGVeiRA0fGOeMQaueMHMQJl0ky3zywbCxFSiFqUiL21B47r+4adg1ErZEstFMqhRwAiSC/KHa2IrqGrFQtyAq+BOnlxJ04RhsYes3VYeeo/YPnN9reoniY72Fh70+q7FiepQo1/a8SOuRWaVAHpN6o9p/nSIbRx2X8q1gOCDhHW0K4Rb2sF3DttoPAWkPhVqD5/LcB7ZiuZA4swVr6X1Bsd8Ca5P7DVvnsQUKhqBytXooQlVr53D30yjMENswv2A45RbZSvkpUKQSlSLZN9+kzM2W5uiEt6uvqqQE1Wa7a202IIRAyIbMykgk1CWdjmtfIrO4VSbKNdCdG+Gwm8DgLsx0CjrJG4dm88OEBkKQG/wAhFRh2+rYHr0v3X3ywYPZXR5y4pU9fnqgu9S28UafVrv4cWF43xVeihOSkah+vXZiT25EIC+Zlisym4QpoH6y+2YOFfeLHui+I2ix+jTUdQpp8ReM/lPYO9dDEqDdd4tHODxbU2zIxU8bbmFiCGB0YEFgQdCGI3Ewp4m4sen2H1vA8f50mlXDj1k1HEHeOwyCX5Rbe+VUUFSmorK9zVHFLNdevUsDY3tkvcl2kRi8G+HKhx6yK5XiucBgrD6LgEEqdRcdYmKD3k1gKYrI9MIauIqMEUvqiio3Tr9Fb86GNPM7XNgDmIusCGvcdYMUpJm6Pl38D8PGI1KfNVGpllcA2zISVJ6xcAjuIBBuCAbiL0TY69x7QYDzA4rmmpva5o1KVXLe1zSdWsTwuUMlKm2MK9OrSK1RTq8016eHwdFkakamUZaVlqAiqwudRYWEhK187Xtr1aXGVSGt23v4xpS3QLbtTlRRrJWDJVbMjJSp1FwzJS+bWmlQVMnOq4K84QpALE8Cb3P0C4zTE0vxaNUd/Tpt7Epzj5nQ/QbiLY8rwbD1l8RUpMP8A9QO8whCAQhCAQhCBxL0zf3jT/NKf72tKtUPzctPpl/vKn+aUv3teVSoegYEFU3xrizfh7o4qHWNsRAjq00preb1pijL0nZ0mHuNN5koTGmG4ePujm8isY7Wn3H3/AO0sOGoc1QUbydO9UsWtbdmdlW34vjIfBJndV62HsN/hJ7aVUKbbubpA26ntzh+3Wp/q9ggVXapNSqtJNSCF7CxOpPZcky08pq7YTDrhF6BNzZTVzNh2sU50myMzPnvlzL0dCPpV/kql8RzrLUZVqIp5ouKitUJVGXIQTuOmZb3tfWbbTqGri6pKovzjXWnonROUW4m+W+Y6kknS8DXA4Y2AAuzbvHh3cSfda8smxtnqwzuM1FGOUH/mKo3u1voC+7fqAN5IiMHSLXy+vUdaCX0sX1cnqNrLf8aWuu6iyJ6iAInDojieok3Y9pM1w4/O3PplmyeFePZhtOo1QlmPZ2AcAANAOoCQGM03Dz1k1iHzGw3RticILXPgBvP3Cem9dxwyxzParV6zdZ8zEBXPHXv19u+SeMoEfRHtPxke9LssfH4zxW9vVDAQN6uh+r1/kn4e+L4aub6et+2Oo/z7YztaOGNxmG8Gx794bx+HbOQ4xNLQVF9U7+w8R/PZ1xSmSRcEhhuYGxBtYG413EjxjjZyB7qd1RSe50Fz5i/iV6o1wwsxU8Db4Sh/tTAB6C1KNOrUIUGrXIsqZQy80wUlcyqim4ANgWNwwIjaL3APgZK4PDYiuHoUqgVADVZTpxFNzdVLldVuo06W7jIpqBp1KtIkEozLcHQlGKlgeo2BEB3iCSqNxHQPtYe3P4ARgGtvuNeox4jXpuOwN4ix9wfzkeGPAm/UxFj5AWgKhr7pcvRBXy7UoD6/PJ/0Hf8A7cpYUAAjjfQ7wRvHt98tfotNtq4T/Nf24auPjA9KQhCAQhCAQhCBxH0y/wB5J+aUv3teVLEHoGW70yj+saf5pS/e15TsT6pgQtTfG+Ii7743xECPrzWjNq0xRl6TtJYc7vH3RzGtDh4+6OZFPNmev4N7tPbaSXKOtribfXK99qjKSOofMJp3yL2c1n8D98cbee4rD/1Cb9nO4gj9sQILZ9d6fSR2QkEXRipsd4uDu03R5gFF26vV/nykdhhpfstJLCfS/KgTmxv7SnfelHEVT2M2dQ3eMqnwjl8Voe7/AE++MNnVLt+VhaqjvU1D8IyfFaHz9tvjN8VtRLHLXymEpha12HfJfBMrm7d9vcPdKZQxdjr/AD/N48w2PbUXtw7iJpbL8dEUSnKDZVZhzyqebzhcw3Ak2HdroJB43ZzoAWVgreqWBF/OSOD5T4ii9O1RgqVA4U6qT1kcbXMmPSDyxTHc0tNcq011PWxG7unjvaZvGo419ta8V1P6FCqCLYJbkjrU/ZGb4TW0kdmULn9Fv2TObTomdHOx1y2Y683VpP8Ao36XuUeM121huaxbp22+F/Zfxkxs3Ak06gG9zTpjvZs1/s+2NeVrBtpVLfhD8ZzjtvaVnaG2qmnj+0AbeaxjhT0x23Hsv8JKbYWy9xpj/pm8i8KOmvHf+yZq6O6Dbx2MPMH74xBjgN7z7oyRif8AS5gOTw72/aMtfov/AL1wn+a37irKmiHj5S3eiv8AvXC/5j+zD1jA9KQhCAQhCAQhCBxX0zj+sKX5qn72rKRi26MvXpqH/G0fzYeypU++UDEnSBFtviFeLNviFeAwrQoiZrTFGXpO0hQ4ePujiN6PDx90cSKUoNZhHO0HzZr8QD7j72eMrxZn3eXhv+J8oEVhurqNo/wjantF/LQxk65XPbFka1j1e4wJKhWyFW4I2o4lHFm39x/WjTEDI7LwuR3qdxHhrNw+vWDv7j8dx8BNayZhb6SjQ/XTh5e7ulgNHFjNlq+fv/1gGvodOo/AxN0I3/79x4yhy1Y2/wBIjmiJm1NZzIc0EvLFs7DWXtb3A6+0DyMjcDhrWLeXE/cJbdi4TN84/qD7R4IP50E8mWzHJZKbHoCnkLbqYbEP+gL0we8hf1xKHgr18S79bb+1j0faJbOXO1BQomgD89Ws9W30F3pS7DxI6hbhIDZWGNKjm/xHOVRxzPp7tfBTNcFZiu57dY41CK29VuRbizt+jcKv7LSPwfrE/VUnz0++b7SqhnOU3VbKvaF0v4m58ZimLITxY28B/JmzRoTp4H2zdBpE95/nhFoGJavRQP62wn+ZW/8AqV5VDLd6IkvtXDH6rVj/APGrD4wPSEIQgEIQgEIQgcZ9Ng/4yh+b/wDcac7xJ0nRvTcv/FYc9dFh5OfvE5xid0CNbfEq0UY6xOrAZVpijN6omKUqdntHh4xeIUuHj7ovIogzTF4QEcUlxcbx/P8APhJbk/scYqlVyNesmXLT3ZlOl7kWN2su9bEjUkqpilaxsZvg8S2HqpWp2OUk2YXBuCrKw6mUsp46nUb4Apt0TcW67ggjgRwImwbhutuI3g9Ylq5RbOoV6S4nDNdiqmoOkVJYOQqELYVAEsQco1UAISqSo36/OArWUN61lP1vonvtuiTU3Qbrr1jpKfhAVCNOEUp1l/GX8g2v4GUNzVHFV9o9gMd4JKjECmh/QXW3Xm3geMWo4hNL1ai/ognwIjynj8OPX5+txszhUuOtd/keM5mBIbH2aMwDXdydKVLpMTvszDQcb2uewSwbU21TwK6lHxIFkppY08PfUEkaM3EAE9dzvFPr8q6uU08Oq0EOhFK+Zh1NUPSPjGGEwJY5qhsL3N/b3n2++Z/yje5ceHO5PNm0GxNU1qpuLlizHed5Yny7tOwF9tDEc4SFZUAptZnJVaVK4V6rZQTdmZUVVBPSAA0F02rZstJABcEhWYKCEVnapVJNlpqqs1r3sDvJvJDaFSjhMOVDUsRXxCEVCyXzUqqKcqvTqdEKchX6LDLYBlJmrtUcVgWp1TSa2YW1U3UqVDK6nipUgjvG46TGIfWw3KLCKVajC7Oxao+rMTc+J4mM3F1YjgD52gS+wNiviLsA+UXtkFy2X123Gyjr7+qTK8knJUCniCXGZBka7ra+ZQF6Q7RLZyJxtKlTqKada3NGmWpJnCoaTjI1gSMzZTfrUcLydfaavdQmKtWV2zjDViaF1wwCCw6YvQbVbjpL2wrltTk+VQ1DTq5AbFyHCg3y2Lbgb6d8sfokoINpUrCxC1ze7HTmwLam30j5yXxm3VQPVYVVIfGEUmpOLriq1lzMRlsCraX3ppqJE+h3Xaa9lCu37pfjA73CEIQQhCAQhMEwORenNfnsGetK48mpfxTl+IOk7D6atntUoUayi/ydnDW4U6oW7eBRfAk8JxysYDBjrE3MUcazRxAaVYUZtVmKMoeUuEViAW9vH3Tbmh2+Z++QKTF4maQ7fM/fMGmO3zP3wNqgvNKdTgf94c2O3zP3zDUxAf7J2rVwrq9I3ClmCNmKZihpligI6WViL7xG+LxjVaj1GtmqOztbdmYljp3mNRVK7/8Aebgq27Q+yAorDu79035kHgfCxiBBG8eUwGEBf5OOu3gYpTwgPWe5SYgKzDczDuJmHqE7yT3kmBJUUAICjpEgAesxJ3AIoJv3yUo7DxVRGcU2QAHKaoszMCyimqfQYsuUBtbult9xWKVVlvkZgSLdEkXHVpw0ElMbtmtUGXMaVIKEFJGa2RVRArEnM+lJPWJF1uAIDrYPKQ0KbqlJHquTapY5irDUMwIJysEdSbj1wdGuI3E4g5i9Rs9QgC+gAAFgAAAAAABoAOAtGzYgKLLp7zEkQt3dcDIux95jhqWluyYGHHb5mZ5kdbfrH74Evs7lDVoghDlJsSciMbhXUFSQculRxcWNmMXflZiCLc4fWV9KdIEsmTIxIW7ECnTAJvogG4SANEdZ8z9815rv8z98Ccr8qa7oabOSmXLlKU7BbWAHR0sALW3WFrWlx9BOHL42tVHq08OUP5VWohX2UnnNsFgHrVFpUlZ6jaBQT5k8AOJM9Iejvk2mz8KKQOao5z1X+s5AFh+KBYDuvvJgWuExeZgEIQgYMwZtMQGG0MGKilSLgi043yq9G1RGLYUjKbnm2vYfkkbh2azuREReiDA8xVeSONB1pDz/ANImeSWM/Bjz/wBJ6ZfAqeAif/hy9Qgec8JyAxVT1gF7rt90laPouq8XPkJ3lcCBwigwggcLT0WPxqOO7KPhFB6KW/C1fNf4Z3EYYTPyYSjhv9FDfhavmv8ADD+idvw1XzT+Gdz+TiHyYRscN/onb8LV80/hmP6KG/C1fNP4Z3P5OJj5MI2OGH0UHjVq+afwxltD0WVVF6NQk9T2sfFRp5Gd/OFESbBiQeXMdydxuHvnouQOKDOPIajxAkW+KsbOoB6iLH2z1fV2Yp3gSPxPJyk/rIrd4B98DzCMSn1fbMHFL9UeJno9+Q2EO/D0f/aT7opR5GYZfVoUh3U0HuEo84UKlSppTRm/IQt7ryawPJDGVj/ZFB1ubezU+yehqGwqa7lHlHtPZwHASDh2H9F1QgZqjX42Cge0GL/0XVeFap9j+GdxXBiKDCiBwr+i+r+GqfZ/hmf6L6v4V/s/dO6/JhD5MIHDF9FtU/4z/Z+6PMH6JCSM9aqR1DIL/ZnaBhxNxRgVPkxyMoYQfNoATvOpJ72OpltpU7TcJNgIGRCEzAIQhAIGEIGJiEIGIQhAIQhAzCEIBCEIBCEIAZgwhA1M1IhCBraZAhCBkTYQhA2hCEDMIQgEzCEAhCEDMIQgEIQgf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4" descr="data:image/jpeg;base64,/9j/4AAQSkZJRgABAQAAAQABAAD/2wCEAAkGBxQSEhQUEhQUFBUUFBQUGBYUFRQXFxQVFRUXFhUVFxcYHCggGBolHBUVITEhJSkrLi4wGB8zODMsNygtLisBCgoKDg0NFw8PFCwcICYsLCwtLCssNywsLyssLDcsLC0sKys3KyssKy0rNywsLCwsOCwsLCw3KywsKywrLCwsLP/AABEIAMIBAwMBIgACEQEDEQH/xAAcAAABBAMBAAAAAAAAAAAAAAAAAwQFBgECBwj/xABOEAACAQIDAwgFBgoIBAcAAAABAgADEQQSIQUxQQYTIlFhcYGRBzKhscEUI0JSotFTYnJ0gpKys9LwFyUzNUNz4fEkRKPDFTRjk6S0wv/EABgBAQEBAQEAAAAAAAAAAAAAAAABAwIE/8QAIBEBAAICAgIDAQAAAAAAAAAAAAECAxEhQRIxIqHwE//aAAwDAQACEQMRAD8A7jCEIBCEIBCEIBCEIBCEIBCEIBCEIBCEIBCQPLDb4weHaorU8+ZFAqNp0nCk2uCbAkyuciPSImISq2NrYWgVZQi3NNiLEliKjnNwGm6x69A6DCV9+W+zx/zdDwcH3TKctdnndjMP41FHvgT8Jzbld6SjQxNOnhGwtam9NSamYuEcuy2ZkcBQAFJvqLy+7Hx4r0KVUWHOU0qZQb5c6hst+y9oDyEIQCEIQCEIQCEIQCEIQCEIQCEIQCEIQCEIQCEIQCEIQCEIQCEIQOceljl4+ByYfCkDEVFzs5AbmaZJCkKdC7EG17gZTpqJySvtXFViOfr1mz2NnqORY7ujewHhJD0h4k4jbGIA1AqJRX9BVRh+vnkftKoOeY6ABrdwXT4QJPYHJCpii/NlFVBmepUuqINTcm54A8OEzi+S7hFqUXWuj1DSUorqS4F7BKigsO1bjQ3tJnktynoUEr0atqlGupVubdA63BUkXIB0PE8Ilsza2DoVqbla2JRCf7Xmhza6kBKeZlY3N7lgOoCBEVOSGNDonMPmqAsutIggWB6QOVbXGhIOojfE8mcbTKB8O684zKlwguUF2vr0QAL3NhbW9pb6PLnDKMOKi1nOGrvUWploKXV6dRTdVYKrXqbhf1Ab62CeA9ItClzQNKo4Wvjaj35vWniq9SqoTpasAygg2HrC/GBVE5MY4uEGGZmKhxbKVKncRUD5De3AxljsBXwvNtWovRNQFkvdGIFr6HVSLi4NiLiXLZ3LvD0KuDGSs9DB061NWyUxVYOVWkoU1LAKiICc2pF7DdK3yp2+mKoYGmocPhaLpUL5bMzClqhDEkfNtvAOogNsBywxlE3pYmuttbM5dfFXuvsncvRtyy/8SoMXAWvRIWqq+qcwJSoo3hWs2h3FTv0J86YEfOL+Mcv6wK/GdA9BWNKbQq0joKuHa/5dJ1K/ZepA71CEIBCEIBCEIBCEIBCEIBCEIBCEIBCEIBG2L2hSpW52rTp33Z3Vb/rGc49KnLLF4SulLDOtNTTDFsiuxYlvrggAADhxMpGC5R1cZVzYpw7rzYUhVUkKtQ3sote9twA7IHdm27hgATiKFjuPO09dbaa66kSOqct8CP8AmabbrZCGve9rZb3vla3cZxTG0HRVLKy2VN6neowjW/6TjwMjndRdgOgpQbwPUqv16+o5/WgdrxXpQ2cgJ5120vZaVT6obeQBuIOp4yGxHppwa7qGKP6NEfSKn/F61M4jiMYoUDTRQDrfN82yE7/ySI2xGLDkWBvruF9CWI9rN5wPWmwtqpi8PSxFLMErIHUMAGAPBgCRcbtCZzX0tcta1OquDwVU06iDnKzpa4JHzdK5GmhzH9HtlZ2D6SWwOyqWFoLfEq9XWot0Sm1RnBNmF26eg3C2vVKMca+d3YlnqEszHUsSbkk9ZJvAaY6uzszOSzuzO5O9mYksT3kk+MbWjiqhJJsTfXd7Ii623wNbwm6OBvF/GLriEH0PbAa2haPflafU90wcUn1IDO8Iu1ZD9D2xFmHAW8YGJJ8nNrV8NXSthzaqtwCRmFnUqbqd4sT5CRccYGqUfNY6QPTvo95UfL8Nnewr0zzdZQLANvDAHcrCx77jhLRPMnJLlk+BxQrqCyMvN1qY0zpe6kX0zqdxPWRxvPROwdu0MZSFXD1A6nfwZD9V13q3YYElCEIBCEIBCEIBCEIBCEIBI/F7bw9KoKVStTSoVLhHdVOQXu2vDQxnyy5SU9n4V69QZjcJTS9jUqNfKgPDcSTwCk8J5s27tutja7V8QwZ2sLAWVVHqqo4AX43PWTA9AbX9JWz6A0rc+31cOBU+1cIP1pBbQ9LlILejQckroapCgE9ai5I8ROMYfrt5ibVULasfGBYOWG3W2hW55lCdFVCrdvVB4ntJ4dUrdipvcjUahmUm17DMpB4nSK09NxJmygA6ggnXXjAzise7JlIWw1uQzN+s5J9saUKAIB6AuAf7Nb69trzbazZU/KNvAan4Rnh1JUawHww6cW8gv3TFVUAstz4mICh2zekgBv1QNcNh7va2nHuG8eOg8ZI12UXGUab+08fC9/Ca4NbKXPG9vA2H2rn9GJ2vA2p1FP0QJtcdQmgUCas3hA3ZVO9REmp0/qL5Cbol9wJ9gioFuCj+e28BpzVP6i+VpjmU+qI9589Q9g+EDiD9VT4KfhAZc0n1F8hNsi8FA8BHDVEO9bduo92nsiZog7j56+0fdATuOqam3UNTaFRSJrof94GGVd9tOPdxi2y8XVw756VR6TjTNTYqSAeNt47DpE5tS4A7tV91vYR5GB0nYfpSxlMAVhSxI6yObqHvZOj9iW/Z3pVwr2FanWonibConmnSP6s4CtRhpfdFVxbCB6o2TtmhiVLYeqlUDflOq34Mu9T3iP55s9Hu2jQ2lh6h0DsKD9qViFF+wPkb9Gek4BCEIBCEIBCEIHHPT7iCamDpX6IWtUI62JRVPgM/6xnJ2SdM9PDH5ZhgNf8AhydBffUP3SjYTZWbViwHYF+JEBnRrC1otTVWJzMVsLjo5gT1GxuO+xj2tsumo0zn8oge68YnD2O77RgZWuwHRQk679Bwt29flEqlbKS9VrtawVdyjqA+MUxPqiwA7bk3kNikMBPF4w1GudANAOoffH2DHQEiVTfLhyE2KMVUAc9FRe27foB53ue7tllIR9MXjWpV1sOv/aXz0gck1wlFa1NrdMIUzZt4Y3Fze1lN/CUHZwvVB6jm/VBYe0CRUxiRlso3DT9XT2nMf0o3ZrTas2p6hpfu0maGHDdOpcIDoo3seofEwNKFNql8vRUb3bQDxi4Smm7pkb2bRfAffEdoY4CwPD1aa7l7+3290i6pZiDUuqnXRTbLe2YD6W47uowH+J2mOu/Yo0jNsex3KPE3lnw+ycLhVzYoZ3Bq9HN64VlahVpKDdqbgEDMpU3YsQLAxXKHFUarLzCFQodNRlvTBtRGXOwDBbliLZi24G5INatLEopZ6VRFFrlqTqBm9W5IA14dcTq1aqWzpbMoZc6suZTuZb71PAjSTO0eVNWqLKqUukrkoLlnVcubpXtfQm3VI/aGPNZqTFQhp06dO6FszCnfKzOxJLWsoJ3BVHCA0TH9Y8VPwi6VVbcfgZYdsbbw+LFNTRNNjWrVKlTOq2avV5wk1AjFlBZ/oroV35QYptXkelRTUwPTBd8qBly82uW2RnbMzEk2FyTlb6uoV3OYk1vOIc4yEq4IKkqQwIdWGhVgdQRxBi1wRA0uRFFO/u9q6j2Zpoe2bKba9Vj323+y8AxA6V/rC/3zSLvhWYKFuxL82AALkk5VAHEk++SA5L4q5HNbgCb1KAVQTYZmL5QSQbAm5seqBFUyQdCQd1xvB4EdoM9WbA2h8ow1CuP8WlTqdxZQSPA3E8x4jk/iUVnemUCZ753pI3QNmKozBnAOl1BE7p6HsbzmzlS9zRq1afC9iedQafi1VHhAu8IQgEIQgEIQgcV9NH/n6P5sv72rKxROks3pnP8AWFL81T97WlUJOQwGG0toBdBISrj24RxiadzGVeiRA0fGOeMQaueMHMQJl0ky3zywbCxFSiFqUiL21B47r+4adg1ErZEstFMqhRwAiSC/KHa2IrqGrFQtyAq+BOnlxJ04RhsYes3VYeeo/YPnN9reoniY72Fh70+q7FiepQo1/a8SOuRWaVAHpN6o9p/nSIbRx2X8q1gOCDhHW0K4Rb2sF3DttoPAWkPhVqD5/LcB7ZiuZA4swVr6X1Bsd8Ca5P7DVvnsQUKhqBytXooQlVr53D30yjMENswv2A45RbZSvkpUKQSlSLZN9+kzM2W5uiEt6uvqqQE1Wa7a202IIRAyIbMykgk1CWdjmtfIrO4VSbKNdCdG+Gwm8DgLsx0CjrJG4dm88OEBkKQG/wAhFRh2+rYHr0v3X3ywYPZXR5y4pU9fnqgu9S28UafVrv4cWF43xVeihOSkah+vXZiT25EIC+Zlisym4QpoH6y+2YOFfeLHui+I2ix+jTUdQpp8ReM/lPYO9dDEqDdd4tHODxbU2zIxU8bbmFiCGB0YEFgQdCGI3Ewp4m4sen2H1vA8f50mlXDj1k1HEHeOwyCX5Rbe+VUUFSmorK9zVHFLNdevUsDY3tkvcl2kRi8G+HKhx6yK5XiucBgrD6LgEEqdRcdYmKD3k1gKYrI9MIauIqMEUvqiio3Tr9Fb86GNPM7XNgDmIusCGvcdYMUpJm6Pl38D8PGI1KfNVGpllcA2zISVJ6xcAjuIBBuCAbiL0TY69x7QYDzA4rmmpva5o1KVXLe1zSdWsTwuUMlKm2MK9OrSK1RTq8016eHwdFkakamUZaVlqAiqwudRYWEhK187Xtr1aXGVSGt23v4xpS3QLbtTlRRrJWDJVbMjJSp1FwzJS+bWmlQVMnOq4K84QpALE8Cb3P0C4zTE0vxaNUd/Tpt7Epzj5nQ/QbiLY8rwbD1l8RUpMP8A9QO8whCAQhCAQhCBxL0zf3jT/NKf72tKtUPzctPpl/vKn+aUv3teVSoegYEFU3xrizfh7o4qHWNsRAjq00preb1pijL0nZ0mHuNN5koTGmG4ePujm8isY7Wn3H3/AO0sOGoc1QUbydO9UsWtbdmdlW34vjIfBJndV62HsN/hJ7aVUKbbubpA26ntzh+3Wp/q9ggVXapNSqtJNSCF7CxOpPZcky08pq7YTDrhF6BNzZTVzNh2sU50myMzPnvlzL0dCPpV/kql8RzrLUZVqIp5ouKitUJVGXIQTuOmZb3tfWbbTqGri6pKovzjXWnonROUW4m+W+Y6kknS8DXA4Y2AAuzbvHh3cSfda8smxtnqwzuM1FGOUH/mKo3u1voC+7fqAN5IiMHSLXy+vUdaCX0sX1cnqNrLf8aWuu6iyJ6iAInDojieok3Y9pM1w4/O3PplmyeFePZhtOo1QlmPZ2AcAANAOoCQGM03Dz1k1iHzGw3RticILXPgBvP3Cem9dxwyxzParV6zdZ8zEBXPHXv19u+SeMoEfRHtPxke9LssfH4zxW9vVDAQN6uh+r1/kn4e+L4aub6et+2Oo/z7YztaOGNxmG8Gx794bx+HbOQ4xNLQVF9U7+w8R/PZ1xSmSRcEhhuYGxBtYG413EjxjjZyB7qd1RSe50Fz5i/iV6o1wwsxU8Db4Sh/tTAB6C1KNOrUIUGrXIsqZQy80wUlcyqim4ANgWNwwIjaL3APgZK4PDYiuHoUqgVADVZTpxFNzdVLldVuo06W7jIpqBp1KtIkEozLcHQlGKlgeo2BEB3iCSqNxHQPtYe3P4ARgGtvuNeox4jXpuOwN4ix9wfzkeGPAm/UxFj5AWgKhr7pcvRBXy7UoD6/PJ/0Hf8A7cpYUAAjjfQ7wRvHt98tfotNtq4T/Nf24auPjA9KQhCAQhCAQhCBxH0y/wB5J+aUv3teVLEHoGW70yj+saf5pS/e15TsT6pgQtTfG+Ii7743xECPrzWjNq0xRl6TtJYc7vH3RzGtDh4+6OZFPNmev4N7tPbaSXKOtribfXK99qjKSOofMJp3yL2c1n8D98cbee4rD/1Cb9nO4gj9sQILZ9d6fSR2QkEXRipsd4uDu03R5gFF26vV/nykdhhpfstJLCfS/KgTmxv7SnfelHEVT2M2dQ3eMqnwjl8Voe7/AE++MNnVLt+VhaqjvU1D8IyfFaHz9tvjN8VtRLHLXymEpha12HfJfBMrm7d9vcPdKZQxdjr/AD/N48w2PbUXtw7iJpbL8dEUSnKDZVZhzyqebzhcw3Ak2HdroJB43ZzoAWVgreqWBF/OSOD5T4ii9O1RgqVA4U6qT1kcbXMmPSDyxTHc0tNcq011PWxG7unjvaZvGo419ta8V1P6FCqCLYJbkjrU/ZGb4TW0kdmULn9Fv2TObTomdHOx1y2Y683VpP8Ao36XuUeM121huaxbp22+F/Zfxkxs3Ak06gG9zTpjvZs1/s+2NeVrBtpVLfhD8ZzjtvaVnaG2qmnj+0AbeaxjhT0x23Hsv8JKbYWy9xpj/pm8i8KOmvHf+yZq6O6Dbx2MPMH74xBjgN7z7oyRif8AS5gOTw72/aMtfov/AL1wn+a37irKmiHj5S3eiv8AvXC/5j+zD1jA9KQhCAQhCAQhCBxX0zj+sKX5qn72rKRi26MvXpqH/G0fzYeypU++UDEnSBFtviFeLNviFeAwrQoiZrTFGXpO0hQ4ePujiN6PDx90cSKUoNZhHO0HzZr8QD7j72eMrxZn3eXhv+J8oEVhurqNo/wjantF/LQxk65XPbFka1j1e4wJKhWyFW4I2o4lHFm39x/WjTEDI7LwuR3qdxHhrNw+vWDv7j8dx8BNayZhb6SjQ/XTh5e7ulgNHFjNlq+fv/1gGvodOo/AxN0I3/79x4yhy1Y2/wBIjmiJm1NZzIc0EvLFs7DWXtb3A6+0DyMjcDhrWLeXE/cJbdi4TN84/qD7R4IP50E8mWzHJZKbHoCnkLbqYbEP+gL0we8hf1xKHgr18S79bb+1j0faJbOXO1BQomgD89Ws9W30F3pS7DxI6hbhIDZWGNKjm/xHOVRxzPp7tfBTNcFZiu57dY41CK29VuRbizt+jcKv7LSPwfrE/VUnz0++b7SqhnOU3VbKvaF0v4m58ZimLITxY28B/JmzRoTp4H2zdBpE95/nhFoGJavRQP62wn+ZW/8AqV5VDLd6IkvtXDH6rVj/APGrD4wPSEIQgEIQgEIQgcZ9Ng/4yh+b/wDcac7xJ0nRvTcv/FYc9dFh5OfvE5xid0CNbfEq0UY6xOrAZVpijN6omKUqdntHh4xeIUuHj7ovIogzTF4QEcUlxcbx/P8APhJbk/scYqlVyNesmXLT3ZlOl7kWN2su9bEjUkqpilaxsZvg8S2HqpWp2OUk2YXBuCrKw6mUsp46nUb4Apt0TcW67ggjgRwImwbhutuI3g9Ylq5RbOoV6S4nDNdiqmoOkVJYOQqELYVAEsQco1UAISqSo36/OArWUN61lP1vonvtuiTU3Qbrr1jpKfhAVCNOEUp1l/GX8g2v4GUNzVHFV9o9gMd4JKjECmh/QXW3Xm3geMWo4hNL1ai/ognwIjynj8OPX5+txszhUuOtd/keM5mBIbH2aMwDXdydKVLpMTvszDQcb2uewSwbU21TwK6lHxIFkppY08PfUEkaM3EAE9dzvFPr8q6uU08Oq0EOhFK+Zh1NUPSPjGGEwJY5qhsL3N/b3n2++Z/yje5ceHO5PNm0GxNU1qpuLlizHed5Yny7tOwF9tDEc4SFZUAptZnJVaVK4V6rZQTdmZUVVBPSAA0F02rZstJABcEhWYKCEVnapVJNlpqqs1r3sDvJvJDaFSjhMOVDUsRXxCEVCyXzUqqKcqvTqdEKchX6LDLYBlJmrtUcVgWp1TSa2YW1U3UqVDK6nipUgjvG46TGIfWw3KLCKVajC7Oxao+rMTc+J4mM3F1YjgD52gS+wNiviLsA+UXtkFy2X123Gyjr7+qTK8knJUCniCXGZBka7ra+ZQF6Q7RLZyJxtKlTqKada3NGmWpJnCoaTjI1gSMzZTfrUcLydfaavdQmKtWV2zjDViaF1wwCCw6YvQbVbjpL2wrltTk+VQ1DTq5AbFyHCg3y2Lbgb6d8sfokoINpUrCxC1ze7HTmwLam30j5yXxm3VQPVYVVIfGEUmpOLriq1lzMRlsCraX3ppqJE+h3Xaa9lCu37pfjA73CEIQQhCAQhMEwORenNfnsGetK48mpfxTl+IOk7D6atntUoUayi/ydnDW4U6oW7eBRfAk8JxysYDBjrE3MUcazRxAaVYUZtVmKMoeUuEViAW9vH3Tbmh2+Z++QKTF4maQ7fM/fMGmO3zP3wNqgvNKdTgf94c2O3zP3zDUxAf7J2rVwrq9I3ClmCNmKZihpligI6WViL7xG+LxjVaj1GtmqOztbdmYljp3mNRVK7/8Aebgq27Q+yAorDu79035kHgfCxiBBG8eUwGEBf5OOu3gYpTwgPWe5SYgKzDczDuJmHqE7yT3kmBJUUAICjpEgAesxJ3AIoJv3yUo7DxVRGcU2QAHKaoszMCyimqfQYsuUBtbult9xWKVVlvkZgSLdEkXHVpw0ElMbtmtUGXMaVIKEFJGa2RVRArEnM+lJPWJF1uAIDrYPKQ0KbqlJHquTapY5irDUMwIJysEdSbj1wdGuI3E4g5i9Rs9QgC+gAAFgAAAAAABoAOAtGzYgKLLp7zEkQt3dcDIux95jhqWluyYGHHb5mZ5kdbfrH74Evs7lDVoghDlJsSciMbhXUFSQculRxcWNmMXflZiCLc4fWV9KdIEsmTIxIW7ECnTAJvogG4SANEdZ8z9815rv8z98Ccr8qa7oabOSmXLlKU7BbWAHR0sALW3WFrWlx9BOHL42tVHq08OUP5VWohX2UnnNsFgHrVFpUlZ6jaBQT5k8AOJM9Iejvk2mz8KKQOao5z1X+s5AFh+KBYDuvvJgWuExeZgEIQgYMwZtMQGG0MGKilSLgi043yq9G1RGLYUjKbnm2vYfkkbh2azuREReiDA8xVeSONB1pDz/ANImeSWM/Bjz/wBJ6ZfAqeAif/hy9Qgec8JyAxVT1gF7rt90laPouq8XPkJ3lcCBwigwggcLT0WPxqOO7KPhFB6KW/C1fNf4Z3EYYTPyYSjhv9FDfhavmv8ADD+idvw1XzT+Gdz+TiHyYRscN/onb8LV80/hmP6KG/C1fNP4Z3P5OJj5MI2OGH0UHjVq+afwxltD0WVVF6NQk9T2sfFRp5Gd/OFESbBiQeXMdydxuHvnouQOKDOPIajxAkW+KsbOoB6iLH2z1fV2Yp3gSPxPJyk/rIrd4B98DzCMSn1fbMHFL9UeJno9+Q2EO/D0f/aT7opR5GYZfVoUh3U0HuEo84UKlSppTRm/IQt7ryawPJDGVj/ZFB1ubezU+yehqGwqa7lHlHtPZwHASDh2H9F1QgZqjX42Cge0GL/0XVeFap9j+GdxXBiKDCiBwr+i+r+GqfZ/hmf6L6v4V/s/dO6/JhD5MIHDF9FtU/4z/Z+6PMH6JCSM9aqR1DIL/ZnaBhxNxRgVPkxyMoYQfNoATvOpJ72OpltpU7TcJNgIGRCEzAIQhAIGEIGJiEIGIQhAIQhAzCEIBCEIBCEIAZgwhA1M1IhCBraZAhCBkTYQhA2hCEDMIQgEzCEAhCEDMIQgEIQgf//Z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9218" name="Picture 2" descr="http://www.thaigoodview.com/library/contest2552/type2/science04/01/scipts/images/p152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132856"/>
            <a:ext cx="466785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mis.lib.nu.ac.th/asset/admin/picture_office/JcfKTExWed246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9571"/>
            <a:ext cx="3672408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49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light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23528" y="763825"/>
            <a:ext cx="8568952" cy="1297024"/>
          </a:xfrm>
        </p:spPr>
        <p:txBody>
          <a:bodyPr>
            <a:normAutofit/>
          </a:bodyPr>
          <a:lstStyle/>
          <a:p>
            <a:pPr algn="l">
              <a:spcBef>
                <a:spcPts val="1800"/>
              </a:spcBef>
            </a:pP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ความสว่า</a:t>
            </a:r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ง</a:t>
            </a:r>
            <a:r>
              <a:rPr lang="en-US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light1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AutoShape 2" descr="data:image/jpeg;base64,/9j/4AAQSkZJRgABAQAAAQABAAD/2wCEAAkGBxQSEhQUEhQUFBUUFBQUGBYUFRQXFxQVFRUXFhUVFxcYHCggGBolHBUVITEhJSkrLi4wGB8zODMsNygtLisBCgoKDg0NFw8PFCwcICYsLCwtLCssNywsLyssLDcsLC0sKys3KyssKy0rNywsLCwsOCwsLCw3KywsKywrLCwsLP/AABEIAMIBAwMBIgACEQEDEQH/xAAcAAABBAMBAAAAAAAAAAAAAAAAAwQFBgECBwj/xABOEAACAQIDAwgFBgoIBAcAAAABAgADEQQSIQUxQQYTIlFhcYGRBzKhscEUI0JSotFTYnJ0gpKys9LwFyUzNUNz4fEkRKPDFTRjk6S0wv/EABgBAQEBAQEAAAAAAAAAAAAAAAABAwIE/8QAIBEBAAICAgIDAQAAAAAAAAAAAAECAxEhQRIxIqHwE//aAAwDAQACEQMRAD8A7jCEIBCEIBCEIBCEIBCEIBCEIBCEIBCEIBCQPLDb4weHaorU8+ZFAqNp0nCk2uCbAkyuciPSImISq2NrYWgVZQi3NNiLEliKjnNwGm6x69A6DCV9+W+zx/zdDwcH3TKctdnndjMP41FHvgT8Jzbld6SjQxNOnhGwtam9NSamYuEcuy2ZkcBQAFJvqLy+7Hx4r0KVUWHOU0qZQb5c6hst+y9oDyEIQCEIQCEIQCEIQCEIQCEIQCEIQCEIQCEIQCEIQCEIQCEIQCEIQOceljl4+ByYfCkDEVFzs5AbmaZJCkKdC7EG17gZTpqJySvtXFViOfr1mz2NnqORY7ujewHhJD0h4k4jbGIA1AqJRX9BVRh+vnkftKoOeY6ABrdwXT4QJPYHJCpii/NlFVBmepUuqINTcm54A8OEzi+S7hFqUXWuj1DSUorqS4F7BKigsO1bjQ3tJnktynoUEr0atqlGupVubdA63BUkXIB0PE8Ilsza2DoVqbla2JRCf7Xmhza6kBKeZlY3N7lgOoCBEVOSGNDonMPmqAsutIggWB6QOVbXGhIOojfE8mcbTKB8O684zKlwguUF2vr0QAL3NhbW9pb6PLnDKMOKi1nOGrvUWploKXV6dRTdVYKrXqbhf1Ab62CeA9ItClzQNKo4Wvjaj35vWniq9SqoTpasAygg2HrC/GBVE5MY4uEGGZmKhxbKVKncRUD5De3AxljsBXwvNtWovRNQFkvdGIFr6HVSLi4NiLiXLZ3LvD0KuDGSs9DB061NWyUxVYOVWkoU1LAKiICc2pF7DdK3yp2+mKoYGmocPhaLpUL5bMzClqhDEkfNtvAOogNsBywxlE3pYmuttbM5dfFXuvsncvRtyy/8SoMXAWvRIWqq+qcwJSoo3hWs2h3FTv0J86YEfOL+Mcv6wK/GdA9BWNKbQq0joKuHa/5dJ1K/ZepA71CEIBCEIBCEIBCEIBCEIBCEIBCEIBCEIBG2L2hSpW52rTp33Z3Vb/rGc49KnLLF4SulLDOtNTTDFsiuxYlvrggAADhxMpGC5R1cZVzYpw7rzYUhVUkKtQ3sote9twA7IHdm27hgATiKFjuPO09dbaa66kSOqct8CP8AmabbrZCGve9rZb3vla3cZxTG0HRVLKy2VN6neowjW/6TjwMjndRdgOgpQbwPUqv16+o5/WgdrxXpQ2cgJ5120vZaVT6obeQBuIOp4yGxHppwa7qGKP6NEfSKn/F61M4jiMYoUDTRQDrfN82yE7/ySI2xGLDkWBvruF9CWI9rN5wPWmwtqpi8PSxFLMErIHUMAGAPBgCRcbtCZzX0tcta1OquDwVU06iDnKzpa4JHzdK5GmhzH9HtlZ2D6SWwOyqWFoLfEq9XWot0Sm1RnBNmF26eg3C2vVKMca+d3YlnqEszHUsSbkk9ZJvAaY6uzszOSzuzO5O9mYksT3kk+MbWjiqhJJsTfXd7Ii623wNbwm6OBvF/GLriEH0PbAa2haPflafU90wcUn1IDO8Iu1ZD9D2xFmHAW8YGJJ8nNrV8NXSthzaqtwCRmFnUqbqd4sT5CRccYGqUfNY6QPTvo95UfL8Nnewr0zzdZQLANvDAHcrCx77jhLRPMnJLlk+BxQrqCyMvN1qY0zpe6kX0zqdxPWRxvPROwdu0MZSFXD1A6nfwZD9V13q3YYElCEIBCEIBCEIBCEIBCEIBI/F7bw9KoKVStTSoVLhHdVOQXu2vDQxnyy5SU9n4V69QZjcJTS9jUqNfKgPDcSTwCk8J5s27tutja7V8QwZ2sLAWVVHqqo4AX43PWTA9AbX9JWz6A0rc+31cOBU+1cIP1pBbQ9LlILejQckroapCgE9ai5I8ROMYfrt5ibVULasfGBYOWG3W2hW55lCdFVCrdvVB4ntJ4dUrdipvcjUahmUm17DMpB4nSK09NxJmygA6ggnXXjAzise7JlIWw1uQzN+s5J9saUKAIB6AuAf7Nb69trzbazZU/KNvAan4Rnh1JUawHww6cW8gv3TFVUAstz4mICh2zekgBv1QNcNh7va2nHuG8eOg8ZI12UXGUab+08fC9/Ca4NbKXPG9vA2H2rn9GJ2vA2p1FP0QJtcdQmgUCas3hA3ZVO9REmp0/qL5Cbol9wJ9gioFuCj+e28BpzVP6i+VpjmU+qI9589Q9g+EDiD9VT4KfhAZc0n1F8hNsi8FA8BHDVEO9bduo92nsiZog7j56+0fdATuOqam3UNTaFRSJrof94GGVd9tOPdxi2y8XVw756VR6TjTNTYqSAeNt47DpE5tS4A7tV91vYR5GB0nYfpSxlMAVhSxI6yObqHvZOj9iW/Z3pVwr2FanWonibConmnSP6s4CtRhpfdFVxbCB6o2TtmhiVLYeqlUDflOq34Mu9T3iP55s9Hu2jQ2lh6h0DsKD9qViFF+wPkb9Gek4BCEIBCEIBCEIHHPT7iCamDpX6IWtUI62JRVPgM/6xnJ2SdM9PDH5ZhgNf8AhydBffUP3SjYTZWbViwHYF+JEBnRrC1otTVWJzMVsLjo5gT1GxuO+xj2tsumo0zn8oge68YnD2O77RgZWuwHRQk679Bwt29flEqlbKS9VrtawVdyjqA+MUxPqiwA7bk3kNikMBPF4w1GudANAOoffH2DHQEiVTfLhyE2KMVUAc9FRe27foB53ue7tllIR9MXjWpV1sOv/aXz0gck1wlFa1NrdMIUzZt4Y3Fze1lN/CUHZwvVB6jm/VBYe0CRUxiRlso3DT9XT2nMf0o3ZrTas2p6hpfu0maGHDdOpcIDoo3seofEwNKFNql8vRUb3bQDxi4Smm7pkb2bRfAffEdoY4CwPD1aa7l7+3290i6pZiDUuqnXRTbLe2YD6W47uowH+J2mOu/Yo0jNsex3KPE3lnw+ycLhVzYoZ3Bq9HN64VlahVpKDdqbgEDMpU3YsQLAxXKHFUarLzCFQodNRlvTBtRGXOwDBbliLZi24G5INatLEopZ6VRFFrlqTqBm9W5IA14dcTq1aqWzpbMoZc6suZTuZb71PAjSTO0eVNWqLKqUukrkoLlnVcubpXtfQm3VI/aGPNZqTFQhp06dO6FszCnfKzOxJLWsoJ3BVHCA0TH9Y8VPwi6VVbcfgZYdsbbw+LFNTRNNjWrVKlTOq2avV5wk1AjFlBZ/oroV35QYptXkelRTUwPTBd8qBly82uW2RnbMzEk2FyTlb6uoV3OYk1vOIc4yEq4IKkqQwIdWGhVgdQRxBi1wRA0uRFFO/u9q6j2Zpoe2bKba9Vj323+y8AxA6V/rC/3zSLvhWYKFuxL82AALkk5VAHEk++SA5L4q5HNbgCb1KAVQTYZmL5QSQbAm5seqBFUyQdCQd1xvB4EdoM9WbA2h8ow1CuP8WlTqdxZQSPA3E8x4jk/iUVnemUCZ753pI3QNmKozBnAOl1BE7p6HsbzmzlS9zRq1afC9iedQafi1VHhAu8IQgEIQgEIQgcV9NH/n6P5sv72rKxROks3pnP8AWFL81T97WlUJOQwGG0toBdBISrj24RxiadzGVeiRA0fGOeMQaueMHMQJl0ky3zywbCxFSiFqUiL21B47r+4adg1ErZEstFMqhRwAiSC/KHa2IrqGrFQtyAq+BOnlxJ04RhsYes3VYeeo/YPnN9reoniY72Fh70+q7FiepQo1/a8SOuRWaVAHpN6o9p/nSIbRx2X8q1gOCDhHW0K4Rb2sF3DttoPAWkPhVqD5/LcB7ZiuZA4swVr6X1Bsd8Ca5P7DVvnsQUKhqBytXooQlVr53D30yjMENswv2A45RbZSvkpUKQSlSLZN9+kzM2W5uiEt6uvqqQE1Wa7a202IIRAyIbMykgk1CWdjmtfIrO4VSbKNdCdG+Gwm8DgLsx0CjrJG4dm88OEBkKQG/wAhFRh2+rYHr0v3X3ywYPZXR5y4pU9fnqgu9S28UafVrv4cWF43xVeihOSkah+vXZiT25EIC+Zlisym4QpoH6y+2YOFfeLHui+I2ix+jTUdQpp8ReM/lPYO9dDEqDdd4tHODxbU2zIxU8bbmFiCGB0YEFgQdCGI3Ewp4m4sen2H1vA8f50mlXDj1k1HEHeOwyCX5Rbe+VUUFSmorK9zVHFLNdevUsDY3tkvcl2kRi8G+HKhx6yK5XiucBgrD6LgEEqdRcdYmKD3k1gKYrI9MIauIqMEUvqiio3Tr9Fb86GNPM7XNgDmIusCGvcdYMUpJm6Pl38D8PGI1KfNVGpllcA2zISVJ6xcAjuIBBuCAbiL0TY69x7QYDzA4rmmpva5o1KVXLe1zSdWsTwuUMlKm2MK9OrSK1RTq8016eHwdFkakamUZaVlqAiqwudRYWEhK187Xtr1aXGVSGt23v4xpS3QLbtTlRRrJWDJVbMjJSp1FwzJS+bWmlQVMnOq4K84QpALE8Cb3P0C4zTE0vxaNUd/Tpt7Epzj5nQ/QbiLY8rwbD1l8RUpMP8A9QO8whCAQhCAQhCBxL0zf3jT/NKf72tKtUPzctPpl/vKn+aUv3teVSoegYEFU3xrizfh7o4qHWNsRAjq00preb1pijL0nZ0mHuNN5koTGmG4ePujm8isY7Wn3H3/AO0sOGoc1QUbydO9UsWtbdmdlW34vjIfBJndV62HsN/hJ7aVUKbbubpA26ntzh+3Wp/q9ggVXapNSqtJNSCF7CxOpPZcky08pq7YTDrhF6BNzZTVzNh2sU50myMzPnvlzL0dCPpV/kql8RzrLUZVqIp5ouKitUJVGXIQTuOmZb3tfWbbTqGri6pKovzjXWnonROUW4m+W+Y6kknS8DXA4Y2AAuzbvHh3cSfda8smxtnqwzuM1FGOUH/mKo3u1voC+7fqAN5IiMHSLXy+vUdaCX0sX1cnqNrLf8aWuu6iyJ6iAInDojieok3Y9pM1w4/O3PplmyeFePZhtOo1QlmPZ2AcAANAOoCQGM03Dz1k1iHzGw3RticILXPgBvP3Cem9dxwyxzParV6zdZ8zEBXPHXv19u+SeMoEfRHtPxke9LssfH4zxW9vVDAQN6uh+r1/kn4e+L4aub6et+2Oo/z7YztaOGNxmG8Gx794bx+HbOQ4xNLQVF9U7+w8R/PZ1xSmSRcEhhuYGxBtYG413EjxjjZyB7qd1RSe50Fz5i/iV6o1wwsxU8Db4Sh/tTAB6C1KNOrUIUGrXIsqZQy80wUlcyqim4ANgWNwwIjaL3APgZK4PDYiuHoUqgVADVZTpxFNzdVLldVuo06W7jIpqBp1KtIkEozLcHQlGKlgeo2BEB3iCSqNxHQPtYe3P4ARgGtvuNeox4jXpuOwN4ix9wfzkeGPAm/UxFj5AWgKhr7pcvRBXy7UoD6/PJ/0Hf8A7cpYUAAjjfQ7wRvHt98tfotNtq4T/Nf24auPjA9KQhCAQhCAQhCBxH0y/wB5J+aUv3teVLEHoGW70yj+saf5pS/e15TsT6pgQtTfG+Ii7743xECPrzWjNq0xRl6TtJYc7vH3RzGtDh4+6OZFPNmev4N7tPbaSXKOtribfXK99qjKSOofMJp3yL2c1n8D98cbee4rD/1Cb9nO4gj9sQILZ9d6fSR2QkEXRipsd4uDu03R5gFF26vV/nykdhhpfstJLCfS/KgTmxv7SnfelHEVT2M2dQ3eMqnwjl8Voe7/AE++MNnVLt+VhaqjvU1D8IyfFaHz9tvjN8VtRLHLXymEpha12HfJfBMrm7d9vcPdKZQxdjr/AD/N48w2PbUXtw7iJpbL8dEUSnKDZVZhzyqebzhcw3Ak2HdroJB43ZzoAWVgreqWBF/OSOD5T4ii9O1RgqVA4U6qT1kcbXMmPSDyxTHc0tNcq011PWxG7unjvaZvGo419ta8V1P6FCqCLYJbkjrU/ZGb4TW0kdmULn9Fv2TObTomdHOx1y2Y683VpP8Ao36XuUeM121huaxbp22+F/Zfxkxs3Ak06gG9zTpjvZs1/s+2NeVrBtpVLfhD8ZzjtvaVnaG2qmnj+0AbeaxjhT0x23Hsv8JKbYWy9xpj/pm8i8KOmvHf+yZq6O6Dbx2MPMH74xBjgN7z7oyRif8AS5gOTw72/aMtfov/AL1wn+a37irKmiHj5S3eiv8AvXC/5j+zD1jA9KQhCAQhCAQhCBxX0zj+sKX5qn72rKRi26MvXpqH/G0fzYeypU++UDEnSBFtviFeLNviFeAwrQoiZrTFGXpO0hQ4ePujiN6PDx90cSKUoNZhHO0HzZr8QD7j72eMrxZn3eXhv+J8oEVhurqNo/wjantF/LQxk65XPbFka1j1e4wJKhWyFW4I2o4lHFm39x/WjTEDI7LwuR3qdxHhrNw+vWDv7j8dx8BNayZhb6SjQ/XTh5e7ulgNHFjNlq+fv/1gGvodOo/AxN0I3/79x4yhy1Y2/wBIjmiJm1NZzIc0EvLFs7DWXtb3A6+0DyMjcDhrWLeXE/cJbdi4TN84/qD7R4IP50E8mWzHJZKbHoCnkLbqYbEP+gL0we8hf1xKHgr18S79bb+1j0faJbOXO1BQomgD89Ws9W30F3pS7DxI6hbhIDZWGNKjm/xHOVRxzPp7tfBTNcFZiu57dY41CK29VuRbizt+jcKv7LSPwfrE/VUnz0++b7SqhnOU3VbKvaF0v4m58ZimLITxY28B/JmzRoTp4H2zdBpE95/nhFoGJavRQP62wn+ZW/8AqV5VDLd6IkvtXDH6rVj/APGrD4wPSEIQgEIQgEIQgcZ9Ng/4yh+b/wDcac7xJ0nRvTcv/FYc9dFh5OfvE5xid0CNbfEq0UY6xOrAZVpijN6omKUqdntHh4xeIUuHj7ovIogzTF4QEcUlxcbx/P8APhJbk/scYqlVyNesmXLT3ZlOl7kWN2su9bEjUkqpilaxsZvg8S2HqpWp2OUk2YXBuCrKw6mUsp46nUb4Apt0TcW67ggjgRwImwbhutuI3g9Ylq5RbOoV6S4nDNdiqmoOkVJYOQqELYVAEsQco1UAISqSo36/OArWUN61lP1vonvtuiTU3Qbrr1jpKfhAVCNOEUp1l/GX8g2v4GUNzVHFV9o9gMd4JKjECmh/QXW3Xm3geMWo4hNL1ai/ognwIjynj8OPX5+txszhUuOtd/keM5mBIbH2aMwDXdydKVLpMTvszDQcb2uewSwbU21TwK6lHxIFkppY08PfUEkaM3EAE9dzvFPr8q6uU08Oq0EOhFK+Zh1NUPSPjGGEwJY5qhsL3N/b3n2++Z/yje5ceHO5PNm0GxNU1qpuLlizHed5Yny7tOwF9tDEc4SFZUAptZnJVaVK4V6rZQTdmZUVVBPSAA0F02rZstJABcEhWYKCEVnapVJNlpqqs1r3sDvJvJDaFSjhMOVDUsRXxCEVCyXzUqqKcqvTqdEKchX6LDLYBlJmrtUcVgWp1TSa2YW1U3UqVDK6nipUgjvG46TGIfWw3KLCKVajC7Oxao+rMTc+J4mM3F1YjgD52gS+wNiviLsA+UXtkFy2X123Gyjr7+qTK8knJUCniCXGZBka7ra+ZQF6Q7RLZyJxtKlTqKada3NGmWpJnCoaTjI1gSMzZTfrUcLydfaavdQmKtWV2zjDViaF1wwCCw6YvQbVbjpL2wrltTk+VQ1DTq5AbFyHCg3y2Lbgb6d8sfokoINpUrCxC1ze7HTmwLam30j5yXxm3VQPVYVVIfGEUmpOLriq1lzMRlsCraX3ppqJE+h3Xaa9lCu37pfjA73CEIQQhCAQhMEwORenNfnsGetK48mpfxTl+IOk7D6atntUoUayi/ydnDW4U6oW7eBRfAk8JxysYDBjrE3MUcazRxAaVYUZtVmKMoeUuEViAW9vH3Tbmh2+Z++QKTF4maQ7fM/fMGmO3zP3wNqgvNKdTgf94c2O3zP3zDUxAf7J2rVwrq9I3ClmCNmKZihpligI6WViL7xG+LxjVaj1GtmqOztbdmYljp3mNRVK7/8Aebgq27Q+yAorDu79035kHgfCxiBBG8eUwGEBf5OOu3gYpTwgPWe5SYgKzDczDuJmHqE7yT3kmBJUUAICjpEgAesxJ3AIoJv3yUo7DxVRGcU2QAHKaoszMCyimqfQYsuUBtbult9xWKVVlvkZgSLdEkXHVpw0ElMbtmtUGXMaVIKEFJGa2RVRArEnM+lJPWJF1uAIDrYPKQ0KbqlJHquTapY5irDUMwIJysEdSbj1wdGuI3E4g5i9Rs9QgC+gAAFgAAAAAABoAOAtGzYgKLLp7zEkQt3dcDIux95jhqWluyYGHHb5mZ5kdbfrH74Evs7lDVoghDlJsSciMbhXUFSQculRxcWNmMXflZiCLc4fWV9KdIEsmTIxIW7ECnTAJvogG4SANEdZ8z9815rv8z98Ccr8qa7oabOSmXLlKU7BbWAHR0sALW3WFrWlx9BOHL42tVHq08OUP5VWohX2UnnNsFgHrVFpUlZ6jaBQT5k8AOJM9Iejvk2mz8KKQOao5z1X+s5AFh+KBYDuvvJgWuExeZgEIQgYMwZtMQGG0MGKilSLgi043yq9G1RGLYUjKbnm2vYfkkbh2azuREReiDA8xVeSONB1pDz/ANImeSWM/Bjz/wBJ6ZfAqeAif/hy9Qgec8JyAxVT1gF7rt90laPouq8XPkJ3lcCBwigwggcLT0WPxqOO7KPhFB6KW/C1fNf4Z3EYYTPyYSjhv9FDfhavmv8ADD+idvw1XzT+Gdz+TiHyYRscN/onb8LV80/hmP6KG/C1fNP4Z3P5OJj5MI2OGH0UHjVq+afwxltD0WVVF6NQk9T2sfFRp5Gd/OFESbBiQeXMdydxuHvnouQOKDOPIajxAkW+KsbOoB6iLH2z1fV2Yp3gSPxPJyk/rIrd4B98DzCMSn1fbMHFL9UeJno9+Q2EO/D0f/aT7opR5GYZfVoUh3U0HuEo84UKlSppTRm/IQt7ryawPJDGVj/ZFB1ubezU+yehqGwqa7lHlHtPZwHASDh2H9F1QgZqjX42Cge0GL/0XVeFap9j+GdxXBiKDCiBwr+i+r+GqfZ/hmf6L6v4V/s/dO6/JhD5MIHDF9FtU/4z/Z+6PMH6JCSM9aqR1DIL/ZnaBhxNxRgVPkxyMoYQfNoATvOpJ72OpltpU7TcJNgIGRCEzAIQhAIGEIGJiEIGIQhAIQhAzCEIBCEIBCEIAZgwhA1M1IhCBraZAhCBkTYQhA2hCEDMIQgEzCEAhCEDMIQgEIQgf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4" descr="data:image/jpeg;base64,/9j/4AAQSkZJRgABAQAAAQABAAD/2wCEAAkGBxQSEhQUEhQUFBUUFBQUGBYUFRQXFxQVFRUXFhUVFxcYHCggGBolHBUVITEhJSkrLi4wGB8zODMsNygtLisBCgoKDg0NFw8PFCwcICYsLCwtLCssNywsLyssLDcsLC0sKys3KyssKy0rNywsLCwsOCwsLCw3KywsKywrLCwsLP/AABEIAMIBAwMBIgACEQEDEQH/xAAcAAABBAMBAAAAAAAAAAAAAAAAAwQFBgECBwj/xABOEAACAQIDAwgFBgoIBAcAAAABAgADEQQSIQUxQQYTIlFhcYGRBzKhscEUI0JSotFTYnJ0gpKys9LwFyUzNUNz4fEkRKPDFTRjk6S0wv/EABgBAQEBAQEAAAAAAAAAAAAAAAABAwIE/8QAIBEBAAICAgIDAQAAAAAAAAAAAAECAxEhQRIxIqHwE//aAAwDAQACEQMRAD8A7jCEIBCEIBCEIBCEIBCEIBCEIBCEIBCEIBCQPLDb4weHaorU8+ZFAqNp0nCk2uCbAkyuciPSImISq2NrYWgVZQi3NNiLEliKjnNwGm6x69A6DCV9+W+zx/zdDwcH3TKctdnndjMP41FHvgT8Jzbld6SjQxNOnhGwtam9NSamYuEcuy2ZkcBQAFJvqLy+7Hx4r0KVUWHOU0qZQb5c6hst+y9oDyEIQCEIQCEIQCEIQCEIQCEIQCEIQCEIQCEIQCEIQCEIQCEIQCEIQOceljl4+ByYfCkDEVFzs5AbmaZJCkKdC7EG17gZTpqJySvtXFViOfr1mz2NnqORY7ujewHhJD0h4k4jbGIA1AqJRX9BVRh+vnkftKoOeY6ABrdwXT4QJPYHJCpii/NlFVBmepUuqINTcm54A8OEzi+S7hFqUXWuj1DSUorqS4F7BKigsO1bjQ3tJnktynoUEr0atqlGupVubdA63BUkXIB0PE8Ilsza2DoVqbla2JRCf7Xmhza6kBKeZlY3N7lgOoCBEVOSGNDonMPmqAsutIggWB6QOVbXGhIOojfE8mcbTKB8O684zKlwguUF2vr0QAL3NhbW9pb6PLnDKMOKi1nOGrvUWploKXV6dRTdVYKrXqbhf1Ab62CeA9ItClzQNKo4Wvjaj35vWniq9SqoTpasAygg2HrC/GBVE5MY4uEGGZmKhxbKVKncRUD5De3AxljsBXwvNtWovRNQFkvdGIFr6HVSLi4NiLiXLZ3LvD0KuDGSs9DB061NWyUxVYOVWkoU1LAKiICc2pF7DdK3yp2+mKoYGmocPhaLpUL5bMzClqhDEkfNtvAOogNsBywxlE3pYmuttbM5dfFXuvsncvRtyy/8SoMXAWvRIWqq+qcwJSoo3hWs2h3FTv0J86YEfOL+Mcv6wK/GdA9BWNKbQq0joKuHa/5dJ1K/ZepA71CEIBCEIBCEIBCEIBCEIBCEIBCEIBCEIBG2L2hSpW52rTp33Z3Vb/rGc49KnLLF4SulLDOtNTTDFsiuxYlvrggAADhxMpGC5R1cZVzYpw7rzYUhVUkKtQ3sote9twA7IHdm27hgATiKFjuPO09dbaa66kSOqct8CP8AmabbrZCGve9rZb3vla3cZxTG0HRVLKy2VN6neowjW/6TjwMjndRdgOgpQbwPUqv16+o5/WgdrxXpQ2cgJ5120vZaVT6obeQBuIOp4yGxHppwa7qGKP6NEfSKn/F61M4jiMYoUDTRQDrfN82yE7/ySI2xGLDkWBvruF9CWI9rN5wPWmwtqpi8PSxFLMErIHUMAGAPBgCRcbtCZzX0tcta1OquDwVU06iDnKzpa4JHzdK5GmhzH9HtlZ2D6SWwOyqWFoLfEq9XWot0Sm1RnBNmF26eg3C2vVKMca+d3YlnqEszHUsSbkk9ZJvAaY6uzszOSzuzO5O9mYksT3kk+MbWjiqhJJsTfXd7Ii623wNbwm6OBvF/GLriEH0PbAa2haPflafU90wcUn1IDO8Iu1ZD9D2xFmHAW8YGJJ8nNrV8NXSthzaqtwCRmFnUqbqd4sT5CRccYGqUfNY6QPTvo95UfL8Nnewr0zzdZQLANvDAHcrCx77jhLRPMnJLlk+BxQrqCyMvN1qY0zpe6kX0zqdxPWRxvPROwdu0MZSFXD1A6nfwZD9V13q3YYElCEIBCEIBCEIBCEIBCEIBI/F7bw9KoKVStTSoVLhHdVOQXu2vDQxnyy5SU9n4V69QZjcJTS9jUqNfKgPDcSTwCk8J5s27tutja7V8QwZ2sLAWVVHqqo4AX43PWTA9AbX9JWz6A0rc+31cOBU+1cIP1pBbQ9LlILejQckroapCgE9ai5I8ROMYfrt5ibVULasfGBYOWG3W2hW55lCdFVCrdvVB4ntJ4dUrdipvcjUahmUm17DMpB4nSK09NxJmygA6ggnXXjAzise7JlIWw1uQzN+s5J9saUKAIB6AuAf7Nb69trzbazZU/KNvAan4Rnh1JUawHww6cW8gv3TFVUAstz4mICh2zekgBv1QNcNh7va2nHuG8eOg8ZI12UXGUab+08fC9/Ca4NbKXPG9vA2H2rn9GJ2vA2p1FP0QJtcdQmgUCas3hA3ZVO9REmp0/qL5Cbol9wJ9gioFuCj+e28BpzVP6i+VpjmU+qI9589Q9g+EDiD9VT4KfhAZc0n1F8hNsi8FA8BHDVEO9bduo92nsiZog7j56+0fdATuOqam3UNTaFRSJrof94GGVd9tOPdxi2y8XVw756VR6TjTNTYqSAeNt47DpE5tS4A7tV91vYR5GB0nYfpSxlMAVhSxI6yObqHvZOj9iW/Z3pVwr2FanWonibConmnSP6s4CtRhpfdFVxbCB6o2TtmhiVLYeqlUDflOq34Mu9T3iP55s9Hu2jQ2lh6h0DsKD9qViFF+wPkb9Gek4BCEIBCEIBCEIHHPT7iCamDpX6IWtUI62JRVPgM/6xnJ2SdM9PDH5ZhgNf8AhydBffUP3SjYTZWbViwHYF+JEBnRrC1otTVWJzMVsLjo5gT1GxuO+xj2tsumo0zn8oge68YnD2O77RgZWuwHRQk679Bwt29flEqlbKS9VrtawVdyjqA+MUxPqiwA7bk3kNikMBPF4w1GudANAOoffH2DHQEiVTfLhyE2KMVUAc9FRe27foB53ue7tllIR9MXjWpV1sOv/aXz0gck1wlFa1NrdMIUzZt4Y3Fze1lN/CUHZwvVB6jm/VBYe0CRUxiRlso3DT9XT2nMf0o3ZrTas2p6hpfu0maGHDdOpcIDoo3seofEwNKFNql8vRUb3bQDxi4Smm7pkb2bRfAffEdoY4CwPD1aa7l7+3290i6pZiDUuqnXRTbLe2YD6W47uowH+J2mOu/Yo0jNsex3KPE3lnw+ycLhVzYoZ3Bq9HN64VlahVpKDdqbgEDMpU3YsQLAxXKHFUarLzCFQodNRlvTBtRGXOwDBbliLZi24G5INatLEopZ6VRFFrlqTqBm9W5IA14dcTq1aqWzpbMoZc6suZTuZb71PAjSTO0eVNWqLKqUukrkoLlnVcubpXtfQm3VI/aGPNZqTFQhp06dO6FszCnfKzOxJLWsoJ3BVHCA0TH9Y8VPwi6VVbcfgZYdsbbw+LFNTRNNjWrVKlTOq2avV5wk1AjFlBZ/oroV35QYptXkelRTUwPTBd8qBly82uW2RnbMzEk2FyTlb6uoV3OYk1vOIc4yEq4IKkqQwIdWGhVgdQRxBi1wRA0uRFFO/u9q6j2Zpoe2bKba9Vj323+y8AxA6V/rC/3zSLvhWYKFuxL82AALkk5VAHEk++SA5L4q5HNbgCb1KAVQTYZmL5QSQbAm5seqBFUyQdCQd1xvB4EdoM9WbA2h8ow1CuP8WlTqdxZQSPA3E8x4jk/iUVnemUCZ753pI3QNmKozBnAOl1BE7p6HsbzmzlS9zRq1afC9iedQafi1VHhAu8IQgEIQgEIQgcV9NH/n6P5sv72rKxROks3pnP8AWFL81T97WlUJOQwGG0toBdBISrj24RxiadzGVeiRA0fGOeMQaueMHMQJl0ky3zywbCxFSiFqUiL21B47r+4adg1ErZEstFMqhRwAiSC/KHa2IrqGrFQtyAq+BOnlxJ04RhsYes3VYeeo/YPnN9reoniY72Fh70+q7FiepQo1/a8SOuRWaVAHpN6o9p/nSIbRx2X8q1gOCDhHW0K4Rb2sF3DttoPAWkPhVqD5/LcB7ZiuZA4swVr6X1Bsd8Ca5P7DVvnsQUKhqBytXooQlVr53D30yjMENswv2A45RbZSvkpUKQSlSLZN9+kzM2W5uiEt6uvqqQE1Wa7a202IIRAyIbMykgk1CWdjmtfIrO4VSbKNdCdG+Gwm8DgLsx0CjrJG4dm88OEBkKQG/wAhFRh2+rYHr0v3X3ywYPZXR5y4pU9fnqgu9S28UafVrv4cWF43xVeihOSkah+vXZiT25EIC+Zlisym4QpoH6y+2YOFfeLHui+I2ix+jTUdQpp8ReM/lPYO9dDEqDdd4tHODxbU2zIxU8bbmFiCGB0YEFgQdCGI3Ewp4m4sen2H1vA8f50mlXDj1k1HEHeOwyCX5Rbe+VUUFSmorK9zVHFLNdevUsDY3tkvcl2kRi8G+HKhx6yK5XiucBgrD6LgEEqdRcdYmKD3k1gKYrI9MIauIqMEUvqiio3Tr9Fb86GNPM7XNgDmIusCGvcdYMUpJm6Pl38D8PGI1KfNVGpllcA2zISVJ6xcAjuIBBuCAbiL0TY69x7QYDzA4rmmpva5o1KVXLe1zSdWsTwuUMlKm2MK9OrSK1RTq8016eHwdFkakamUZaVlqAiqwudRYWEhK187Xtr1aXGVSGt23v4xpS3QLbtTlRRrJWDJVbMjJSp1FwzJS+bWmlQVMnOq4K84QpALE8Cb3P0C4zTE0vxaNUd/Tpt7Epzj5nQ/QbiLY8rwbD1l8RUpMP8A9QO8whCAQhCAQhCBxL0zf3jT/NKf72tKtUPzctPpl/vKn+aUv3teVSoegYEFU3xrizfh7o4qHWNsRAjq00preb1pijL0nZ0mHuNN5koTGmG4ePujm8isY7Wn3H3/AO0sOGoc1QUbydO9UsWtbdmdlW34vjIfBJndV62HsN/hJ7aVUKbbubpA26ntzh+3Wp/q9ggVXapNSqtJNSCF7CxOpPZcky08pq7YTDrhF6BNzZTVzNh2sU50myMzPnvlzL0dCPpV/kql8RzrLUZVqIp5ouKitUJVGXIQTuOmZb3tfWbbTqGri6pKovzjXWnonROUW4m+W+Y6kknS8DXA4Y2AAuzbvHh3cSfda8smxtnqwzuM1FGOUH/mKo3u1voC+7fqAN5IiMHSLXy+vUdaCX0sX1cnqNrLf8aWuu6iyJ6iAInDojieok3Y9pM1w4/O3PplmyeFePZhtOo1QlmPZ2AcAANAOoCQGM03Dz1k1iHzGw3RticILXPgBvP3Cem9dxwyxzParV6zdZ8zEBXPHXv19u+SeMoEfRHtPxke9LssfH4zxW9vVDAQN6uh+r1/kn4e+L4aub6et+2Oo/z7YztaOGNxmG8Gx794bx+HbOQ4xNLQVF9U7+w8R/PZ1xSmSRcEhhuYGxBtYG413EjxjjZyB7qd1RSe50Fz5i/iV6o1wwsxU8Db4Sh/tTAB6C1KNOrUIUGrXIsqZQy80wUlcyqim4ANgWNwwIjaL3APgZK4PDYiuHoUqgVADVZTpxFNzdVLldVuo06W7jIpqBp1KtIkEozLcHQlGKlgeo2BEB3iCSqNxHQPtYe3P4ARgGtvuNeox4jXpuOwN4ix9wfzkeGPAm/UxFj5AWgKhr7pcvRBXy7UoD6/PJ/0Hf8A7cpYUAAjjfQ7wRvHt98tfotNtq4T/Nf24auPjA9KQhCAQhCAQhCBxH0y/wB5J+aUv3teVLEHoGW70yj+saf5pS/e15TsT6pgQtTfG+Ii7743xECPrzWjNq0xRl6TtJYc7vH3RzGtDh4+6OZFPNmev4N7tPbaSXKOtribfXK99qjKSOofMJp3yL2c1n8D98cbee4rD/1Cb9nO4gj9sQILZ9d6fSR2QkEXRipsd4uDu03R5gFF26vV/nykdhhpfstJLCfS/KgTmxv7SnfelHEVT2M2dQ3eMqnwjl8Voe7/AE++MNnVLt+VhaqjvU1D8IyfFaHz9tvjN8VtRLHLXymEpha12HfJfBMrm7d9vcPdKZQxdjr/AD/N48w2PbUXtw7iJpbL8dEUSnKDZVZhzyqebzhcw3Ak2HdroJB43ZzoAWVgreqWBF/OSOD5T4ii9O1RgqVA4U6qT1kcbXMmPSDyxTHc0tNcq011PWxG7unjvaZvGo419ta8V1P6FCqCLYJbkjrU/ZGb4TW0kdmULn9Fv2TObTomdHOx1y2Y683VpP8Ao36XuUeM121huaxbp22+F/Zfxkxs3Ak06gG9zTpjvZs1/s+2NeVrBtpVLfhD8ZzjtvaVnaG2qmnj+0AbeaxjhT0x23Hsv8JKbYWy9xpj/pm8i8KOmvHf+yZq6O6Dbx2MPMH74xBjgN7z7oyRif8AS5gOTw72/aMtfov/AL1wn+a37irKmiHj5S3eiv8AvXC/5j+zD1jA9KQhCAQhCAQhCBxX0zj+sKX5qn72rKRi26MvXpqH/G0fzYeypU++UDEnSBFtviFeLNviFeAwrQoiZrTFGXpO0hQ4ePujiN6PDx90cSKUoNZhHO0HzZr8QD7j72eMrxZn3eXhv+J8oEVhurqNo/wjantF/LQxk65XPbFka1j1e4wJKhWyFW4I2o4lHFm39x/WjTEDI7LwuR3qdxHhrNw+vWDv7j8dx8BNayZhb6SjQ/XTh5e7ulgNHFjNlq+fv/1gGvodOo/AxN0I3/79x4yhy1Y2/wBIjmiJm1NZzIc0EvLFs7DWXtb3A6+0DyMjcDhrWLeXE/cJbdi4TN84/qD7R4IP50E8mWzHJZKbHoCnkLbqYbEP+gL0we8hf1xKHgr18S79bb+1j0faJbOXO1BQomgD89Ws9W30F3pS7DxI6hbhIDZWGNKjm/xHOVRxzPp7tfBTNcFZiu57dY41CK29VuRbizt+jcKv7LSPwfrE/VUnz0++b7SqhnOU3VbKvaF0v4m58ZimLITxY28B/JmzRoTp4H2zdBpE95/nhFoGJavRQP62wn+ZW/8AqV5VDLd6IkvtXDH6rVj/APGrD4wPSEIQgEIQgEIQgcZ9Ng/4yh+b/wDcac7xJ0nRvTcv/FYc9dFh5OfvE5xid0CNbfEq0UY6xOrAZVpijN6omKUqdntHh4xeIUuHj7ovIogzTF4QEcUlxcbx/P8APhJbk/scYqlVyNesmXLT3ZlOl7kWN2su9bEjUkqpilaxsZvg8S2HqpWp2OUk2YXBuCrKw6mUsp46nUb4Apt0TcW67ggjgRwImwbhutuI3g9Ylq5RbOoV6S4nDNdiqmoOkVJYOQqELYVAEsQco1UAISqSo36/OArWUN61lP1vonvtuiTU3Qbrr1jpKfhAVCNOEUp1l/GX8g2v4GUNzVHFV9o9gMd4JKjECmh/QXW3Xm3geMWo4hNL1ai/ognwIjynj8OPX5+txszhUuOtd/keM5mBIbH2aMwDXdydKVLpMTvszDQcb2uewSwbU21TwK6lHxIFkppY08PfUEkaM3EAE9dzvFPr8q6uU08Oq0EOhFK+Zh1NUPSPjGGEwJY5qhsL3N/b3n2++Z/yje5ceHO5PNm0GxNU1qpuLlizHed5Yny7tOwF9tDEc4SFZUAptZnJVaVK4V6rZQTdmZUVVBPSAA0F02rZstJABcEhWYKCEVnapVJNlpqqs1r3sDvJvJDaFSjhMOVDUsRXxCEVCyXzUqqKcqvTqdEKchX6LDLYBlJmrtUcVgWp1TSa2YW1U3UqVDK6nipUgjvG46TGIfWw3KLCKVajC7Oxao+rMTc+J4mM3F1YjgD52gS+wNiviLsA+UXtkFy2X123Gyjr7+qTK8knJUCniCXGZBka7ra+ZQF6Q7RLZyJxtKlTqKada3NGmWpJnCoaTjI1gSMzZTfrUcLydfaavdQmKtWV2zjDViaF1wwCCw6YvQbVbjpL2wrltTk+VQ1DTq5AbFyHCg3y2Lbgb6d8sfokoINpUrCxC1ze7HTmwLam30j5yXxm3VQPVYVVIfGEUmpOLriq1lzMRlsCraX3ppqJE+h3Xaa9lCu37pfjA73CEIQQhCAQhMEwORenNfnsGetK48mpfxTl+IOk7D6atntUoUayi/ydnDW4U6oW7eBRfAk8JxysYDBjrE3MUcazRxAaVYUZtVmKMoeUuEViAW9vH3Tbmh2+Z++QKTF4maQ7fM/fMGmO3zP3wNqgvNKdTgf94c2O3zP3zDUxAf7J2rVwrq9I3ClmCNmKZihpligI6WViL7xG+LxjVaj1GtmqOztbdmYljp3mNRVK7/8Aebgq27Q+yAorDu79035kHgfCxiBBG8eUwGEBf5OOu3gYpTwgPWe5SYgKzDczDuJmHqE7yT3kmBJUUAICjpEgAesxJ3AIoJv3yUo7DxVRGcU2QAHKaoszMCyimqfQYsuUBtbult9xWKVVlvkZgSLdEkXHVpw0ElMbtmtUGXMaVIKEFJGa2RVRArEnM+lJPWJF1uAIDrYPKQ0KbqlJHquTapY5irDUMwIJysEdSbj1wdGuI3E4g5i9Rs9QgC+gAAFgAAAAAABoAOAtGzYgKLLp7zEkQt3dcDIux95jhqWluyYGHHb5mZ5kdbfrH74Evs7lDVoghDlJsSciMbhXUFSQculRxcWNmMXflZiCLc4fWV9KdIEsmTIxIW7ECnTAJvogG4SANEdZ8z9815rv8z98Ccr8qa7oabOSmXLlKU7BbWAHR0sALW3WFrWlx9BOHL42tVHq08OUP5VWohX2UnnNsFgHrVFpUlZ6jaBQT5k8AOJM9Iejvk2mz8KKQOao5z1X+s5AFh+KBYDuvvJgWuExeZgEIQgYMwZtMQGG0MGKilSLgi043yq9G1RGLYUjKbnm2vYfkkbh2azuREReiDA8xVeSONB1pDz/ANImeSWM/Bjz/wBJ6ZfAqeAif/hy9Qgec8JyAxVT1gF7rt90laPouq8XPkJ3lcCBwigwggcLT0WPxqOO7KPhFB6KW/C1fNf4Z3EYYTPyYSjhv9FDfhavmv8ADD+idvw1XzT+Gdz+TiHyYRscN/onb8LV80/hmP6KG/C1fNP4Z3P5OJj5MI2OGH0UHjVq+afwxltD0WVVF6NQk9T2sfFRp5Gd/OFESbBiQeXMdydxuHvnouQOKDOPIajxAkW+KsbOoB6iLH2z1fV2Yp3gSPxPJyk/rIrd4B98DzCMSn1fbMHFL9UeJno9+Q2EO/D0f/aT7opR5GYZfVoUh3U0HuEo84UKlSppTRm/IQt7ryawPJDGVj/ZFB1ubezU+yehqGwqa7lHlHtPZwHASDh2H9F1QgZqjX42Cge0GL/0XVeFap9j+GdxXBiKDCiBwr+i+r+GqfZ/hmf6L6v4V/s/dO6/JhD5MIHDF9FtU/4z/Z+6PMH6JCSM9aqR1DIL/ZnaBhxNxRgVPkxyMoYQfNoATvOpJ72OpltpU7TcJNgIGRCEzAIQhAIGEIGJiEIGIQhAIQhAzCEIBCEIBCEIAZgwhA1M1IhCBraZAhCBkTYQhA2hCEDMIQgEzCEAhCEDMIQgEIQgf//Z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42900" y="1268760"/>
            <a:ext cx="85495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อัตรา</a:t>
            </a:r>
            <a:r>
              <a:rPr lang="th-TH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การให้พลังงานแสงของแหล่งกำเนิด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แสง</a:t>
            </a:r>
            <a:r>
              <a:rPr lang="th-TH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พลังงานแสงที่ปล่อยออกมา</a:t>
            </a:r>
            <a:r>
              <a:rPr lang="th-TH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ในหนึ่งหน่วยเวลา  เรียกว่า </a:t>
            </a:r>
            <a:r>
              <a:rPr lang="th-TH" b="1" dirty="0" err="1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ฟลักซ์</a:t>
            </a:r>
            <a:r>
              <a:rPr lang="th-TH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ส่องสว่าง ( </a:t>
            </a:r>
            <a:r>
              <a:rPr lang="en-US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luminous Flux ) </a:t>
            </a:r>
            <a:r>
              <a:rPr lang="th-TH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หรือ "อัตราการให้พลังงานแสง" มีหน่วยเป็น </a:t>
            </a:r>
            <a:r>
              <a:rPr lang="th-TH" b="1" dirty="0" err="1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ลู</a:t>
            </a:r>
            <a:r>
              <a:rPr lang="th-TH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เมน ( </a:t>
            </a:r>
            <a:r>
              <a:rPr lang="en-US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lumen ;  lm </a:t>
            </a:r>
            <a:r>
              <a:rPr lang="en-US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ความ</a:t>
            </a:r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สว่าง ( </a:t>
            </a:r>
            <a:r>
              <a:rPr lang="en-US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illuminance</a:t>
            </a:r>
            <a:r>
              <a:rPr lang="en-US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r>
              <a:rPr lang="en-US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ความสว่างที่เกิดบนพื้นที่รองรับแสง เกิด</a:t>
            </a:r>
            <a:r>
              <a:rPr lang="th-TH" b="1" dirty="0" err="1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จากฟลักซ์</a:t>
            </a:r>
            <a:r>
              <a:rPr lang="th-TH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การส่องสว่าง หรืออัตราการให้พลังงาน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แสงตก</a:t>
            </a:r>
            <a:r>
              <a:rPr lang="th-TH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บนพื้นที่รองรับแสง หาได้จาก</a:t>
            </a:r>
          </a:p>
        </p:txBody>
      </p:sp>
      <p:pic>
        <p:nvPicPr>
          <p:cNvPr id="10242" name="Picture 2" descr="http://4.bp.blogspot.com/-OrBq0zc4kHk/TlPZuqJuWzI/AAAAAAAAAhE/_9KM75ISLB4/s1600/0b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932503"/>
            <a:ext cx="191010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สี่เหลี่ยมผืนผ้า 7"/>
          <p:cNvSpPr/>
          <p:nvPr/>
        </p:nvSpPr>
        <p:spPr>
          <a:xfrm>
            <a:off x="611899" y="4977329"/>
            <a:ext cx="8172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F   </a:t>
            </a:r>
            <a:r>
              <a:rPr lang="th-TH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เป็น อัตราพลังงานแสงที่ตกตั้งฉากบนพื้น มีหน่วย</a:t>
            </a:r>
            <a:r>
              <a:rPr lang="th-TH" b="1" dirty="0" err="1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เป็นลู</a:t>
            </a:r>
            <a:r>
              <a:rPr lang="th-TH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เมน (</a:t>
            </a:r>
            <a:r>
              <a:rPr lang="en-US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lumen : lm) </a:t>
            </a:r>
            <a:br>
              <a:rPr lang="en-US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en-US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A  </a:t>
            </a:r>
            <a:r>
              <a:rPr lang="th-TH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เป็น พื้นที่รับแสง มีหน่วยเป็นตารางเมตร </a:t>
            </a:r>
            <a:br>
              <a:rPr lang="th-TH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en-US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E   </a:t>
            </a:r>
            <a:r>
              <a:rPr lang="th-TH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เป็น ความสว่าง มีหน่วยเป็น</a:t>
            </a:r>
            <a:r>
              <a:rPr lang="th-TH" b="1" dirty="0" err="1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ลักซ์</a:t>
            </a:r>
            <a:r>
              <a:rPr lang="th-TH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lux ; lx</a:t>
            </a:r>
            <a:r>
              <a:rPr lang="en-US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)  </a:t>
            </a:r>
          </a:p>
          <a:p>
            <a:r>
              <a:rPr lang="en-US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I = 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ความเข้มของการส่องสว่าง (แคนเดลา </a:t>
            </a:r>
            <a:r>
              <a:rPr lang="en-US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cd)</a:t>
            </a:r>
            <a:endParaRPr lang="th-TH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95936" y="3932503"/>
                <a:ext cx="1512168" cy="922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3932503"/>
                <a:ext cx="1512168" cy="92236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944344" y="3861048"/>
                <a:ext cx="2151856" cy="1151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sub/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4344" y="3861048"/>
                <a:ext cx="2151856" cy="115102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211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light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23528" y="763825"/>
            <a:ext cx="8568952" cy="720959"/>
          </a:xfrm>
        </p:spPr>
        <p:txBody>
          <a:bodyPr>
            <a:normAutofit/>
          </a:bodyPr>
          <a:lstStyle/>
          <a:p>
            <a:pPr algn="l">
              <a:spcBef>
                <a:spcPts val="1800"/>
              </a:spcBef>
            </a:pP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ความสว่างในสถานที่ต่างๆ</a:t>
            </a: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light1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AutoShape 2" descr="data:image/jpeg;base64,/9j/4AAQSkZJRgABAQAAAQABAAD/2wCEAAkGBxQSEhQUEhQUFBUUFBQUGBYUFRQXFxQVFRUXFhUVFxcYHCggGBolHBUVITEhJSkrLi4wGB8zODMsNygtLisBCgoKDg0NFw8PFCwcICYsLCwtLCssNywsLyssLDcsLC0sKys3KyssKy0rNywsLCwsOCwsLCw3KywsKywrLCwsLP/AABEIAMIBAwMBIgACEQEDEQH/xAAcAAABBAMBAAAAAAAAAAAAAAAAAwQFBgECBwj/xABOEAACAQIDAwgFBgoIBAcAAAABAgADEQQSIQUxQQYTIlFhcYGRBzKhscEUI0JSotFTYnJ0gpKys9LwFyUzNUNz4fEkRKPDFTRjk6S0wv/EABgBAQEBAQEAAAAAAAAAAAAAAAABAwIE/8QAIBEBAAICAgIDAQAAAAAAAAAAAAECAxEhQRIxIqHwE//aAAwDAQACEQMRAD8A7jCEIBCEIBCEIBCEIBCEIBCEIBCEIBCEIBCQPLDb4weHaorU8+ZFAqNp0nCk2uCbAkyuciPSImISq2NrYWgVZQi3NNiLEliKjnNwGm6x69A6DCV9+W+zx/zdDwcH3TKctdnndjMP41FHvgT8Jzbld6SjQxNOnhGwtam9NSamYuEcuy2ZkcBQAFJvqLy+7Hx4r0KVUWHOU0qZQb5c6hst+y9oDyEIQCEIQCEIQCEIQCEIQCEIQCEIQCEIQCEIQCEIQCEIQCEIQCEIQOceljl4+ByYfCkDEVFzs5AbmaZJCkKdC7EG17gZTpqJySvtXFViOfr1mz2NnqORY7ujewHhJD0h4k4jbGIA1AqJRX9BVRh+vnkftKoOeY6ABrdwXT4QJPYHJCpii/NlFVBmepUuqINTcm54A8OEzi+S7hFqUXWuj1DSUorqS4F7BKigsO1bjQ3tJnktynoUEr0atqlGupVubdA63BUkXIB0PE8Ilsza2DoVqbla2JRCf7Xmhza6kBKeZlY3N7lgOoCBEVOSGNDonMPmqAsutIggWB6QOVbXGhIOojfE8mcbTKB8O684zKlwguUF2vr0QAL3NhbW9pb6PLnDKMOKi1nOGrvUWploKXV6dRTdVYKrXqbhf1Ab62CeA9ItClzQNKo4Wvjaj35vWniq9SqoTpasAygg2HrC/GBVE5MY4uEGGZmKhxbKVKncRUD5De3AxljsBXwvNtWovRNQFkvdGIFr6HVSLi4NiLiXLZ3LvD0KuDGSs9DB061NWyUxVYOVWkoU1LAKiICc2pF7DdK3yp2+mKoYGmocPhaLpUL5bMzClqhDEkfNtvAOogNsBywxlE3pYmuttbM5dfFXuvsncvRtyy/8SoMXAWvRIWqq+qcwJSoo3hWs2h3FTv0J86YEfOL+Mcv6wK/GdA9BWNKbQq0joKuHa/5dJ1K/ZepA71CEIBCEIBCEIBCEIBCEIBCEIBCEIBCEIBG2L2hSpW52rTp33Z3Vb/rGc49KnLLF4SulLDOtNTTDFsiuxYlvrggAADhxMpGC5R1cZVzYpw7rzYUhVUkKtQ3sote9twA7IHdm27hgATiKFjuPO09dbaa66kSOqct8CP8AmabbrZCGve9rZb3vla3cZxTG0HRVLKy2VN6neowjW/6TjwMjndRdgOgpQbwPUqv16+o5/WgdrxXpQ2cgJ5120vZaVT6obeQBuIOp4yGxHppwa7qGKP6NEfSKn/F61M4jiMYoUDTRQDrfN82yE7/ySI2xGLDkWBvruF9CWI9rN5wPWmwtqpi8PSxFLMErIHUMAGAPBgCRcbtCZzX0tcta1OquDwVU06iDnKzpa4JHzdK5GmhzH9HtlZ2D6SWwOyqWFoLfEq9XWot0Sm1RnBNmF26eg3C2vVKMca+d3YlnqEszHUsSbkk9ZJvAaY6uzszOSzuzO5O9mYksT3kk+MbWjiqhJJsTfXd7Ii623wNbwm6OBvF/GLriEH0PbAa2haPflafU90wcUn1IDO8Iu1ZD9D2xFmHAW8YGJJ8nNrV8NXSthzaqtwCRmFnUqbqd4sT5CRccYGqUfNY6QPTvo95UfL8Nnewr0zzdZQLANvDAHcrCx77jhLRPMnJLlk+BxQrqCyMvN1qY0zpe6kX0zqdxPWRxvPROwdu0MZSFXD1A6nfwZD9V13q3YYElCEIBCEIBCEIBCEIBCEIBI/F7bw9KoKVStTSoVLhHdVOQXu2vDQxnyy5SU9n4V69QZjcJTS9jUqNfKgPDcSTwCk8J5s27tutja7V8QwZ2sLAWVVHqqo4AX43PWTA9AbX9JWz6A0rc+31cOBU+1cIP1pBbQ9LlILejQckroapCgE9ai5I8ROMYfrt5ibVULasfGBYOWG3W2hW55lCdFVCrdvVB4ntJ4dUrdipvcjUahmUm17DMpB4nSK09NxJmygA6ggnXXjAzise7JlIWw1uQzN+s5J9saUKAIB6AuAf7Nb69trzbazZU/KNvAan4Rnh1JUawHww6cW8gv3TFVUAstz4mICh2zekgBv1QNcNh7va2nHuG8eOg8ZI12UXGUab+08fC9/Ca4NbKXPG9vA2H2rn9GJ2vA2p1FP0QJtcdQmgUCas3hA3ZVO9REmp0/qL5Cbol9wJ9gioFuCj+e28BpzVP6i+VpjmU+qI9589Q9g+EDiD9VT4KfhAZc0n1F8hNsi8FA8BHDVEO9bduo92nsiZog7j56+0fdATuOqam3UNTaFRSJrof94GGVd9tOPdxi2y8XVw756VR6TjTNTYqSAeNt47DpE5tS4A7tV91vYR5GB0nYfpSxlMAVhSxI6yObqHvZOj9iW/Z3pVwr2FanWonibConmnSP6s4CtRhpfdFVxbCB6o2TtmhiVLYeqlUDflOq34Mu9T3iP55s9Hu2jQ2lh6h0DsKD9qViFF+wPkb9Gek4BCEIBCEIBCEIHHPT7iCamDpX6IWtUI62JRVPgM/6xnJ2SdM9PDH5ZhgNf8AhydBffUP3SjYTZWbViwHYF+JEBnRrC1otTVWJzMVsLjo5gT1GxuO+xj2tsumo0zn8oge68YnD2O77RgZWuwHRQk679Bwt29flEqlbKS9VrtawVdyjqA+MUxPqiwA7bk3kNikMBPF4w1GudANAOoffH2DHQEiVTfLhyE2KMVUAc9FRe27foB53ue7tllIR9MXjWpV1sOv/aXz0gck1wlFa1NrdMIUzZt4Y3Fze1lN/CUHZwvVB6jm/VBYe0CRUxiRlso3DT9XT2nMf0o3ZrTas2p6hpfu0maGHDdOpcIDoo3seofEwNKFNql8vRUb3bQDxi4Smm7pkb2bRfAffEdoY4CwPD1aa7l7+3290i6pZiDUuqnXRTbLe2YD6W47uowH+J2mOu/Yo0jNsex3KPE3lnw+ycLhVzYoZ3Bq9HN64VlahVpKDdqbgEDMpU3YsQLAxXKHFUarLzCFQodNRlvTBtRGXOwDBbliLZi24G5INatLEopZ6VRFFrlqTqBm9W5IA14dcTq1aqWzpbMoZc6suZTuZb71PAjSTO0eVNWqLKqUukrkoLlnVcubpXtfQm3VI/aGPNZqTFQhp06dO6FszCnfKzOxJLWsoJ3BVHCA0TH9Y8VPwi6VVbcfgZYdsbbw+LFNTRNNjWrVKlTOq2avV5wk1AjFlBZ/oroV35QYptXkelRTUwPTBd8qBly82uW2RnbMzEk2FyTlb6uoV3OYk1vOIc4yEq4IKkqQwIdWGhVgdQRxBi1wRA0uRFFO/u9q6j2Zpoe2bKba9Vj323+y8AxA6V/rC/3zSLvhWYKFuxL82AALkk5VAHEk++SA5L4q5HNbgCb1KAVQTYZmL5QSQbAm5seqBFUyQdCQd1xvB4EdoM9WbA2h8ow1CuP8WlTqdxZQSPA3E8x4jk/iUVnemUCZ753pI3QNmKozBnAOl1BE7p6HsbzmzlS9zRq1afC9iedQafi1VHhAu8IQgEIQgEIQgcV9NH/n6P5sv72rKxROks3pnP8AWFL81T97WlUJOQwGG0toBdBISrj24RxiadzGVeiRA0fGOeMQaueMHMQJl0ky3zywbCxFSiFqUiL21B47r+4adg1ErZEstFMqhRwAiSC/KHa2IrqGrFQtyAq+BOnlxJ04RhsYes3VYeeo/YPnN9reoniY72Fh70+q7FiepQo1/a8SOuRWaVAHpN6o9p/nSIbRx2X8q1gOCDhHW0K4Rb2sF3DttoPAWkPhVqD5/LcB7ZiuZA4swVr6X1Bsd8Ca5P7DVvnsQUKhqBytXooQlVr53D30yjMENswv2A45RbZSvkpUKQSlSLZN9+kzM2W5uiEt6uvqqQE1Wa7a202IIRAyIbMykgk1CWdjmtfIrO4VSbKNdCdG+Gwm8DgLsx0CjrJG4dm88OEBkKQG/wAhFRh2+rYHr0v3X3ywYPZXR5y4pU9fnqgu9S28UafVrv4cWF43xVeihOSkah+vXZiT25EIC+Zlisym4QpoH6y+2YOFfeLHui+I2ix+jTUdQpp8ReM/lPYO9dDEqDdd4tHODxbU2zIxU8bbmFiCGB0YEFgQdCGI3Ewp4m4sen2H1vA8f50mlXDj1k1HEHeOwyCX5Rbe+VUUFSmorK9zVHFLNdevUsDY3tkvcl2kRi8G+HKhx6yK5XiucBgrD6LgEEqdRcdYmKD3k1gKYrI9MIauIqMEUvqiio3Tr9Fb86GNPM7XNgDmIusCGvcdYMUpJm6Pl38D8PGI1KfNVGpllcA2zISVJ6xcAjuIBBuCAbiL0TY69x7QYDzA4rmmpva5o1KVXLe1zSdWsTwuUMlKm2MK9OrSK1RTq8016eHwdFkakamUZaVlqAiqwudRYWEhK187Xtr1aXGVSGt23v4xpS3QLbtTlRRrJWDJVbMjJSp1FwzJS+bWmlQVMnOq4K84QpALE8Cb3P0C4zTE0vxaNUd/Tpt7Epzj5nQ/QbiLY8rwbD1l8RUpMP8A9QO8whCAQhCAQhCBxL0zf3jT/NKf72tKtUPzctPpl/vKn+aUv3teVSoegYEFU3xrizfh7o4qHWNsRAjq00preb1pijL0nZ0mHuNN5koTGmG4ePujm8isY7Wn3H3/AO0sOGoc1QUbydO9UsWtbdmdlW34vjIfBJndV62HsN/hJ7aVUKbbubpA26ntzh+3Wp/q9ggVXapNSqtJNSCF7CxOpPZcky08pq7YTDrhF6BNzZTVzNh2sU50myMzPnvlzL0dCPpV/kql8RzrLUZVqIp5ouKitUJVGXIQTuOmZb3tfWbbTqGri6pKovzjXWnonROUW4m+W+Y6kknS8DXA4Y2AAuzbvHh3cSfda8smxtnqwzuM1FGOUH/mKo3u1voC+7fqAN5IiMHSLXy+vUdaCX0sX1cnqNrLf8aWuu6iyJ6iAInDojieok3Y9pM1w4/O3PplmyeFePZhtOo1QlmPZ2AcAANAOoCQGM03Dz1k1iHzGw3RticILXPgBvP3Cem9dxwyxzParV6zdZ8zEBXPHXv19u+SeMoEfRHtPxke9LssfH4zxW9vVDAQN6uh+r1/kn4e+L4aub6et+2Oo/z7YztaOGNxmG8Gx794bx+HbOQ4xNLQVF9U7+w8R/PZ1xSmSRcEhhuYGxBtYG413EjxjjZyB7qd1RSe50Fz5i/iV6o1wwsxU8Db4Sh/tTAB6C1KNOrUIUGrXIsqZQy80wUlcyqim4ANgWNwwIjaL3APgZK4PDYiuHoUqgVADVZTpxFNzdVLldVuo06W7jIpqBp1KtIkEozLcHQlGKlgeo2BEB3iCSqNxHQPtYe3P4ARgGtvuNeox4jXpuOwN4ix9wfzkeGPAm/UxFj5AWgKhr7pcvRBXy7UoD6/PJ/0Hf8A7cpYUAAjjfQ7wRvHt98tfotNtq4T/Nf24auPjA9KQhCAQhCAQhCBxH0y/wB5J+aUv3teVLEHoGW70yj+saf5pS/e15TsT6pgQtTfG+Ii7743xECPrzWjNq0xRl6TtJYc7vH3RzGtDh4+6OZFPNmev4N7tPbaSXKOtribfXK99qjKSOofMJp3yL2c1n8D98cbee4rD/1Cb9nO4gj9sQILZ9d6fSR2QkEXRipsd4uDu03R5gFF26vV/nykdhhpfstJLCfS/KgTmxv7SnfelHEVT2M2dQ3eMqnwjl8Voe7/AE++MNnVLt+VhaqjvU1D8IyfFaHz9tvjN8VtRLHLXymEpha12HfJfBMrm7d9vcPdKZQxdjr/AD/N48w2PbUXtw7iJpbL8dEUSnKDZVZhzyqebzhcw3Ak2HdroJB43ZzoAWVgreqWBF/OSOD5T4ii9O1RgqVA4U6qT1kcbXMmPSDyxTHc0tNcq011PWxG7unjvaZvGo419ta8V1P6FCqCLYJbkjrU/ZGb4TW0kdmULn9Fv2TObTomdHOx1y2Y683VpP8Ao36XuUeM121huaxbp22+F/Zfxkxs3Ak06gG9zTpjvZs1/s+2NeVrBtpVLfhD8ZzjtvaVnaG2qmnj+0AbeaxjhT0x23Hsv8JKbYWy9xpj/pm8i8KOmvHf+yZq6O6Dbx2MPMH74xBjgN7z7oyRif8AS5gOTw72/aMtfov/AL1wn+a37irKmiHj5S3eiv8AvXC/5j+zD1jA9KQhCAQhCAQhCBxX0zj+sKX5qn72rKRi26MvXpqH/G0fzYeypU++UDEnSBFtviFeLNviFeAwrQoiZrTFGXpO0hQ4ePujiN6PDx90cSKUoNZhHO0HzZr8QD7j72eMrxZn3eXhv+J8oEVhurqNo/wjantF/LQxk65XPbFka1j1e4wJKhWyFW4I2o4lHFm39x/WjTEDI7LwuR3qdxHhrNw+vWDv7j8dx8BNayZhb6SjQ/XTh5e7ulgNHFjNlq+fv/1gGvodOo/AxN0I3/79x4yhy1Y2/wBIjmiJm1NZzIc0EvLFs7DWXtb3A6+0DyMjcDhrWLeXE/cJbdi4TN84/qD7R4IP50E8mWzHJZKbHoCnkLbqYbEP+gL0we8hf1xKHgr18S79bb+1j0faJbOXO1BQomgD89Ws9W30F3pS7DxI6hbhIDZWGNKjm/xHOVRxzPp7tfBTNcFZiu57dY41CK29VuRbizt+jcKv7LSPwfrE/VUnz0++b7SqhnOU3VbKvaF0v4m58ZimLITxY28B/JmzRoTp4H2zdBpE95/nhFoGJavRQP62wn+ZW/8AqV5VDLd6IkvtXDH6rVj/APGrD4wPSEIQgEIQgEIQgcZ9Ng/4yh+b/wDcac7xJ0nRvTcv/FYc9dFh5OfvE5xid0CNbfEq0UY6xOrAZVpijN6omKUqdntHh4xeIUuHj7ovIogzTF4QEcUlxcbx/P8APhJbk/scYqlVyNesmXLT3ZlOl7kWN2su9bEjUkqpilaxsZvg8S2HqpWp2OUk2YXBuCrKw6mUsp46nUb4Apt0TcW67ggjgRwImwbhutuI3g9Ylq5RbOoV6S4nDNdiqmoOkVJYOQqELYVAEsQco1UAISqSo36/OArWUN61lP1vonvtuiTU3Qbrr1jpKfhAVCNOEUp1l/GX8g2v4GUNzVHFV9o9gMd4JKjECmh/QXW3Xm3geMWo4hNL1ai/ognwIjynj8OPX5+txszhUuOtd/keM5mBIbH2aMwDXdydKVLpMTvszDQcb2uewSwbU21TwK6lHxIFkppY08PfUEkaM3EAE9dzvFPr8q6uU08Oq0EOhFK+Zh1NUPSPjGGEwJY5qhsL3N/b3n2++Z/yje5ceHO5PNm0GxNU1qpuLlizHed5Yny7tOwF9tDEc4SFZUAptZnJVaVK4V6rZQTdmZUVVBPSAA0F02rZstJABcEhWYKCEVnapVJNlpqqs1r3sDvJvJDaFSjhMOVDUsRXxCEVCyXzUqqKcqvTqdEKchX6LDLYBlJmrtUcVgWp1TSa2YW1U3UqVDK6nipUgjvG46TGIfWw3KLCKVajC7Oxao+rMTc+J4mM3F1YjgD52gS+wNiviLsA+UXtkFy2X123Gyjr7+qTK8knJUCniCXGZBka7ra+ZQF6Q7RLZyJxtKlTqKada3NGmWpJnCoaTjI1gSMzZTfrUcLydfaavdQmKtWV2zjDViaF1wwCCw6YvQbVbjpL2wrltTk+VQ1DTq5AbFyHCg3y2Lbgb6d8sfokoINpUrCxC1ze7HTmwLam30j5yXxm3VQPVYVVIfGEUmpOLriq1lzMRlsCraX3ppqJE+h3Xaa9lCu37pfjA73CEIQQhCAQhMEwORenNfnsGetK48mpfxTl+IOk7D6atntUoUayi/ydnDW4U6oW7eBRfAk8JxysYDBjrE3MUcazRxAaVYUZtVmKMoeUuEViAW9vH3Tbmh2+Z++QKTF4maQ7fM/fMGmO3zP3wNqgvNKdTgf94c2O3zP3zDUxAf7J2rVwrq9I3ClmCNmKZihpligI6WViL7xG+LxjVaj1GtmqOztbdmYljp3mNRVK7/8Aebgq27Q+yAorDu79035kHgfCxiBBG8eUwGEBf5OOu3gYpTwgPWe5SYgKzDczDuJmHqE7yT3kmBJUUAICjpEgAesxJ3AIoJv3yUo7DxVRGcU2QAHKaoszMCyimqfQYsuUBtbult9xWKVVlvkZgSLdEkXHVpw0ElMbtmtUGXMaVIKEFJGa2RVRArEnM+lJPWJF1uAIDrYPKQ0KbqlJHquTapY5irDUMwIJysEdSbj1wdGuI3E4g5i9Rs9QgC+gAAFgAAAAAABoAOAtGzYgKLLp7zEkQt3dcDIux95jhqWluyYGHHb5mZ5kdbfrH74Evs7lDVoghDlJsSciMbhXUFSQculRxcWNmMXflZiCLc4fWV9KdIEsmTIxIW7ECnTAJvogG4SANEdZ8z9815rv8z98Ccr8qa7oabOSmXLlKU7BbWAHR0sALW3WFrWlx9BOHL42tVHq08OUP5VWohX2UnnNsFgHrVFpUlZ6jaBQT5k8AOJM9Iejvk2mz8KKQOao5z1X+s5AFh+KBYDuvvJgWuExeZgEIQgYMwZtMQGG0MGKilSLgi043yq9G1RGLYUjKbnm2vYfkkbh2azuREReiDA8xVeSONB1pDz/ANImeSWM/Bjz/wBJ6ZfAqeAif/hy9Qgec8JyAxVT1gF7rt90laPouq8XPkJ3lcCBwigwggcLT0WPxqOO7KPhFB6KW/C1fNf4Z3EYYTPyYSjhv9FDfhavmv8ADD+idvw1XzT+Gdz+TiHyYRscN/onb8LV80/hmP6KG/C1fNP4Z3P5OJj5MI2OGH0UHjVq+afwxltD0WVVF6NQk9T2sfFRp5Gd/OFESbBiQeXMdydxuHvnouQOKDOPIajxAkW+KsbOoB6iLH2z1fV2Yp3gSPxPJyk/rIrd4B98DzCMSn1fbMHFL9UeJno9+Q2EO/D0f/aT7opR5GYZfVoUh3U0HuEo84UKlSppTRm/IQt7ryawPJDGVj/ZFB1ubezU+yehqGwqa7lHlHtPZwHASDh2H9F1QgZqjX42Cge0GL/0XVeFap9j+GdxXBiKDCiBwr+i+r+GqfZ/hmf6L6v4V/s/dO6/JhD5MIHDF9FtU/4z/Z+6PMH6JCSM9aqR1DIL/ZnaBhxNxRgVPkxyMoYQfNoATvOpJ72OpltpU7TcJNgIGRCEzAIQhAIGEIGJiEIGIQhAIQhAzCEIBCEIBCEIAZgwhA1M1IhCBraZAhCBkTYQhA2hCEDMIQgEzCEAhCEDMIQgEIQgf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4" descr="data:image/jpeg;base64,/9j/4AAQSkZJRgABAQAAAQABAAD/2wCEAAkGBxQSEhQUEhQUFBUUFBQUGBYUFRQXFxQVFRUXFhUVFxcYHCggGBolHBUVITEhJSkrLi4wGB8zODMsNygtLisBCgoKDg0NFw8PFCwcICYsLCwtLCssNywsLyssLDcsLC0sKys3KyssKy0rNywsLCwsOCwsLCw3KywsKywrLCwsLP/AABEIAMIBAwMBIgACEQEDEQH/xAAcAAABBAMBAAAAAAAAAAAAAAAAAwQFBgECBwj/xABOEAACAQIDAwgFBgoIBAcAAAABAgADEQQSIQUxQQYTIlFhcYGRBzKhscEUI0JSotFTYnJ0gpKys9LwFyUzNUNz4fEkRKPDFTRjk6S0wv/EABgBAQEBAQEAAAAAAAAAAAAAAAABAwIE/8QAIBEBAAICAgIDAQAAAAAAAAAAAAECAxEhQRIxIqHwE//aAAwDAQACEQMRAD8A7jCEIBCEIBCEIBCEIBCEIBCEIBCEIBCEIBCQPLDb4weHaorU8+ZFAqNp0nCk2uCbAkyuciPSImISq2NrYWgVZQi3NNiLEliKjnNwGm6x69A6DCV9+W+zx/zdDwcH3TKctdnndjMP41FHvgT8Jzbld6SjQxNOnhGwtam9NSamYuEcuy2ZkcBQAFJvqLy+7Hx4r0KVUWHOU0qZQb5c6hst+y9oDyEIQCEIQCEIQCEIQCEIQCEIQCEIQCEIQCEIQCEIQCEIQCEIQCEIQOceljl4+ByYfCkDEVFzs5AbmaZJCkKdC7EG17gZTpqJySvtXFViOfr1mz2NnqORY7ujewHhJD0h4k4jbGIA1AqJRX9BVRh+vnkftKoOeY6ABrdwXT4QJPYHJCpii/NlFVBmepUuqINTcm54A8OEzi+S7hFqUXWuj1DSUorqS4F7BKigsO1bjQ3tJnktynoUEr0atqlGupVubdA63BUkXIB0PE8Ilsza2DoVqbla2JRCf7Xmhza6kBKeZlY3N7lgOoCBEVOSGNDonMPmqAsutIggWB6QOVbXGhIOojfE8mcbTKB8O684zKlwguUF2vr0QAL3NhbW9pb6PLnDKMOKi1nOGrvUWploKXV6dRTdVYKrXqbhf1Ab62CeA9ItClzQNKo4Wvjaj35vWniq9SqoTpasAygg2HrC/GBVE5MY4uEGGZmKhxbKVKncRUD5De3AxljsBXwvNtWovRNQFkvdGIFr6HVSLi4NiLiXLZ3LvD0KuDGSs9DB061NWyUxVYOVWkoU1LAKiICc2pF7DdK3yp2+mKoYGmocPhaLpUL5bMzClqhDEkfNtvAOogNsBywxlE3pYmuttbM5dfFXuvsncvRtyy/8SoMXAWvRIWqq+qcwJSoo3hWs2h3FTv0J86YEfOL+Mcv6wK/GdA9BWNKbQq0joKuHa/5dJ1K/ZepA71CEIBCEIBCEIBCEIBCEIBCEIBCEIBCEIBG2L2hSpW52rTp33Z3Vb/rGc49KnLLF4SulLDOtNTTDFsiuxYlvrggAADhxMpGC5R1cZVzYpw7rzYUhVUkKtQ3sote9twA7IHdm27hgATiKFjuPO09dbaa66kSOqct8CP8AmabbrZCGve9rZb3vla3cZxTG0HRVLKy2VN6neowjW/6TjwMjndRdgOgpQbwPUqv16+o5/WgdrxXpQ2cgJ5120vZaVT6obeQBuIOp4yGxHppwa7qGKP6NEfSKn/F61M4jiMYoUDTRQDrfN82yE7/ySI2xGLDkWBvruF9CWI9rN5wPWmwtqpi8PSxFLMErIHUMAGAPBgCRcbtCZzX0tcta1OquDwVU06iDnKzpa4JHzdK5GmhzH9HtlZ2D6SWwOyqWFoLfEq9XWot0Sm1RnBNmF26eg3C2vVKMca+d3YlnqEszHUsSbkk9ZJvAaY6uzszOSzuzO5O9mYksT3kk+MbWjiqhJJsTfXd7Ii623wNbwm6OBvF/GLriEH0PbAa2haPflafU90wcUn1IDO8Iu1ZD9D2xFmHAW8YGJJ8nNrV8NXSthzaqtwCRmFnUqbqd4sT5CRccYGqUfNY6QPTvo95UfL8Nnewr0zzdZQLANvDAHcrCx77jhLRPMnJLlk+BxQrqCyMvN1qY0zpe6kX0zqdxPWRxvPROwdu0MZSFXD1A6nfwZD9V13q3YYElCEIBCEIBCEIBCEIBCEIBI/F7bw9KoKVStTSoVLhHdVOQXu2vDQxnyy5SU9n4V69QZjcJTS9jUqNfKgPDcSTwCk8J5s27tutja7V8QwZ2sLAWVVHqqo4AX43PWTA9AbX9JWz6A0rc+31cOBU+1cIP1pBbQ9LlILejQckroapCgE9ai5I8ROMYfrt5ibVULasfGBYOWG3W2hW55lCdFVCrdvVB4ntJ4dUrdipvcjUahmUm17DMpB4nSK09NxJmygA6ggnXXjAzise7JlIWw1uQzN+s5J9saUKAIB6AuAf7Nb69trzbazZU/KNvAan4Rnh1JUawHww6cW8gv3TFVUAstz4mICh2zekgBv1QNcNh7va2nHuG8eOg8ZI12UXGUab+08fC9/Ca4NbKXPG9vA2H2rn9GJ2vA2p1FP0QJtcdQmgUCas3hA3ZVO9REmp0/qL5Cbol9wJ9gioFuCj+e28BpzVP6i+VpjmU+qI9589Q9g+EDiD9VT4KfhAZc0n1F8hNsi8FA8BHDVEO9bduo92nsiZog7j56+0fdATuOqam3UNTaFRSJrof94GGVd9tOPdxi2y8XVw756VR6TjTNTYqSAeNt47DpE5tS4A7tV91vYR5GB0nYfpSxlMAVhSxI6yObqHvZOj9iW/Z3pVwr2FanWonibConmnSP6s4CtRhpfdFVxbCB6o2TtmhiVLYeqlUDflOq34Mu9T3iP55s9Hu2jQ2lh6h0DsKD9qViFF+wPkb9Gek4BCEIBCEIBCEIHHPT7iCamDpX6IWtUI62JRVPgM/6xnJ2SdM9PDH5ZhgNf8AhydBffUP3SjYTZWbViwHYF+JEBnRrC1otTVWJzMVsLjo5gT1GxuO+xj2tsumo0zn8oge68YnD2O77RgZWuwHRQk679Bwt29flEqlbKS9VrtawVdyjqA+MUxPqiwA7bk3kNikMBPF4w1GudANAOoffH2DHQEiVTfLhyE2KMVUAc9FRe27foB53ue7tllIR9MXjWpV1sOv/aXz0gck1wlFa1NrdMIUzZt4Y3Fze1lN/CUHZwvVB6jm/VBYe0CRUxiRlso3DT9XT2nMf0o3ZrTas2p6hpfu0maGHDdOpcIDoo3seofEwNKFNql8vRUb3bQDxi4Smm7pkb2bRfAffEdoY4CwPD1aa7l7+3290i6pZiDUuqnXRTbLe2YD6W47uowH+J2mOu/Yo0jNsex3KPE3lnw+ycLhVzYoZ3Bq9HN64VlahVpKDdqbgEDMpU3YsQLAxXKHFUarLzCFQodNRlvTBtRGXOwDBbliLZi24G5INatLEopZ6VRFFrlqTqBm9W5IA14dcTq1aqWzpbMoZc6suZTuZb71PAjSTO0eVNWqLKqUukrkoLlnVcubpXtfQm3VI/aGPNZqTFQhp06dO6FszCnfKzOxJLWsoJ3BVHCA0TH9Y8VPwi6VVbcfgZYdsbbw+LFNTRNNjWrVKlTOq2avV5wk1AjFlBZ/oroV35QYptXkelRTUwPTBd8qBly82uW2RnbMzEk2FyTlb6uoV3OYk1vOIc4yEq4IKkqQwIdWGhVgdQRxBi1wRA0uRFFO/u9q6j2Zpoe2bKba9Vj323+y8AxA6V/rC/3zSLvhWYKFuxL82AALkk5VAHEk++SA5L4q5HNbgCb1KAVQTYZmL5QSQbAm5seqBFUyQdCQd1xvB4EdoM9WbA2h8ow1CuP8WlTqdxZQSPA3E8x4jk/iUVnemUCZ753pI3QNmKozBnAOl1BE7p6HsbzmzlS9zRq1afC9iedQafi1VHhAu8IQgEIQgEIQgcV9NH/n6P5sv72rKxROks3pnP8AWFL81T97WlUJOQwGG0toBdBISrj24RxiadzGVeiRA0fGOeMQaueMHMQJl0ky3zywbCxFSiFqUiL21B47r+4adg1ErZEstFMqhRwAiSC/KHa2IrqGrFQtyAq+BOnlxJ04RhsYes3VYeeo/YPnN9reoniY72Fh70+q7FiepQo1/a8SOuRWaVAHpN6o9p/nSIbRx2X8q1gOCDhHW0K4Rb2sF3DttoPAWkPhVqD5/LcB7ZiuZA4swVr6X1Bsd8Ca5P7DVvnsQUKhqBytXooQlVr53D30yjMENswv2A45RbZSvkpUKQSlSLZN9+kzM2W5uiEt6uvqqQE1Wa7a202IIRAyIbMykgk1CWdjmtfIrO4VSbKNdCdG+Gwm8DgLsx0CjrJG4dm88OEBkKQG/wAhFRh2+rYHr0v3X3ywYPZXR5y4pU9fnqgu9S28UafVrv4cWF43xVeihOSkah+vXZiT25EIC+Zlisym4QpoH6y+2YOFfeLHui+I2ix+jTUdQpp8ReM/lPYO9dDEqDdd4tHODxbU2zIxU8bbmFiCGB0YEFgQdCGI3Ewp4m4sen2H1vA8f50mlXDj1k1HEHeOwyCX5Rbe+VUUFSmorK9zVHFLNdevUsDY3tkvcl2kRi8G+HKhx6yK5XiucBgrD6LgEEqdRcdYmKD3k1gKYrI9MIauIqMEUvqiio3Tr9Fb86GNPM7XNgDmIusCGvcdYMUpJm6Pl38D8PGI1KfNVGpllcA2zISVJ6xcAjuIBBuCAbiL0TY69x7QYDzA4rmmpva5o1KVXLe1zSdWsTwuUMlKm2MK9OrSK1RTq8016eHwdFkakamUZaVlqAiqwudRYWEhK187Xtr1aXGVSGt23v4xpS3QLbtTlRRrJWDJVbMjJSp1FwzJS+bWmlQVMnOq4K84QpALE8Cb3P0C4zTE0vxaNUd/Tpt7Epzj5nQ/QbiLY8rwbD1l8RUpMP8A9QO8whCAQhCAQhCBxL0zf3jT/NKf72tKtUPzctPpl/vKn+aUv3teVSoegYEFU3xrizfh7o4qHWNsRAjq00preb1pijL0nZ0mHuNN5koTGmG4ePujm8isY7Wn3H3/AO0sOGoc1QUbydO9UsWtbdmdlW34vjIfBJndV62HsN/hJ7aVUKbbubpA26ntzh+3Wp/q9ggVXapNSqtJNSCF7CxOpPZcky08pq7YTDrhF6BNzZTVzNh2sU50myMzPnvlzL0dCPpV/kql8RzrLUZVqIp5ouKitUJVGXIQTuOmZb3tfWbbTqGri6pKovzjXWnonROUW4m+W+Y6kknS8DXA4Y2AAuzbvHh3cSfda8smxtnqwzuM1FGOUH/mKo3u1voC+7fqAN5IiMHSLXy+vUdaCX0sX1cnqNrLf8aWuu6iyJ6iAInDojieok3Y9pM1w4/O3PplmyeFePZhtOo1QlmPZ2AcAANAOoCQGM03Dz1k1iHzGw3RticILXPgBvP3Cem9dxwyxzParV6zdZ8zEBXPHXv19u+SeMoEfRHtPxke9LssfH4zxW9vVDAQN6uh+r1/kn4e+L4aub6et+2Oo/z7YztaOGNxmG8Gx794bx+HbOQ4xNLQVF9U7+w8R/PZ1xSmSRcEhhuYGxBtYG413EjxjjZyB7qd1RSe50Fz5i/iV6o1wwsxU8Db4Sh/tTAB6C1KNOrUIUGrXIsqZQy80wUlcyqim4ANgWNwwIjaL3APgZK4PDYiuHoUqgVADVZTpxFNzdVLldVuo06W7jIpqBp1KtIkEozLcHQlGKlgeo2BEB3iCSqNxHQPtYe3P4ARgGtvuNeox4jXpuOwN4ix9wfzkeGPAm/UxFj5AWgKhr7pcvRBXy7UoD6/PJ/0Hf8A7cpYUAAjjfQ7wRvHt98tfotNtq4T/Nf24auPjA9KQhCAQhCAQhCBxH0y/wB5J+aUv3teVLEHoGW70yj+saf5pS/e15TsT6pgQtTfG+Ii7743xECPrzWjNq0xRl6TtJYc7vH3RzGtDh4+6OZFPNmev4N7tPbaSXKOtribfXK99qjKSOofMJp3yL2c1n8D98cbee4rD/1Cb9nO4gj9sQILZ9d6fSR2QkEXRipsd4uDu03R5gFF26vV/nykdhhpfstJLCfS/KgTmxv7SnfelHEVT2M2dQ3eMqnwjl8Voe7/AE++MNnVLt+VhaqjvU1D8IyfFaHz9tvjN8VtRLHLXymEpha12HfJfBMrm7d9vcPdKZQxdjr/AD/N48w2PbUXtw7iJpbL8dEUSnKDZVZhzyqebzhcw3Ak2HdroJB43ZzoAWVgreqWBF/OSOD5T4ii9O1RgqVA4U6qT1kcbXMmPSDyxTHc0tNcq011PWxG7unjvaZvGo419ta8V1P6FCqCLYJbkjrU/ZGb4TW0kdmULn9Fv2TObTomdHOx1y2Y683VpP8Ao36XuUeM121huaxbp22+F/Zfxkxs3Ak06gG9zTpjvZs1/s+2NeVrBtpVLfhD8ZzjtvaVnaG2qmnj+0AbeaxjhT0x23Hsv8JKbYWy9xpj/pm8i8KOmvHf+yZq6O6Dbx2MPMH74xBjgN7z7oyRif8AS5gOTw72/aMtfov/AL1wn+a37irKmiHj5S3eiv8AvXC/5j+zD1jA9KQhCAQhCAQhCBxX0zj+sKX5qn72rKRi26MvXpqH/G0fzYeypU++UDEnSBFtviFeLNviFeAwrQoiZrTFGXpO0hQ4ePujiN6PDx90cSKUoNZhHO0HzZr8QD7j72eMrxZn3eXhv+J8oEVhurqNo/wjantF/LQxk65XPbFka1j1e4wJKhWyFW4I2o4lHFm39x/WjTEDI7LwuR3qdxHhrNw+vWDv7j8dx8BNayZhb6SjQ/XTh5e7ulgNHFjNlq+fv/1gGvodOo/AxN0I3/79x4yhy1Y2/wBIjmiJm1NZzIc0EvLFs7DWXtb3A6+0DyMjcDhrWLeXE/cJbdi4TN84/qD7R4IP50E8mWzHJZKbHoCnkLbqYbEP+gL0we8hf1xKHgr18S79bb+1j0faJbOXO1BQomgD89Ws9W30F3pS7DxI6hbhIDZWGNKjm/xHOVRxzPp7tfBTNcFZiu57dY41CK29VuRbizt+jcKv7LSPwfrE/VUnz0++b7SqhnOU3VbKvaF0v4m58ZimLITxY28B/JmzRoTp4H2zdBpE95/nhFoGJavRQP62wn+ZW/8AqV5VDLd6IkvtXDH6rVj/APGrD4wPSEIQgEIQgEIQgcZ9Ng/4yh+b/wDcac7xJ0nRvTcv/FYc9dFh5OfvE5xid0CNbfEq0UY6xOrAZVpijN6omKUqdntHh4xeIUuHj7ovIogzTF4QEcUlxcbx/P8APhJbk/scYqlVyNesmXLT3ZlOl7kWN2su9bEjUkqpilaxsZvg8S2HqpWp2OUk2YXBuCrKw6mUsp46nUb4Apt0TcW67ggjgRwImwbhutuI3g9Ylq5RbOoV6S4nDNdiqmoOkVJYOQqELYVAEsQco1UAISqSo36/OArWUN61lP1vonvtuiTU3Qbrr1jpKfhAVCNOEUp1l/GX8g2v4GUNzVHFV9o9gMd4JKjECmh/QXW3Xm3geMWo4hNL1ai/ognwIjynj8OPX5+txszhUuOtd/keM5mBIbH2aMwDXdydKVLpMTvszDQcb2uewSwbU21TwK6lHxIFkppY08PfUEkaM3EAE9dzvFPr8q6uU08Oq0EOhFK+Zh1NUPSPjGGEwJY5qhsL3N/b3n2++Z/yje5ceHO5PNm0GxNU1qpuLlizHed5Yny7tOwF9tDEc4SFZUAptZnJVaVK4V6rZQTdmZUVVBPSAA0F02rZstJABcEhWYKCEVnapVJNlpqqs1r3sDvJvJDaFSjhMOVDUsRXxCEVCyXzUqqKcqvTqdEKchX6LDLYBlJmrtUcVgWp1TSa2YW1U3UqVDK6nipUgjvG46TGIfWw3KLCKVajC7Oxao+rMTc+J4mM3F1YjgD52gS+wNiviLsA+UXtkFy2X123Gyjr7+qTK8knJUCniCXGZBka7ra+ZQF6Q7RLZyJxtKlTqKada3NGmWpJnCoaTjI1gSMzZTfrUcLydfaavdQmKtWV2zjDViaF1wwCCw6YvQbVbjpL2wrltTk+VQ1DTq5AbFyHCg3y2Lbgb6d8sfokoINpUrCxC1ze7HTmwLam30j5yXxm3VQPVYVVIfGEUmpOLriq1lzMRlsCraX3ppqJE+h3Xaa9lCu37pfjA73CEIQQhCAQhMEwORenNfnsGetK48mpfxTl+IOk7D6atntUoUayi/ydnDW4U6oW7eBRfAk8JxysYDBjrE3MUcazRxAaVYUZtVmKMoeUuEViAW9vH3Tbmh2+Z++QKTF4maQ7fM/fMGmO3zP3wNqgvNKdTgf94c2O3zP3zDUxAf7J2rVwrq9I3ClmCNmKZihpligI6WViL7xG+LxjVaj1GtmqOztbdmYljp3mNRVK7/8Aebgq27Q+yAorDu79035kHgfCxiBBG8eUwGEBf5OOu3gYpTwgPWe5SYgKzDczDuJmHqE7yT3kmBJUUAICjpEgAesxJ3AIoJv3yUo7DxVRGcU2QAHKaoszMCyimqfQYsuUBtbult9xWKVVlvkZgSLdEkXHVpw0ElMbtmtUGXMaVIKEFJGa2RVRArEnM+lJPWJF1uAIDrYPKQ0KbqlJHquTapY5irDUMwIJysEdSbj1wdGuI3E4g5i9Rs9QgC+gAAFgAAAAAABoAOAtGzYgKLLp7zEkQt3dcDIux95jhqWluyYGHHb5mZ5kdbfrH74Evs7lDVoghDlJsSciMbhXUFSQculRxcWNmMXflZiCLc4fWV9KdIEsmTIxIW7ECnTAJvogG4SANEdZ8z9815rv8z98Ccr8qa7oabOSmXLlKU7BbWAHR0sALW3WFrWlx9BOHL42tVHq08OUP5VWohX2UnnNsFgHrVFpUlZ6jaBQT5k8AOJM9Iejvk2mz8KKQOao5z1X+s5AFh+KBYDuvvJgWuExeZgEIQgYMwZtMQGG0MGKilSLgi043yq9G1RGLYUjKbnm2vYfkkbh2azuREReiDA8xVeSONB1pDz/ANImeSWM/Bjz/wBJ6ZfAqeAif/hy9Qgec8JyAxVT1gF7rt90laPouq8XPkJ3lcCBwigwggcLT0WPxqOO7KPhFB6KW/C1fNf4Z3EYYTPyYSjhv9FDfhavmv8ADD+idvw1XzT+Gdz+TiHyYRscN/onb8LV80/hmP6KG/C1fNP4Z3P5OJj5MI2OGH0UHjVq+afwxltD0WVVF6NQk9T2sfFRp5Gd/OFESbBiQeXMdydxuHvnouQOKDOPIajxAkW+KsbOoB6iLH2z1fV2Yp3gSPxPJyk/rIrd4B98DzCMSn1fbMHFL9UeJno9+Q2EO/D0f/aT7opR5GYZfVoUh3U0HuEo84UKlSppTRm/IQt7ryawPJDGVj/ZFB1ubezU+yehqGwqa7lHlHtPZwHASDh2H9F1QgZqjX42Cge0GL/0XVeFap9j+GdxXBiKDCiBwr+i+r+GqfZ/hmf6L6v4V/s/dO6/JhD5MIHDF9FtU/4z/Z+6PMH6JCSM9aqR1DIL/ZnaBhxNxRgVPkxyMoYQfNoATvOpJ72OpltpU7TcJNgIGRCEzAIQhAIGEIGJiEIGIQhAIQhAzCEIBCEIBCEIAZgwhA1M1IhCBraZAhCBkTYQhA2hCEDMIQgEzCEAhCEDMIQgEIQgf//Z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0244" name="Picture 4" descr="http://2.bp.blogspot.com/-LIKNy2_slY4/TlPuOF31ESI/AAAAAAAAAhU/jxsWnK1tbN4/s1600/0b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1340768"/>
            <a:ext cx="5068453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08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light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23528" y="764704"/>
            <a:ext cx="8568952" cy="1800200"/>
          </a:xfrm>
        </p:spPr>
        <p:txBody>
          <a:bodyPr>
            <a:normAutofit/>
          </a:bodyPr>
          <a:lstStyle/>
          <a:p>
            <a:pPr algn="l">
              <a:spcBef>
                <a:spcPts val="1800"/>
              </a:spcBef>
            </a:pP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ตัวอย่าง 1 จงหาความสว่างบนโต๊ะที่มีพื้นที่ 4 ตารางเมตร จากหลอดไฟ 40 วัตต์ 2 หลอดที่</a:t>
            </a:r>
            <a:r>
              <a:rPr lang="th-TH" b="1" dirty="0" err="1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ให้ฟลักซ์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ส่องสว่างหลอดละ 2,700 </a:t>
            </a:r>
            <a:r>
              <a:rPr lang="th-TH" b="1" dirty="0" err="1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ลู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เมน</a:t>
            </a: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light1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617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light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23528" y="764704"/>
            <a:ext cx="8568952" cy="1800200"/>
          </a:xfrm>
        </p:spPr>
        <p:txBody>
          <a:bodyPr>
            <a:normAutofit/>
          </a:bodyPr>
          <a:lstStyle/>
          <a:p>
            <a:pPr algn="l">
              <a:spcBef>
                <a:spcPts val="1800"/>
              </a:spcBef>
            </a:pP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ตัวอย่าง 2 ห้องเรียนขนาด กว้าง 5 เมตร ยาว 8 เมตร สูง 3 เมตร ต้องการความสว่างเฉลี่ย 500 </a:t>
            </a:r>
            <a:r>
              <a:rPr lang="th-TH" b="1" dirty="0" err="1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ลักซ์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จะต้องใช้หลอดไฟ 40 วัตต์ 2,700 </a:t>
            </a:r>
            <a:r>
              <a:rPr lang="th-TH" b="1" dirty="0" err="1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ลู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เมนกี่หลอด ถ้าตัวสะท้อนแสงของหลอดได้ 100</a:t>
            </a:r>
            <a:r>
              <a:rPr lang="en-US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%</a:t>
            </a:r>
            <a:endParaRPr lang="th-TH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light1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7487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light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23528" y="764704"/>
            <a:ext cx="8568952" cy="1800200"/>
          </a:xfrm>
        </p:spPr>
        <p:txBody>
          <a:bodyPr>
            <a:normAutofit/>
          </a:bodyPr>
          <a:lstStyle/>
          <a:p>
            <a:pPr algn="l">
              <a:spcBef>
                <a:spcPts val="1800"/>
              </a:spcBef>
            </a:pP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ตัวอย่าง 3 หลอดไฟ 64 วัตต์ มีความเข้มการส่องสว่าง 36 แคนเดลา ถ้าต้องการความสว่างบนพื้นโต๊ะอ่านหนังสือ 144 </a:t>
            </a:r>
            <a:r>
              <a:rPr lang="th-TH" b="1" dirty="0" err="1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ลักซ์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จะต้องแขวนหลอดไฟสูงจากพื้นโต๊ะเท่าใด 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(0.5</a:t>
            </a:r>
            <a:r>
              <a:rPr lang="en-US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m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th-TH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light1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2531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light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23528" y="763825"/>
            <a:ext cx="8712968" cy="5401479"/>
          </a:xfrm>
        </p:spPr>
        <p:txBody>
          <a:bodyPr>
            <a:normAutofit/>
          </a:bodyPr>
          <a:lstStyle/>
          <a:p>
            <a:pPr algn="l">
              <a:spcBef>
                <a:spcPts val="1800"/>
              </a:spcBef>
            </a:pP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การถนอมสายตา</a:t>
            </a:r>
          </a:p>
          <a:p>
            <a:pPr algn="l">
              <a:spcBef>
                <a:spcPts val="1800"/>
              </a:spcBef>
            </a:pP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- การมองวัตถุที่มีความสว่างมาก 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เช่นดวงอาทิตย์  แสงจากการเชื่อมโลหะ จะต้องไม่มองสิ่งเหล่านี้โดยตรงเพราะความเข้มแสงมากจนทำให้เกิดอันตรายร้า</a:t>
            </a:r>
            <a:b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- การมองวัตถุที่มีความสว่างน้อย 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การดูวัตถุที่มีความสว่างน้อยก็จะทำให้เกิดความเสียหายต่อสายตาได้เนื่องจาก จะต้องเพ่งสายตาเป็นเวลานาน เช่นการอ่านหนังสือในที่ที่มีแสงน้อยๆ </a:t>
            </a:r>
            <a:b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- การมองวัตถุผ่าน</a:t>
            </a:r>
            <a:r>
              <a:rPr lang="th-TH" b="1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ทัศน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อุปกรณ์ 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การใช้</a:t>
            </a:r>
            <a:r>
              <a:rPr lang="th-TH" sz="2800" b="1" dirty="0" err="1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ทัศน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อุปกรณ์อันได้แก่ กล้องส่องทางไกล กล้องโทรทรรศน์ดูวัตถุหรือแหล่งกำเนิดแสงที่มีความสว่างมาก จะทำ</a:t>
            </a:r>
            <a:r>
              <a:rPr lang="th-TH" sz="2800" b="1" dirty="0" err="1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ให้เร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ตินาเป็นอันตราย</a:t>
            </a: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light1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AutoShape 2" descr="data:image/jpeg;base64,/9j/4AAQSkZJRgABAQAAAQABAAD/2wCEAAkGBxQSEhQUEhQUFBUUFBQUGBYUFRQXFxQVFRUXFhUVFxcYHCggGBolHBUVITEhJSkrLi4wGB8zODMsNygtLisBCgoKDg0NFw8PFCwcICYsLCwtLCssNywsLyssLDcsLC0sKys3KyssKy0rNywsLCwsOCwsLCw3KywsKywrLCwsLP/AABEIAMIBAwMBIgACEQEDEQH/xAAcAAABBAMBAAAAAAAAAAAAAAAAAwQFBgECBwj/xABOEAACAQIDAwgFBgoIBAcAAAABAgADEQQSIQUxQQYTIlFhcYGRBzKhscEUI0JSotFTYnJ0gpKys9LwFyUzNUNz4fEkRKPDFTRjk6S0wv/EABgBAQEBAQEAAAAAAAAAAAAAAAABAwIE/8QAIBEBAAICAgIDAQAAAAAAAAAAAAECAxEhQRIxIqHwE//aAAwDAQACEQMRAD8A7jCEIBCEIBCEIBCEIBCEIBCEIBCEIBCEIBCQPLDb4weHaorU8+ZFAqNp0nCk2uCbAkyuciPSImISq2NrYWgVZQi3NNiLEliKjnNwGm6x69A6DCV9+W+zx/zdDwcH3TKctdnndjMP41FHvgT8Jzbld6SjQxNOnhGwtam9NSamYuEcuy2ZkcBQAFJvqLy+7Hx4r0KVUWHOU0qZQb5c6hst+y9oDyEIQCEIQCEIQCEIQCEIQCEIQCEIQCEIQCEIQCEIQCEIQCEIQCEIQOceljl4+ByYfCkDEVFzs5AbmaZJCkKdC7EG17gZTpqJySvtXFViOfr1mz2NnqORY7ujewHhJD0h4k4jbGIA1AqJRX9BVRh+vnkftKoOeY6ABrdwXT4QJPYHJCpii/NlFVBmepUuqINTcm54A8OEzi+S7hFqUXWuj1DSUorqS4F7BKigsO1bjQ3tJnktynoUEr0atqlGupVubdA63BUkXIB0PE8Ilsza2DoVqbla2JRCf7Xmhza6kBKeZlY3N7lgOoCBEVOSGNDonMPmqAsutIggWB6QOVbXGhIOojfE8mcbTKB8O684zKlwguUF2vr0QAL3NhbW9pb6PLnDKMOKi1nOGrvUWploKXV6dRTdVYKrXqbhf1Ab62CeA9ItClzQNKo4Wvjaj35vWniq9SqoTpasAygg2HrC/GBVE5MY4uEGGZmKhxbKVKncRUD5De3AxljsBXwvNtWovRNQFkvdGIFr6HVSLi4NiLiXLZ3LvD0KuDGSs9DB061NWyUxVYOVWkoU1LAKiICc2pF7DdK3yp2+mKoYGmocPhaLpUL5bMzClqhDEkfNtvAOogNsBywxlE3pYmuttbM5dfFXuvsncvRtyy/8SoMXAWvRIWqq+qcwJSoo3hWs2h3FTv0J86YEfOL+Mcv6wK/GdA9BWNKbQq0joKuHa/5dJ1K/ZepA71CEIBCEIBCEIBCEIBCEIBCEIBCEIBCEIBG2L2hSpW52rTp33Z3Vb/rGc49KnLLF4SulLDOtNTTDFsiuxYlvrggAADhxMpGC5R1cZVzYpw7rzYUhVUkKtQ3sote9twA7IHdm27hgATiKFjuPO09dbaa66kSOqct8CP8AmabbrZCGve9rZb3vla3cZxTG0HRVLKy2VN6neowjW/6TjwMjndRdgOgpQbwPUqv16+o5/WgdrxXpQ2cgJ5120vZaVT6obeQBuIOp4yGxHppwa7qGKP6NEfSKn/F61M4jiMYoUDTRQDrfN82yE7/ySI2xGLDkWBvruF9CWI9rN5wPWmwtqpi8PSxFLMErIHUMAGAPBgCRcbtCZzX0tcta1OquDwVU06iDnKzpa4JHzdK5GmhzH9HtlZ2D6SWwOyqWFoLfEq9XWot0Sm1RnBNmF26eg3C2vVKMca+d3YlnqEszHUsSbkk9ZJvAaY6uzszOSzuzO5O9mYksT3kk+MbWjiqhJJsTfXd7Ii623wNbwm6OBvF/GLriEH0PbAa2haPflafU90wcUn1IDO8Iu1ZD9D2xFmHAW8YGJJ8nNrV8NXSthzaqtwCRmFnUqbqd4sT5CRccYGqUfNY6QPTvo95UfL8Nnewr0zzdZQLANvDAHcrCx77jhLRPMnJLlk+BxQrqCyMvN1qY0zpe6kX0zqdxPWRxvPROwdu0MZSFXD1A6nfwZD9V13q3YYElCEIBCEIBCEIBCEIBCEIBI/F7bw9KoKVStTSoVLhHdVOQXu2vDQxnyy5SU9n4V69QZjcJTS9jUqNfKgPDcSTwCk8J5s27tutja7V8QwZ2sLAWVVHqqo4AX43PWTA9AbX9JWz6A0rc+31cOBU+1cIP1pBbQ9LlILejQckroapCgE9ai5I8ROMYfrt5ibVULasfGBYOWG3W2hW55lCdFVCrdvVB4ntJ4dUrdipvcjUahmUm17DMpB4nSK09NxJmygA6ggnXXjAzise7JlIWw1uQzN+s5J9saUKAIB6AuAf7Nb69trzbazZU/KNvAan4Rnh1JUawHww6cW8gv3TFVUAstz4mICh2zekgBv1QNcNh7va2nHuG8eOg8ZI12UXGUab+08fC9/Ca4NbKXPG9vA2H2rn9GJ2vA2p1FP0QJtcdQmgUCas3hA3ZVO9REmp0/qL5Cbol9wJ9gioFuCj+e28BpzVP6i+VpjmU+qI9589Q9g+EDiD9VT4KfhAZc0n1F8hNsi8FA8BHDVEO9bduo92nsiZog7j56+0fdATuOqam3UNTaFRSJrof94GGVd9tOPdxi2y8XVw756VR6TjTNTYqSAeNt47DpE5tS4A7tV91vYR5GB0nYfpSxlMAVhSxI6yObqHvZOj9iW/Z3pVwr2FanWonibConmnSP6s4CtRhpfdFVxbCB6o2TtmhiVLYeqlUDflOq34Mu9T3iP55s9Hu2jQ2lh6h0DsKD9qViFF+wPkb9Gek4BCEIBCEIBCEIHHPT7iCamDpX6IWtUI62JRVPgM/6xnJ2SdM9PDH5ZhgNf8AhydBffUP3SjYTZWbViwHYF+JEBnRrC1otTVWJzMVsLjo5gT1GxuO+xj2tsumo0zn8oge68YnD2O77RgZWuwHRQk679Bwt29flEqlbKS9VrtawVdyjqA+MUxPqiwA7bk3kNikMBPF4w1GudANAOoffH2DHQEiVTfLhyE2KMVUAc9FRe27foB53ue7tllIR9MXjWpV1sOv/aXz0gck1wlFa1NrdMIUzZt4Y3Fze1lN/CUHZwvVB6jm/VBYe0CRUxiRlso3DT9XT2nMf0o3ZrTas2p6hpfu0maGHDdOpcIDoo3seofEwNKFNql8vRUb3bQDxi4Smm7pkb2bRfAffEdoY4CwPD1aa7l7+3290i6pZiDUuqnXRTbLe2YD6W47uowH+J2mOu/Yo0jNsex3KPE3lnw+ycLhVzYoZ3Bq9HN64VlahVpKDdqbgEDMpU3YsQLAxXKHFUarLzCFQodNRlvTBtRGXOwDBbliLZi24G5INatLEopZ6VRFFrlqTqBm9W5IA14dcTq1aqWzpbMoZc6suZTuZb71PAjSTO0eVNWqLKqUukrkoLlnVcubpXtfQm3VI/aGPNZqTFQhp06dO6FszCnfKzOxJLWsoJ3BVHCA0TH9Y8VPwi6VVbcfgZYdsbbw+LFNTRNNjWrVKlTOq2avV5wk1AjFlBZ/oroV35QYptXkelRTUwPTBd8qBly82uW2RnbMzEk2FyTlb6uoV3OYk1vOIc4yEq4IKkqQwIdWGhVgdQRxBi1wRA0uRFFO/u9q6j2Zpoe2bKba9Vj323+y8AxA6V/rC/3zSLvhWYKFuxL82AALkk5VAHEk++SA5L4q5HNbgCb1KAVQTYZmL5QSQbAm5seqBFUyQdCQd1xvB4EdoM9WbA2h8ow1CuP8WlTqdxZQSPA3E8x4jk/iUVnemUCZ753pI3QNmKozBnAOl1BE7p6HsbzmzlS9zRq1afC9iedQafi1VHhAu8IQgEIQgEIQgcV9NH/n6P5sv72rKxROks3pnP8AWFL81T97WlUJOQwGG0toBdBISrj24RxiadzGVeiRA0fGOeMQaueMHMQJl0ky3zywbCxFSiFqUiL21B47r+4adg1ErZEstFMqhRwAiSC/KHa2IrqGrFQtyAq+BOnlxJ04RhsYes3VYeeo/YPnN9reoniY72Fh70+q7FiepQo1/a8SOuRWaVAHpN6o9p/nSIbRx2X8q1gOCDhHW0K4Rb2sF3DttoPAWkPhVqD5/LcB7ZiuZA4swVr6X1Bsd8Ca5P7DVvnsQUKhqBytXooQlVr53D30yjMENswv2A45RbZSvkpUKQSlSLZN9+kzM2W5uiEt6uvqqQE1Wa7a202IIRAyIbMykgk1CWdjmtfIrO4VSbKNdCdG+Gwm8DgLsx0CjrJG4dm88OEBkKQG/wAhFRh2+rYHr0v3X3ywYPZXR5y4pU9fnqgu9S28UafVrv4cWF43xVeihOSkah+vXZiT25EIC+Zlisym4QpoH6y+2YOFfeLHui+I2ix+jTUdQpp8ReM/lPYO9dDEqDdd4tHODxbU2zIxU8bbmFiCGB0YEFgQdCGI3Ewp4m4sen2H1vA8f50mlXDj1k1HEHeOwyCX5Rbe+VUUFSmorK9zVHFLNdevUsDY3tkvcl2kRi8G+HKhx6yK5XiucBgrD6LgEEqdRcdYmKD3k1gKYrI9MIauIqMEUvqiio3Tr9Fb86GNPM7XNgDmIusCGvcdYMUpJm6Pl38D8PGI1KfNVGpllcA2zISVJ6xcAjuIBBuCAbiL0TY69x7QYDzA4rmmpva5o1KVXLe1zSdWsTwuUMlKm2MK9OrSK1RTq8016eHwdFkakamUZaVlqAiqwudRYWEhK187Xtr1aXGVSGt23v4xpS3QLbtTlRRrJWDJVbMjJSp1FwzJS+bWmlQVMnOq4K84QpALE8Cb3P0C4zTE0vxaNUd/Tpt7Epzj5nQ/QbiLY8rwbD1l8RUpMP8A9QO8whCAQhCAQhCBxL0zf3jT/NKf72tKtUPzctPpl/vKn+aUv3teVSoegYEFU3xrizfh7o4qHWNsRAjq00preb1pijL0nZ0mHuNN5koTGmG4ePujm8isY7Wn3H3/AO0sOGoc1QUbydO9UsWtbdmdlW34vjIfBJndV62HsN/hJ7aVUKbbubpA26ntzh+3Wp/q9ggVXapNSqtJNSCF7CxOpPZcky08pq7YTDrhF6BNzZTVzNh2sU50myMzPnvlzL0dCPpV/kql8RzrLUZVqIp5ouKitUJVGXIQTuOmZb3tfWbbTqGri6pKovzjXWnonROUW4m+W+Y6kknS8DXA4Y2AAuzbvHh3cSfda8smxtnqwzuM1FGOUH/mKo3u1voC+7fqAN5IiMHSLXy+vUdaCX0sX1cnqNrLf8aWuu6iyJ6iAInDojieok3Y9pM1w4/O3PplmyeFePZhtOo1QlmPZ2AcAANAOoCQGM03Dz1k1iHzGw3RticILXPgBvP3Cem9dxwyxzParV6zdZ8zEBXPHXv19u+SeMoEfRHtPxke9LssfH4zxW9vVDAQN6uh+r1/kn4e+L4aub6et+2Oo/z7YztaOGNxmG8Gx794bx+HbOQ4xNLQVF9U7+w8R/PZ1xSmSRcEhhuYGxBtYG413EjxjjZyB7qd1RSe50Fz5i/iV6o1wwsxU8Db4Sh/tTAB6C1KNOrUIUGrXIsqZQy80wUlcyqim4ANgWNwwIjaL3APgZK4PDYiuHoUqgVADVZTpxFNzdVLldVuo06W7jIpqBp1KtIkEozLcHQlGKlgeo2BEB3iCSqNxHQPtYe3P4ARgGtvuNeox4jXpuOwN4ix9wfzkeGPAm/UxFj5AWgKhr7pcvRBXy7UoD6/PJ/0Hf8A7cpYUAAjjfQ7wRvHt98tfotNtq4T/Nf24auPjA9KQhCAQhCAQhCBxH0y/wB5J+aUv3teVLEHoGW70yj+saf5pS/e15TsT6pgQtTfG+Ii7743xECPrzWjNq0xRl6TtJYc7vH3RzGtDh4+6OZFPNmev4N7tPbaSXKOtribfXK99qjKSOofMJp3yL2c1n8D98cbee4rD/1Cb9nO4gj9sQILZ9d6fSR2QkEXRipsd4uDu03R5gFF26vV/nykdhhpfstJLCfS/KgTmxv7SnfelHEVT2M2dQ3eMqnwjl8Voe7/AE++MNnVLt+VhaqjvU1D8IyfFaHz9tvjN8VtRLHLXymEpha12HfJfBMrm7d9vcPdKZQxdjr/AD/N48w2PbUXtw7iJpbL8dEUSnKDZVZhzyqebzhcw3Ak2HdroJB43ZzoAWVgreqWBF/OSOD5T4ii9O1RgqVA4U6qT1kcbXMmPSDyxTHc0tNcq011PWxG7unjvaZvGo419ta8V1P6FCqCLYJbkjrU/ZGb4TW0kdmULn9Fv2TObTomdHOx1y2Y683VpP8Ao36XuUeM121huaxbp22+F/Zfxkxs3Ak06gG9zTpjvZs1/s+2NeVrBtpVLfhD8ZzjtvaVnaG2qmnj+0AbeaxjhT0x23Hsv8JKbYWy9xpj/pm8i8KOmvHf+yZq6O6Dbx2MPMH74xBjgN7z7oyRif8AS5gOTw72/aMtfov/AL1wn+a37irKmiHj5S3eiv8AvXC/5j+zD1jA9KQhCAQhCAQhCBxX0zj+sKX5qn72rKRi26MvXpqH/G0fzYeypU++UDEnSBFtviFeLNviFeAwrQoiZrTFGXpO0hQ4ePujiN6PDx90cSKUoNZhHO0HzZr8QD7j72eMrxZn3eXhv+J8oEVhurqNo/wjantF/LQxk65XPbFka1j1e4wJKhWyFW4I2o4lHFm39x/WjTEDI7LwuR3qdxHhrNw+vWDv7j8dx8BNayZhb6SjQ/XTh5e7ulgNHFjNlq+fv/1gGvodOo/AxN0I3/79x4yhy1Y2/wBIjmiJm1NZzIc0EvLFs7DWXtb3A6+0DyMjcDhrWLeXE/cJbdi4TN84/qD7R4IP50E8mWzHJZKbHoCnkLbqYbEP+gL0we8hf1xKHgr18S79bb+1j0faJbOXO1BQomgD89Ws9W30F3pS7DxI6hbhIDZWGNKjm/xHOVRxzPp7tfBTNcFZiu57dY41CK29VuRbizt+jcKv7LSPwfrE/VUnz0++b7SqhnOU3VbKvaF0v4m58ZimLITxY28B/JmzRoTp4H2zdBpE95/nhFoGJavRQP62wn+ZW/8AqV5VDLd6IkvtXDH6rVj/APGrD4wPSEIQgEIQgEIQgcZ9Ng/4yh+b/wDcac7xJ0nRvTcv/FYc9dFh5OfvE5xid0CNbfEq0UY6xOrAZVpijN6omKUqdntHh4xeIUuHj7ovIogzTF4QEcUlxcbx/P8APhJbk/scYqlVyNesmXLT3ZlOl7kWN2su9bEjUkqpilaxsZvg8S2HqpWp2OUk2YXBuCrKw6mUsp46nUb4Apt0TcW67ggjgRwImwbhutuI3g9Ylq5RbOoV6S4nDNdiqmoOkVJYOQqELYVAEsQco1UAISqSo36/OArWUN61lP1vonvtuiTU3Qbrr1jpKfhAVCNOEUp1l/GX8g2v4GUNzVHFV9o9gMd4JKjECmh/QXW3Xm3geMWo4hNL1ai/ognwIjynj8OPX5+txszhUuOtd/keM5mBIbH2aMwDXdydKVLpMTvszDQcb2uewSwbU21TwK6lHxIFkppY08PfUEkaM3EAE9dzvFPr8q6uU08Oq0EOhFK+Zh1NUPSPjGGEwJY5qhsL3N/b3n2++Z/yje5ceHO5PNm0GxNU1qpuLlizHed5Yny7tOwF9tDEc4SFZUAptZnJVaVK4V6rZQTdmZUVVBPSAA0F02rZstJABcEhWYKCEVnapVJNlpqqs1r3sDvJvJDaFSjhMOVDUsRXxCEVCyXzUqqKcqvTqdEKchX6LDLYBlJmrtUcVgWp1TSa2YW1U3UqVDK6nipUgjvG46TGIfWw3KLCKVajC7Oxao+rMTc+J4mM3F1YjgD52gS+wNiviLsA+UXtkFy2X123Gyjr7+qTK8knJUCniCXGZBka7ra+ZQF6Q7RLZyJxtKlTqKada3NGmWpJnCoaTjI1gSMzZTfrUcLydfaavdQmKtWV2zjDViaF1wwCCw6YvQbVbjpL2wrltTk+VQ1DTq5AbFyHCg3y2Lbgb6d8sfokoINpUrCxC1ze7HTmwLam30j5yXxm3VQPVYVVIfGEUmpOLriq1lzMRlsCraX3ppqJE+h3Xaa9lCu37pfjA73CEIQQhCAQhMEwORenNfnsGetK48mpfxTl+IOk7D6atntUoUayi/ydnDW4U6oW7eBRfAk8JxysYDBjrE3MUcazRxAaVYUZtVmKMoeUuEViAW9vH3Tbmh2+Z++QKTF4maQ7fM/fMGmO3zP3wNqgvNKdTgf94c2O3zP3zDUxAf7J2rVwrq9I3ClmCNmKZihpligI6WViL7xG+LxjVaj1GtmqOztbdmYljp3mNRVK7/8Aebgq27Q+yAorDu79035kHgfCxiBBG8eUwGEBf5OOu3gYpTwgPWe5SYgKzDczDuJmHqE7yT3kmBJUUAICjpEgAesxJ3AIoJv3yUo7DxVRGcU2QAHKaoszMCyimqfQYsuUBtbult9xWKVVlvkZgSLdEkXHVpw0ElMbtmtUGXMaVIKEFJGa2RVRArEnM+lJPWJF1uAIDrYPKQ0KbqlJHquTapY5irDUMwIJysEdSbj1wdGuI3E4g5i9Rs9QgC+gAAFgAAAAAABoAOAtGzYgKLLp7zEkQt3dcDIux95jhqWluyYGHHb5mZ5kdbfrH74Evs7lDVoghDlJsSciMbhXUFSQculRxcWNmMXflZiCLc4fWV9KdIEsmTIxIW7ECnTAJvogG4SANEdZ8z9815rv8z98Ccr8qa7oabOSmXLlKU7BbWAHR0sALW3WFrWlx9BOHL42tVHq08OUP5VWohX2UnnNsFgHrVFpUlZ6jaBQT5k8AOJM9Iejvk2mz8KKQOao5z1X+s5AFh+KBYDuvvJgWuExeZgEIQgYMwZtMQGG0MGKilSLgi043yq9G1RGLYUjKbnm2vYfkkbh2azuREReiDA8xVeSONB1pDz/ANImeSWM/Bjz/wBJ6ZfAqeAif/hy9Qgec8JyAxVT1gF7rt90laPouq8XPkJ3lcCBwigwggcLT0WPxqOO7KPhFB6KW/C1fNf4Z3EYYTPyYSjhv9FDfhavmv8ADD+idvw1XzT+Gdz+TiHyYRscN/onb8LV80/hmP6KG/C1fNP4Z3P5OJj5MI2OGH0UHjVq+afwxltD0WVVF6NQk9T2sfFRp5Gd/OFESbBiQeXMdydxuHvnouQOKDOPIajxAkW+KsbOoB6iLH2z1fV2Yp3gSPxPJyk/rIrd4B98DzCMSn1fbMHFL9UeJno9+Q2EO/D0f/aT7opR5GYZfVoUh3U0HuEo84UKlSppTRm/IQt7ryawPJDGVj/ZFB1ubezU+yehqGwqa7lHlHtPZwHASDh2H9F1QgZqjX42Cge0GL/0XVeFap9j+GdxXBiKDCiBwr+i+r+GqfZ/hmf6L6v4V/s/dO6/JhD5MIHDF9FtU/4z/Z+6PMH6JCSM9aqR1DIL/ZnaBhxNxRgVPkxyMoYQfNoATvOpJ72OpltpU7TcJNgIGRCEzAIQhAIGEIGJiEIGIQhAIQhAzCEIBCEIBCEIAZgwhA1M1IhCBraZAhCBkTYQhA2hCEDMIQgEzCEAhCEDMIQgEIQgf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4" descr="data:image/jpeg;base64,/9j/4AAQSkZJRgABAQAAAQABAAD/2wCEAAkGBxQSEhQUEhQUFBUUFBQUGBYUFRQXFxQVFRUXFhUVFxcYHCggGBolHBUVITEhJSkrLi4wGB8zODMsNygtLisBCgoKDg0NFw8PFCwcICYsLCwtLCssNywsLyssLDcsLC0sKys3KyssKy0rNywsLCwsOCwsLCw3KywsKywrLCwsLP/AABEIAMIBAwMBIgACEQEDEQH/xAAcAAABBAMBAAAAAAAAAAAAAAAAAwQFBgECBwj/xABOEAACAQIDAwgFBgoIBAcAAAABAgADEQQSIQUxQQYTIlFhcYGRBzKhscEUI0JSotFTYnJ0gpKys9LwFyUzNUNz4fEkRKPDFTRjk6S0wv/EABgBAQEBAQEAAAAAAAAAAAAAAAABAwIE/8QAIBEBAAICAgIDAQAAAAAAAAAAAAECAxEhQRIxIqHwE//aAAwDAQACEQMRAD8A7jCEIBCEIBCEIBCEIBCEIBCEIBCEIBCEIBCQPLDb4weHaorU8+ZFAqNp0nCk2uCbAkyuciPSImISq2NrYWgVZQi3NNiLEliKjnNwGm6x69A6DCV9+W+zx/zdDwcH3TKctdnndjMP41FHvgT8Jzbld6SjQxNOnhGwtam9NSamYuEcuy2ZkcBQAFJvqLy+7Hx4r0KVUWHOU0qZQb5c6hst+y9oDyEIQCEIQCEIQCEIQCEIQCEIQCEIQCEIQCEIQCEIQCEIQCEIQCEIQOceljl4+ByYfCkDEVFzs5AbmaZJCkKdC7EG17gZTpqJySvtXFViOfr1mz2NnqORY7ujewHhJD0h4k4jbGIA1AqJRX9BVRh+vnkftKoOeY6ABrdwXT4QJPYHJCpii/NlFVBmepUuqINTcm54A8OEzi+S7hFqUXWuj1DSUorqS4F7BKigsO1bjQ3tJnktynoUEr0atqlGupVubdA63BUkXIB0PE8Ilsza2DoVqbla2JRCf7Xmhza6kBKeZlY3N7lgOoCBEVOSGNDonMPmqAsutIggWB6QOVbXGhIOojfE8mcbTKB8O684zKlwguUF2vr0QAL3NhbW9pb6PLnDKMOKi1nOGrvUWploKXV6dRTdVYKrXqbhf1Ab62CeA9ItClzQNKo4Wvjaj35vWniq9SqoTpasAygg2HrC/GBVE5MY4uEGGZmKhxbKVKncRUD5De3AxljsBXwvNtWovRNQFkvdGIFr6HVSLi4NiLiXLZ3LvD0KuDGSs9DB061NWyUxVYOVWkoU1LAKiICc2pF7DdK3yp2+mKoYGmocPhaLpUL5bMzClqhDEkfNtvAOogNsBywxlE3pYmuttbM5dfFXuvsncvRtyy/8SoMXAWvRIWqq+qcwJSoo3hWs2h3FTv0J86YEfOL+Mcv6wK/GdA9BWNKbQq0joKuHa/5dJ1K/ZepA71CEIBCEIBCEIBCEIBCEIBCEIBCEIBCEIBG2L2hSpW52rTp33Z3Vb/rGc49KnLLF4SulLDOtNTTDFsiuxYlvrggAADhxMpGC5R1cZVzYpw7rzYUhVUkKtQ3sote9twA7IHdm27hgATiKFjuPO09dbaa66kSOqct8CP8AmabbrZCGve9rZb3vla3cZxTG0HRVLKy2VN6neowjW/6TjwMjndRdgOgpQbwPUqv16+o5/WgdrxXpQ2cgJ5120vZaVT6obeQBuIOp4yGxHppwa7qGKP6NEfSKn/F61M4jiMYoUDTRQDrfN82yE7/ySI2xGLDkWBvruF9CWI9rN5wPWmwtqpi8PSxFLMErIHUMAGAPBgCRcbtCZzX0tcta1OquDwVU06iDnKzpa4JHzdK5GmhzH9HtlZ2D6SWwOyqWFoLfEq9XWot0Sm1RnBNmF26eg3C2vVKMca+d3YlnqEszHUsSbkk9ZJvAaY6uzszOSzuzO5O9mYksT3kk+MbWjiqhJJsTfXd7Ii623wNbwm6OBvF/GLriEH0PbAa2haPflafU90wcUn1IDO8Iu1ZD9D2xFmHAW8YGJJ8nNrV8NXSthzaqtwCRmFnUqbqd4sT5CRccYGqUfNY6QPTvo95UfL8Nnewr0zzdZQLANvDAHcrCx77jhLRPMnJLlk+BxQrqCyMvN1qY0zpe6kX0zqdxPWRxvPROwdu0MZSFXD1A6nfwZD9V13q3YYElCEIBCEIBCEIBCEIBCEIBI/F7bw9KoKVStTSoVLhHdVOQXu2vDQxnyy5SU9n4V69QZjcJTS9jUqNfKgPDcSTwCk8J5s27tutja7V8QwZ2sLAWVVHqqo4AX43PWTA9AbX9JWz6A0rc+31cOBU+1cIP1pBbQ9LlILejQckroapCgE9ai5I8ROMYfrt5ibVULasfGBYOWG3W2hW55lCdFVCrdvVB4ntJ4dUrdipvcjUahmUm17DMpB4nSK09NxJmygA6ggnXXjAzise7JlIWw1uQzN+s5J9saUKAIB6AuAf7Nb69trzbazZU/KNvAan4Rnh1JUawHww6cW8gv3TFVUAstz4mICh2zekgBv1QNcNh7va2nHuG8eOg8ZI12UXGUab+08fC9/Ca4NbKXPG9vA2H2rn9GJ2vA2p1FP0QJtcdQmgUCas3hA3ZVO9REmp0/qL5Cbol9wJ9gioFuCj+e28BpzVP6i+VpjmU+qI9589Q9g+EDiD9VT4KfhAZc0n1F8hNsi8FA8BHDVEO9bduo92nsiZog7j56+0fdATuOqam3UNTaFRSJrof94GGVd9tOPdxi2y8XVw756VR6TjTNTYqSAeNt47DpE5tS4A7tV91vYR5GB0nYfpSxlMAVhSxI6yObqHvZOj9iW/Z3pVwr2FanWonibConmnSP6s4CtRhpfdFVxbCB6o2TtmhiVLYeqlUDflOq34Mu9T3iP55s9Hu2jQ2lh6h0DsKD9qViFF+wPkb9Gek4BCEIBCEIBCEIHHPT7iCamDpX6IWtUI62JRVPgM/6xnJ2SdM9PDH5ZhgNf8AhydBffUP3SjYTZWbViwHYF+JEBnRrC1otTVWJzMVsLjo5gT1GxuO+xj2tsumo0zn8oge68YnD2O77RgZWuwHRQk679Bwt29flEqlbKS9VrtawVdyjqA+MUxPqiwA7bk3kNikMBPF4w1GudANAOoffH2DHQEiVTfLhyE2KMVUAc9FRe27foB53ue7tllIR9MXjWpV1sOv/aXz0gck1wlFa1NrdMIUzZt4Y3Fze1lN/CUHZwvVB6jm/VBYe0CRUxiRlso3DT9XT2nMf0o3ZrTas2p6hpfu0maGHDdOpcIDoo3seofEwNKFNql8vRUb3bQDxi4Smm7pkb2bRfAffEdoY4CwPD1aa7l7+3290i6pZiDUuqnXRTbLe2YD6W47uowH+J2mOu/Yo0jNsex3KPE3lnw+ycLhVzYoZ3Bq9HN64VlahVpKDdqbgEDMpU3YsQLAxXKHFUarLzCFQodNRlvTBtRGXOwDBbliLZi24G5INatLEopZ6VRFFrlqTqBm9W5IA14dcTq1aqWzpbMoZc6suZTuZb71PAjSTO0eVNWqLKqUukrkoLlnVcubpXtfQm3VI/aGPNZqTFQhp06dO6FszCnfKzOxJLWsoJ3BVHCA0TH9Y8VPwi6VVbcfgZYdsbbw+LFNTRNNjWrVKlTOq2avV5wk1AjFlBZ/oroV35QYptXkelRTUwPTBd8qBly82uW2RnbMzEk2FyTlb6uoV3OYk1vOIc4yEq4IKkqQwIdWGhVgdQRxBi1wRA0uRFFO/u9q6j2Zpoe2bKba9Vj323+y8AxA6V/rC/3zSLvhWYKFuxL82AALkk5VAHEk++SA5L4q5HNbgCb1KAVQTYZmL5QSQbAm5seqBFUyQdCQd1xvB4EdoM9WbA2h8ow1CuP8WlTqdxZQSPA3E8x4jk/iUVnemUCZ753pI3QNmKozBnAOl1BE7p6HsbzmzlS9zRq1afC9iedQafi1VHhAu8IQgEIQgEIQgcV9NH/n6P5sv72rKxROks3pnP8AWFL81T97WlUJOQwGG0toBdBISrj24RxiadzGVeiRA0fGOeMQaueMHMQJl0ky3zywbCxFSiFqUiL21B47r+4adg1ErZEstFMqhRwAiSC/KHa2IrqGrFQtyAq+BOnlxJ04RhsYes3VYeeo/YPnN9reoniY72Fh70+q7FiepQo1/a8SOuRWaVAHpN6o9p/nSIbRx2X8q1gOCDhHW0K4Rb2sF3DttoPAWkPhVqD5/LcB7ZiuZA4swVr6X1Bsd8Ca5P7DVvnsQUKhqBytXooQlVr53D30yjMENswv2A45RbZSvkpUKQSlSLZN9+kzM2W5uiEt6uvqqQE1Wa7a202IIRAyIbMykgk1CWdjmtfIrO4VSbKNdCdG+Gwm8DgLsx0CjrJG4dm88OEBkKQG/wAhFRh2+rYHr0v3X3ywYPZXR5y4pU9fnqgu9S28UafVrv4cWF43xVeihOSkah+vXZiT25EIC+Zlisym4QpoH6y+2YOFfeLHui+I2ix+jTUdQpp8ReM/lPYO9dDEqDdd4tHODxbU2zIxU8bbmFiCGB0YEFgQdCGI3Ewp4m4sen2H1vA8f50mlXDj1k1HEHeOwyCX5Rbe+VUUFSmorK9zVHFLNdevUsDY3tkvcl2kRi8G+HKhx6yK5XiucBgrD6LgEEqdRcdYmKD3k1gKYrI9MIauIqMEUvqiio3Tr9Fb86GNPM7XNgDmIusCGvcdYMUpJm6Pl38D8PGI1KfNVGpllcA2zISVJ6xcAjuIBBuCAbiL0TY69x7QYDzA4rmmpva5o1KVXLe1zSdWsTwuUMlKm2MK9OrSK1RTq8016eHwdFkakamUZaVlqAiqwudRYWEhK187Xtr1aXGVSGt23v4xpS3QLbtTlRRrJWDJVbMjJSp1FwzJS+bWmlQVMnOq4K84QpALE8Cb3P0C4zTE0vxaNUd/Tpt7Epzj5nQ/QbiLY8rwbD1l8RUpMP8A9QO8whCAQhCAQhCBxL0zf3jT/NKf72tKtUPzctPpl/vKn+aUv3teVSoegYEFU3xrizfh7o4qHWNsRAjq00preb1pijL0nZ0mHuNN5koTGmG4ePujm8isY7Wn3H3/AO0sOGoc1QUbydO9UsWtbdmdlW34vjIfBJndV62HsN/hJ7aVUKbbubpA26ntzh+3Wp/q9ggVXapNSqtJNSCF7CxOpPZcky08pq7YTDrhF6BNzZTVzNh2sU50myMzPnvlzL0dCPpV/kql8RzrLUZVqIp5ouKitUJVGXIQTuOmZb3tfWbbTqGri6pKovzjXWnonROUW4m+W+Y6kknS8DXA4Y2AAuzbvHh3cSfda8smxtnqwzuM1FGOUH/mKo3u1voC+7fqAN5IiMHSLXy+vUdaCX0sX1cnqNrLf8aWuu6iyJ6iAInDojieok3Y9pM1w4/O3PplmyeFePZhtOo1QlmPZ2AcAANAOoCQGM03Dz1k1iHzGw3RticILXPgBvP3Cem9dxwyxzParV6zdZ8zEBXPHXv19u+SeMoEfRHtPxke9LssfH4zxW9vVDAQN6uh+r1/kn4e+L4aub6et+2Oo/z7YztaOGNxmG8Gx794bx+HbOQ4xNLQVF9U7+w8R/PZ1xSmSRcEhhuYGxBtYG413EjxjjZyB7qd1RSe50Fz5i/iV6o1wwsxU8Db4Sh/tTAB6C1KNOrUIUGrXIsqZQy80wUlcyqim4ANgWNwwIjaL3APgZK4PDYiuHoUqgVADVZTpxFNzdVLldVuo06W7jIpqBp1KtIkEozLcHQlGKlgeo2BEB3iCSqNxHQPtYe3P4ARgGtvuNeox4jXpuOwN4ix9wfzkeGPAm/UxFj5AWgKhr7pcvRBXy7UoD6/PJ/0Hf8A7cpYUAAjjfQ7wRvHt98tfotNtq4T/Nf24auPjA9KQhCAQhCAQhCBxH0y/wB5J+aUv3teVLEHoGW70yj+saf5pS/e15TsT6pgQtTfG+Ii7743xECPrzWjNq0xRl6TtJYc7vH3RzGtDh4+6OZFPNmev4N7tPbaSXKOtribfXK99qjKSOofMJp3yL2c1n8D98cbee4rD/1Cb9nO4gj9sQILZ9d6fSR2QkEXRipsd4uDu03R5gFF26vV/nykdhhpfstJLCfS/KgTmxv7SnfelHEVT2M2dQ3eMqnwjl8Voe7/AE++MNnVLt+VhaqjvU1D8IyfFaHz9tvjN8VtRLHLXymEpha12HfJfBMrm7d9vcPdKZQxdjr/AD/N48w2PbUXtw7iJpbL8dEUSnKDZVZhzyqebzhcw3Ak2HdroJB43ZzoAWVgreqWBF/OSOD5T4ii9O1RgqVA4U6qT1kcbXMmPSDyxTHc0tNcq011PWxG7unjvaZvGo419ta8V1P6FCqCLYJbkjrU/ZGb4TW0kdmULn9Fv2TObTomdHOx1y2Y683VpP8Ao36XuUeM121huaxbp22+F/Zfxkxs3Ak06gG9zTpjvZs1/s+2NeVrBtpVLfhD8ZzjtvaVnaG2qmnj+0AbeaxjhT0x23Hsv8JKbYWy9xpj/pm8i8KOmvHf+yZq6O6Dbx2MPMH74xBjgN7z7oyRif8AS5gOTw72/aMtfov/AL1wn+a37irKmiHj5S3eiv8AvXC/5j+zD1jA9KQhCAQhCAQhCBxX0zj+sKX5qn72rKRi26MvXpqH/G0fzYeypU++UDEnSBFtviFeLNviFeAwrQoiZrTFGXpO0hQ4ePujiN6PDx90cSKUoNZhHO0HzZr8QD7j72eMrxZn3eXhv+J8oEVhurqNo/wjantF/LQxk65XPbFka1j1e4wJKhWyFW4I2o4lHFm39x/WjTEDI7LwuR3qdxHhrNw+vWDv7j8dx8BNayZhb6SjQ/XTh5e7ulgNHFjNlq+fv/1gGvodOo/AxN0I3/79x4yhy1Y2/wBIjmiJm1NZzIc0EvLFs7DWXtb3A6+0DyMjcDhrWLeXE/cJbdi4TN84/qD7R4IP50E8mWzHJZKbHoCnkLbqYbEP+gL0we8hf1xKHgr18S79bb+1j0faJbOXO1BQomgD89Ws9W30F3pS7DxI6hbhIDZWGNKjm/xHOVRxzPp7tfBTNcFZiu57dY41CK29VuRbizt+jcKv7LSPwfrE/VUnz0++b7SqhnOU3VbKvaF0v4m58ZimLITxY28B/JmzRoTp4H2zdBpE95/nhFoGJavRQP62wn+ZW/8AqV5VDLd6IkvtXDH6rVj/APGrD4wPSEIQgEIQgEIQgcZ9Ng/4yh+b/wDcac7xJ0nRvTcv/FYc9dFh5OfvE5xid0CNbfEq0UY6xOrAZVpijN6omKUqdntHh4xeIUuHj7ovIogzTF4QEcUlxcbx/P8APhJbk/scYqlVyNesmXLT3ZlOl7kWN2su9bEjUkqpilaxsZvg8S2HqpWp2OUk2YXBuCrKw6mUsp46nUb4Apt0TcW67ggjgRwImwbhutuI3g9Ylq5RbOoV6S4nDNdiqmoOkVJYOQqELYVAEsQco1UAISqSo36/OArWUN61lP1vonvtuiTU3Qbrr1jpKfhAVCNOEUp1l/GX8g2v4GUNzVHFV9o9gMd4JKjECmh/QXW3Xm3geMWo4hNL1ai/ognwIjynj8OPX5+txszhUuOtd/keM5mBIbH2aMwDXdydKVLpMTvszDQcb2uewSwbU21TwK6lHxIFkppY08PfUEkaM3EAE9dzvFPr8q6uU08Oq0EOhFK+Zh1NUPSPjGGEwJY5qhsL3N/b3n2++Z/yje5ceHO5PNm0GxNU1qpuLlizHed5Yny7tOwF9tDEc4SFZUAptZnJVaVK4V6rZQTdmZUVVBPSAA0F02rZstJABcEhWYKCEVnapVJNlpqqs1r3sDvJvJDaFSjhMOVDUsRXxCEVCyXzUqqKcqvTqdEKchX6LDLYBlJmrtUcVgWp1TSa2YW1U3UqVDK6nipUgjvG46TGIfWw3KLCKVajC7Oxao+rMTc+J4mM3F1YjgD52gS+wNiviLsA+UXtkFy2X123Gyjr7+qTK8knJUCniCXGZBka7ra+ZQF6Q7RLZyJxtKlTqKada3NGmWpJnCoaTjI1gSMzZTfrUcLydfaavdQmKtWV2zjDViaF1wwCCw6YvQbVbjpL2wrltTk+VQ1DTq5AbFyHCg3y2Lbgb6d8sfokoINpUrCxC1ze7HTmwLam30j5yXxm3VQPVYVVIfGEUmpOLriq1lzMRlsCraX3ppqJE+h3Xaa9lCu37pfjA73CEIQQhCAQhMEwORenNfnsGetK48mpfxTl+IOk7D6atntUoUayi/ydnDW4U6oW7eBRfAk8JxysYDBjrE3MUcazRxAaVYUZtVmKMoeUuEViAW9vH3Tbmh2+Z++QKTF4maQ7fM/fMGmO3zP3wNqgvNKdTgf94c2O3zP3zDUxAf7J2rVwrq9I3ClmCNmKZihpligI6WViL7xG+LxjVaj1GtmqOztbdmYljp3mNRVK7/8Aebgq27Q+yAorDu79035kHgfCxiBBG8eUwGEBf5OOu3gYpTwgPWe5SYgKzDczDuJmHqE7yT3kmBJUUAICjpEgAesxJ3AIoJv3yUo7DxVRGcU2QAHKaoszMCyimqfQYsuUBtbult9xWKVVlvkZgSLdEkXHVpw0ElMbtmtUGXMaVIKEFJGa2RVRArEnM+lJPWJF1uAIDrYPKQ0KbqlJHquTapY5irDUMwIJysEdSbj1wdGuI3E4g5i9Rs9QgC+gAAFgAAAAAABoAOAtGzYgKLLp7zEkQt3dcDIux95jhqWluyYGHHb5mZ5kdbfrH74Evs7lDVoghDlJsSciMbhXUFSQculRxcWNmMXflZiCLc4fWV9KdIEsmTIxIW7ECnTAJvogG4SANEdZ8z9815rv8z98Ccr8qa7oabOSmXLlKU7BbWAHR0sALW3WFrWlx9BOHL42tVHq08OUP5VWohX2UnnNsFgHrVFpUlZ6jaBQT5k8AOJM9Iejvk2mz8KKQOao5z1X+s5AFh+KBYDuvvJgWuExeZgEIQgYMwZtMQGG0MGKilSLgi043yq9G1RGLYUjKbnm2vYfkkbh2azuREReiDA8xVeSONB1pDz/ANImeSWM/Bjz/wBJ6ZfAqeAif/hy9Qgec8JyAxVT1gF7rt90laPouq8XPkJ3lcCBwigwggcLT0WPxqOO7KPhFB6KW/C1fNf4Z3EYYTPyYSjhv9FDfhavmv8ADD+idvw1XzT+Gdz+TiHyYRscN/onb8LV80/hmP6KG/C1fNP4Z3P5OJj5MI2OGH0UHjVq+afwxltD0WVVF6NQk9T2sfFRp5Gd/OFESbBiQeXMdydxuHvnouQOKDOPIajxAkW+KsbOoB6iLH2z1fV2Yp3gSPxPJyk/rIrd4B98DzCMSn1fbMHFL9UeJno9+Q2EO/D0f/aT7opR5GYZfVoUh3U0HuEo84UKlSppTRm/IQt7ryawPJDGVj/ZFB1ubezU+yehqGwqa7lHlHtPZwHASDh2H9F1QgZqjX42Cge0GL/0XVeFap9j+GdxXBiKDCiBwr+i+r+GqfZ/hmf6L6v4V/s/dO6/JhD5MIHDF9FtU/4z/Z+6PMH6JCSM9aqR1DIL/ZnaBhxNxRgVPkxyMoYQfNoATvOpJ72OpltpU7TcJNgIGRCEzAIQhAIGEIGJiEIGIQhAIQhAzCEIBCEIBCEIAZgwhA1M1IhCBraZAhCBkTYQhA2hCEDMIQgEzCEAhCEDMIQgEIQgf//Z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129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light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23528" y="763825"/>
            <a:ext cx="8568952" cy="5833527"/>
          </a:xfrm>
        </p:spPr>
        <p:txBody>
          <a:bodyPr>
            <a:normAutofit fontScale="92500" lnSpcReduction="10000"/>
          </a:bodyPr>
          <a:lstStyle/>
          <a:p>
            <a:pPr algn="l">
              <a:spcBef>
                <a:spcPts val="1800"/>
              </a:spcBef>
            </a:pP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ตาและการมองเห็นสี</a:t>
            </a:r>
          </a:p>
          <a:p>
            <a:pPr algn="l">
              <a:spcBef>
                <a:spcPts val="1800"/>
              </a:spcBef>
            </a:pP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คนปกติ</a:t>
            </a:r>
            <a:b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- มองชัดใกล้สุดที่ระยะ 25 เซนติเมตร</a:t>
            </a:r>
            <a:b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- มองชัดไกลสุดที่ระยะอนันต์</a:t>
            </a:r>
          </a:p>
          <a:p>
            <a:pPr algn="l">
              <a:spcBef>
                <a:spcPts val="1800"/>
              </a:spcBef>
            </a:pP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คนสายตาสั้น</a:t>
            </a:r>
            <a:b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- เกิดจากกระบอกตายาวเกินไป</a:t>
            </a:r>
            <a:b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- มองชัดไกลสุด</a:t>
            </a:r>
            <a:r>
              <a:rPr lang="th-TH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ที่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ระยะน้อยกว่าระยะอนันต์ </a:t>
            </a:r>
            <a:r>
              <a:rPr lang="th-TH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- 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แก้ไขโดยใช้แว่นที่ทำจากเลนส์เว้า</a:t>
            </a:r>
          </a:p>
          <a:p>
            <a:pPr algn="l">
              <a:spcBef>
                <a:spcPts val="1800"/>
              </a:spcBef>
            </a:pPr>
            <a:r>
              <a:rPr lang="th-TH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คน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สายตายาว</a:t>
            </a:r>
            <a:r>
              <a:rPr lang="th-TH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- เกิดจาก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กระบอกสั้นเกินไป</a:t>
            </a:r>
            <a:r>
              <a:rPr lang="th-TH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- มอง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ชัดใกล้สุด</a:t>
            </a:r>
            <a:r>
              <a:rPr lang="th-TH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ที่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ระยะมากกว่า 25 เซนติเมตร </a:t>
            </a:r>
            <a:r>
              <a:rPr lang="th-TH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- แก้ไขโดยใช้แว่นที่ทำจาก</a:t>
            </a: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เลนส์นูน</a:t>
            </a:r>
            <a:endParaRPr lang="th-TH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>
              <a:spcBef>
                <a:spcPts val="1800"/>
              </a:spcBef>
            </a:pPr>
            <a:endParaRPr lang="th-TH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>
              <a:spcBef>
                <a:spcPts val="1800"/>
              </a:spcBef>
            </a:pPr>
            <a:endParaRPr lang="th-TH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light1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AutoShape 2" descr="data:image/jpeg;base64,/9j/4AAQSkZJRgABAQAAAQABAAD/2wCEAAkGBxQSEhQUEhQUFBUUFBQUGBYUFRQXFxQVFRUXFhUVFxcYHCggGBolHBUVITEhJSkrLi4wGB8zODMsNygtLisBCgoKDg0NFw8PFCwcICYsLCwtLCssNywsLyssLDcsLC0sKys3KyssKy0rNywsLCwsOCwsLCw3KywsKywrLCwsLP/AABEIAMIBAwMBIgACEQEDEQH/xAAcAAABBAMBAAAAAAAAAAAAAAAAAwQFBgECBwj/xABOEAACAQIDAwgFBgoIBAcAAAABAgADEQQSIQUxQQYTIlFhcYGRBzKhscEUI0JSotFTYnJ0gpKys9LwFyUzNUNz4fEkRKPDFTRjk6S0wv/EABgBAQEBAQEAAAAAAAAAAAAAAAABAwIE/8QAIBEBAAICAgIDAQAAAAAAAAAAAAECAxEhQRIxIqHwE//aAAwDAQACEQMRAD8A7jCEIBCEIBCEIBCEIBCEIBCEIBCEIBCEIBCQPLDb4weHaorU8+ZFAqNp0nCk2uCbAkyuciPSImISq2NrYWgVZQi3NNiLEliKjnNwGm6x69A6DCV9+W+zx/zdDwcH3TKctdnndjMP41FHvgT8Jzbld6SjQxNOnhGwtam9NSamYuEcuy2ZkcBQAFJvqLy+7Hx4r0KVUWHOU0qZQb5c6hst+y9oDyEIQCEIQCEIQCEIQCEIQCEIQCEIQCEIQCEIQCEIQCEIQCEIQCEIQOceljl4+ByYfCkDEVFzs5AbmaZJCkKdC7EG17gZTpqJySvtXFViOfr1mz2NnqORY7ujewHhJD0h4k4jbGIA1AqJRX9BVRh+vnkftKoOeY6ABrdwXT4QJPYHJCpii/NlFVBmepUuqINTcm54A8OEzi+S7hFqUXWuj1DSUorqS4F7BKigsO1bjQ3tJnktynoUEr0atqlGupVubdA63BUkXIB0PE8Ilsza2DoVqbla2JRCf7Xmhza6kBKeZlY3N7lgOoCBEVOSGNDonMPmqAsutIggWB6QOVbXGhIOojfE8mcbTKB8O684zKlwguUF2vr0QAL3NhbW9pb6PLnDKMOKi1nOGrvUWploKXV6dRTdVYKrXqbhf1Ab62CeA9ItClzQNKo4Wvjaj35vWniq9SqoTpasAygg2HrC/GBVE5MY4uEGGZmKhxbKVKncRUD5De3AxljsBXwvNtWovRNQFkvdGIFr6HVSLi4NiLiXLZ3LvD0KuDGSs9DB061NWyUxVYOVWkoU1LAKiICc2pF7DdK3yp2+mKoYGmocPhaLpUL5bMzClqhDEkfNtvAOogNsBywxlE3pYmuttbM5dfFXuvsncvRtyy/8SoMXAWvRIWqq+qcwJSoo3hWs2h3FTv0J86YEfOL+Mcv6wK/GdA9BWNKbQq0joKuHa/5dJ1K/ZepA71CEIBCEIBCEIBCEIBCEIBCEIBCEIBCEIBG2L2hSpW52rTp33Z3Vb/rGc49KnLLF4SulLDOtNTTDFsiuxYlvrggAADhxMpGC5R1cZVzYpw7rzYUhVUkKtQ3sote9twA7IHdm27hgATiKFjuPO09dbaa66kSOqct8CP8AmabbrZCGve9rZb3vla3cZxTG0HRVLKy2VN6neowjW/6TjwMjndRdgOgpQbwPUqv16+o5/WgdrxXpQ2cgJ5120vZaVT6obeQBuIOp4yGxHppwa7qGKP6NEfSKn/F61M4jiMYoUDTRQDrfN82yE7/ySI2xGLDkWBvruF9CWI9rN5wPWmwtqpi8PSxFLMErIHUMAGAPBgCRcbtCZzX0tcta1OquDwVU06iDnKzpa4JHzdK5GmhzH9HtlZ2D6SWwOyqWFoLfEq9XWot0Sm1RnBNmF26eg3C2vVKMca+d3YlnqEszHUsSbkk9ZJvAaY6uzszOSzuzO5O9mYksT3kk+MbWjiqhJJsTfXd7Ii623wNbwm6OBvF/GLriEH0PbAa2haPflafU90wcUn1IDO8Iu1ZD9D2xFmHAW8YGJJ8nNrV8NXSthzaqtwCRmFnUqbqd4sT5CRccYGqUfNY6QPTvo95UfL8Nnewr0zzdZQLANvDAHcrCx77jhLRPMnJLlk+BxQrqCyMvN1qY0zpe6kX0zqdxPWRxvPROwdu0MZSFXD1A6nfwZD9V13q3YYElCEIBCEIBCEIBCEIBCEIBI/F7bw9KoKVStTSoVLhHdVOQXu2vDQxnyy5SU9n4V69QZjcJTS9jUqNfKgPDcSTwCk8J5s27tutja7V8QwZ2sLAWVVHqqo4AX43PWTA9AbX9JWz6A0rc+31cOBU+1cIP1pBbQ9LlILejQckroapCgE9ai5I8ROMYfrt5ibVULasfGBYOWG3W2hW55lCdFVCrdvVB4ntJ4dUrdipvcjUahmUm17DMpB4nSK09NxJmygA6ggnXXjAzise7JlIWw1uQzN+s5J9saUKAIB6AuAf7Nb69trzbazZU/KNvAan4Rnh1JUawHww6cW8gv3TFVUAstz4mICh2zekgBv1QNcNh7va2nHuG8eOg8ZI12UXGUab+08fC9/Ca4NbKXPG9vA2H2rn9GJ2vA2p1FP0QJtcdQmgUCas3hA3ZVO9REmp0/qL5Cbol9wJ9gioFuCj+e28BpzVP6i+VpjmU+qI9589Q9g+EDiD9VT4KfhAZc0n1F8hNsi8FA8BHDVEO9bduo92nsiZog7j56+0fdATuOqam3UNTaFRSJrof94GGVd9tOPdxi2y8XVw756VR6TjTNTYqSAeNt47DpE5tS4A7tV91vYR5GB0nYfpSxlMAVhSxI6yObqHvZOj9iW/Z3pVwr2FanWonibConmnSP6s4CtRhpfdFVxbCB6o2TtmhiVLYeqlUDflOq34Mu9T3iP55s9Hu2jQ2lh6h0DsKD9qViFF+wPkb9Gek4BCEIBCEIBCEIHHPT7iCamDpX6IWtUI62JRVPgM/6xnJ2SdM9PDH5ZhgNf8AhydBffUP3SjYTZWbViwHYF+JEBnRrC1otTVWJzMVsLjo5gT1GxuO+xj2tsumo0zn8oge68YnD2O77RgZWuwHRQk679Bwt29flEqlbKS9VrtawVdyjqA+MUxPqiwA7bk3kNikMBPF4w1GudANAOoffH2DHQEiVTfLhyE2KMVUAc9FRe27foB53ue7tllIR9MXjWpV1sOv/aXz0gck1wlFa1NrdMIUzZt4Y3Fze1lN/CUHZwvVB6jm/VBYe0CRUxiRlso3DT9XT2nMf0o3ZrTas2p6hpfu0maGHDdOpcIDoo3seofEwNKFNql8vRUb3bQDxi4Smm7pkb2bRfAffEdoY4CwPD1aa7l7+3290i6pZiDUuqnXRTbLe2YD6W47uowH+J2mOu/Yo0jNsex3KPE3lnw+ycLhVzYoZ3Bq9HN64VlahVpKDdqbgEDMpU3YsQLAxXKHFUarLzCFQodNRlvTBtRGXOwDBbliLZi24G5INatLEopZ6VRFFrlqTqBm9W5IA14dcTq1aqWzpbMoZc6suZTuZb71PAjSTO0eVNWqLKqUukrkoLlnVcubpXtfQm3VI/aGPNZqTFQhp06dO6FszCnfKzOxJLWsoJ3BVHCA0TH9Y8VPwi6VVbcfgZYdsbbw+LFNTRNNjWrVKlTOq2avV5wk1AjFlBZ/oroV35QYptXkelRTUwPTBd8qBly82uW2RnbMzEk2FyTlb6uoV3OYk1vOIc4yEq4IKkqQwIdWGhVgdQRxBi1wRA0uRFFO/u9q6j2Zpoe2bKba9Vj323+y8AxA6V/rC/3zSLvhWYKFuxL82AALkk5VAHEk++SA5L4q5HNbgCb1KAVQTYZmL5QSQbAm5seqBFUyQdCQd1xvB4EdoM9WbA2h8ow1CuP8WlTqdxZQSPA3E8x4jk/iUVnemUCZ753pI3QNmKozBnAOl1BE7p6HsbzmzlS9zRq1afC9iedQafi1VHhAu8IQgEIQgEIQgcV9NH/n6P5sv72rKxROks3pnP8AWFL81T97WlUJOQwGG0toBdBISrj24RxiadzGVeiRA0fGOeMQaueMHMQJl0ky3zywbCxFSiFqUiL21B47r+4adg1ErZEstFMqhRwAiSC/KHa2IrqGrFQtyAq+BOnlxJ04RhsYes3VYeeo/YPnN9reoniY72Fh70+q7FiepQo1/a8SOuRWaVAHpN6o9p/nSIbRx2X8q1gOCDhHW0K4Rb2sF3DttoPAWkPhVqD5/LcB7ZiuZA4swVr6X1Bsd8Ca5P7DVvnsQUKhqBytXooQlVr53D30yjMENswv2A45RbZSvkpUKQSlSLZN9+kzM2W5uiEt6uvqqQE1Wa7a202IIRAyIbMykgk1CWdjmtfIrO4VSbKNdCdG+Gwm8DgLsx0CjrJG4dm88OEBkKQG/wAhFRh2+rYHr0v3X3ywYPZXR5y4pU9fnqgu9S28UafVrv4cWF43xVeihOSkah+vXZiT25EIC+Zlisym4QpoH6y+2YOFfeLHui+I2ix+jTUdQpp8ReM/lPYO9dDEqDdd4tHODxbU2zIxU8bbmFiCGB0YEFgQdCGI3Ewp4m4sen2H1vA8f50mlXDj1k1HEHeOwyCX5Rbe+VUUFSmorK9zVHFLNdevUsDY3tkvcl2kRi8G+HKhx6yK5XiucBgrD6LgEEqdRcdYmKD3k1gKYrI9MIauIqMEUvqiio3Tr9Fb86GNPM7XNgDmIusCGvcdYMUpJm6Pl38D8PGI1KfNVGpllcA2zISVJ6xcAjuIBBuCAbiL0TY69x7QYDzA4rmmpva5o1KVXLe1zSdWsTwuUMlKm2MK9OrSK1RTq8016eHwdFkakamUZaVlqAiqwudRYWEhK187Xtr1aXGVSGt23v4xpS3QLbtTlRRrJWDJVbMjJSp1FwzJS+bWmlQVMnOq4K84QpALE8Cb3P0C4zTE0vxaNUd/Tpt7Epzj5nQ/QbiLY8rwbD1l8RUpMP8A9QO8whCAQhCAQhCBxL0zf3jT/NKf72tKtUPzctPpl/vKn+aUv3teVSoegYEFU3xrizfh7o4qHWNsRAjq00preb1pijL0nZ0mHuNN5koTGmG4ePujm8isY7Wn3H3/AO0sOGoc1QUbydO9UsWtbdmdlW34vjIfBJndV62HsN/hJ7aVUKbbubpA26ntzh+3Wp/q9ggVXapNSqtJNSCF7CxOpPZcky08pq7YTDrhF6BNzZTVzNh2sU50myMzPnvlzL0dCPpV/kql8RzrLUZVqIp5ouKitUJVGXIQTuOmZb3tfWbbTqGri6pKovzjXWnonROUW4m+W+Y6kknS8DXA4Y2AAuzbvHh3cSfda8smxtnqwzuM1FGOUH/mKo3u1voC+7fqAN5IiMHSLXy+vUdaCX0sX1cnqNrLf8aWuu6iyJ6iAInDojieok3Y9pM1w4/O3PplmyeFePZhtOo1QlmPZ2AcAANAOoCQGM03Dz1k1iHzGw3RticILXPgBvP3Cem9dxwyxzParV6zdZ8zEBXPHXv19u+SeMoEfRHtPxke9LssfH4zxW9vVDAQN6uh+r1/kn4e+L4aub6et+2Oo/z7YztaOGNxmG8Gx794bx+HbOQ4xNLQVF9U7+w8R/PZ1xSmSRcEhhuYGxBtYG413EjxjjZyB7qd1RSe50Fz5i/iV6o1wwsxU8Db4Sh/tTAB6C1KNOrUIUGrXIsqZQy80wUlcyqim4ANgWNwwIjaL3APgZK4PDYiuHoUqgVADVZTpxFNzdVLldVuo06W7jIpqBp1KtIkEozLcHQlGKlgeo2BEB3iCSqNxHQPtYe3P4ARgGtvuNeox4jXpuOwN4ix9wfzkeGPAm/UxFj5AWgKhr7pcvRBXy7UoD6/PJ/0Hf8A7cpYUAAjjfQ7wRvHt98tfotNtq4T/Nf24auPjA9KQhCAQhCAQhCBxH0y/wB5J+aUv3teVLEHoGW70yj+saf5pS/e15TsT6pgQtTfG+Ii7743xECPrzWjNq0xRl6TtJYc7vH3RzGtDh4+6OZFPNmev4N7tPbaSXKOtribfXK99qjKSOofMJp3yL2c1n8D98cbee4rD/1Cb9nO4gj9sQILZ9d6fSR2QkEXRipsd4uDu03R5gFF26vV/nykdhhpfstJLCfS/KgTmxv7SnfelHEVT2M2dQ3eMqnwjl8Voe7/AE++MNnVLt+VhaqjvU1D8IyfFaHz9tvjN8VtRLHLXymEpha12HfJfBMrm7d9vcPdKZQxdjr/AD/N48w2PbUXtw7iJpbL8dEUSnKDZVZhzyqebzhcw3Ak2HdroJB43ZzoAWVgreqWBF/OSOD5T4ii9O1RgqVA4U6qT1kcbXMmPSDyxTHc0tNcq011PWxG7unjvaZvGo419ta8V1P6FCqCLYJbkjrU/ZGb4TW0kdmULn9Fv2TObTomdHOx1y2Y683VpP8Ao36XuUeM121huaxbp22+F/Zfxkxs3Ak06gG9zTpjvZs1/s+2NeVrBtpVLfhD8ZzjtvaVnaG2qmnj+0AbeaxjhT0x23Hsv8JKbYWy9xpj/pm8i8KOmvHf+yZq6O6Dbx2MPMH74xBjgN7z7oyRif8AS5gOTw72/aMtfov/AL1wn+a37irKmiHj5S3eiv8AvXC/5j+zD1jA9KQhCAQhCAQhCBxX0zj+sKX5qn72rKRi26MvXpqH/G0fzYeypU++UDEnSBFtviFeLNviFeAwrQoiZrTFGXpO0hQ4ePujiN6PDx90cSKUoNZhHO0HzZr8QD7j72eMrxZn3eXhv+J8oEVhurqNo/wjantF/LQxk65XPbFka1j1e4wJKhWyFW4I2o4lHFm39x/WjTEDI7LwuR3qdxHhrNw+vWDv7j8dx8BNayZhb6SjQ/XTh5e7ulgNHFjNlq+fv/1gGvodOo/AxN0I3/79x4yhy1Y2/wBIjmiJm1NZzIc0EvLFs7DWXtb3A6+0DyMjcDhrWLeXE/cJbdi4TN84/qD7R4IP50E8mWzHJZKbHoCnkLbqYbEP+gL0we8hf1xKHgr18S79bb+1j0faJbOXO1BQomgD89Ws9W30F3pS7DxI6hbhIDZWGNKjm/xHOVRxzPp7tfBTNcFZiu57dY41CK29VuRbizt+jcKv7LSPwfrE/VUnz0++b7SqhnOU3VbKvaF0v4m58ZimLITxY28B/JmzRoTp4H2zdBpE95/nhFoGJavRQP62wn+ZW/8AqV5VDLd6IkvtXDH6rVj/APGrD4wPSEIQgEIQgEIQgcZ9Ng/4yh+b/wDcac7xJ0nRvTcv/FYc9dFh5OfvE5xid0CNbfEq0UY6xOrAZVpijN6omKUqdntHh4xeIUuHj7ovIogzTF4QEcUlxcbx/P8APhJbk/scYqlVyNesmXLT3ZlOl7kWN2su9bEjUkqpilaxsZvg8S2HqpWp2OUk2YXBuCrKw6mUsp46nUb4Apt0TcW67ggjgRwImwbhutuI3g9Ylq5RbOoV6S4nDNdiqmoOkVJYOQqELYVAEsQco1UAISqSo36/OArWUN61lP1vonvtuiTU3Qbrr1jpKfhAVCNOEUp1l/GX8g2v4GUNzVHFV9o9gMd4JKjECmh/QXW3Xm3geMWo4hNL1ai/ognwIjynj8OPX5+txszhUuOtd/keM5mBIbH2aMwDXdydKVLpMTvszDQcb2uewSwbU21TwK6lHxIFkppY08PfUEkaM3EAE9dzvFPr8q6uU08Oq0EOhFK+Zh1NUPSPjGGEwJY5qhsL3N/b3n2++Z/yje5ceHO5PNm0GxNU1qpuLlizHed5Yny7tOwF9tDEc4SFZUAptZnJVaVK4V6rZQTdmZUVVBPSAA0F02rZstJABcEhWYKCEVnapVJNlpqqs1r3sDvJvJDaFSjhMOVDUsRXxCEVCyXzUqqKcqvTqdEKchX6LDLYBlJmrtUcVgWp1TSa2YW1U3UqVDK6nipUgjvG46TGIfWw3KLCKVajC7Oxao+rMTc+J4mM3F1YjgD52gS+wNiviLsA+UXtkFy2X123Gyjr7+qTK8knJUCniCXGZBka7ra+ZQF6Q7RLZyJxtKlTqKada3NGmWpJnCoaTjI1gSMzZTfrUcLydfaavdQmKtWV2zjDViaF1wwCCw6YvQbVbjpL2wrltTk+VQ1DTq5AbFyHCg3y2Lbgb6d8sfokoINpUrCxC1ze7HTmwLam30j5yXxm3VQPVYVVIfGEUmpOLriq1lzMRlsCraX3ppqJE+h3Xaa9lCu37pfjA73CEIQQhCAQhMEwORenNfnsGetK48mpfxTl+IOk7D6atntUoUayi/ydnDW4U6oW7eBRfAk8JxysYDBjrE3MUcazRxAaVYUZtVmKMoeUuEViAW9vH3Tbmh2+Z++QKTF4maQ7fM/fMGmO3zP3wNqgvNKdTgf94c2O3zP3zDUxAf7J2rVwrq9I3ClmCNmKZihpligI6WViL7xG+LxjVaj1GtmqOztbdmYljp3mNRVK7/8Aebgq27Q+yAorDu79035kHgfCxiBBG8eUwGEBf5OOu3gYpTwgPWe5SYgKzDczDuJmHqE7yT3kmBJUUAICjpEgAesxJ3AIoJv3yUo7DxVRGcU2QAHKaoszMCyimqfQYsuUBtbult9xWKVVlvkZgSLdEkXHVpw0ElMbtmtUGXMaVIKEFJGa2RVRArEnM+lJPWJF1uAIDrYPKQ0KbqlJHquTapY5irDUMwIJysEdSbj1wdGuI3E4g5i9Rs9QgC+gAAFgAAAAAABoAOAtGzYgKLLp7zEkQt3dcDIux95jhqWluyYGHHb5mZ5kdbfrH74Evs7lDVoghDlJsSciMbhXUFSQculRxcWNmMXflZiCLc4fWV9KdIEsmTIxIW7ECnTAJvogG4SANEdZ8z9815rv8z98Ccr8qa7oabOSmXLlKU7BbWAHR0sALW3WFrWlx9BOHL42tVHq08OUP5VWohX2UnnNsFgHrVFpUlZ6jaBQT5k8AOJM9Iejvk2mz8KKQOao5z1X+s5AFh+KBYDuvvJgWuExeZgEIQgYMwZtMQGG0MGKilSLgi043yq9G1RGLYUjKbnm2vYfkkbh2azuREReiDA8xVeSONB1pDz/ANImeSWM/Bjz/wBJ6ZfAqeAif/hy9Qgec8JyAxVT1gF7rt90laPouq8XPkJ3lcCBwigwggcLT0WPxqOO7KPhFB6KW/C1fNf4Z3EYYTPyYSjhv9FDfhavmv8ADD+idvw1XzT+Gdz+TiHyYRscN/onb8LV80/hmP6KG/C1fNP4Z3P5OJj5MI2OGH0UHjVq+afwxltD0WVVF6NQk9T2sfFRp5Gd/OFESbBiQeXMdydxuHvnouQOKDOPIajxAkW+KsbOoB6iLH2z1fV2Yp3gSPxPJyk/rIrd4B98DzCMSn1fbMHFL9UeJno9+Q2EO/D0f/aT7opR5GYZfVoUh3U0HuEo84UKlSppTRm/IQt7ryawPJDGVj/ZFB1ubezU+yehqGwqa7lHlHtPZwHASDh2H9F1QgZqjX42Cge0GL/0XVeFap9j+GdxXBiKDCiBwr+i+r+GqfZ/hmf6L6v4V/s/dO6/JhD5MIHDF9FtU/4z/Z+6PMH6JCSM9aqR1DIL/ZnaBhxNxRgVPkxyMoYQfNoATvOpJ72OpltpU7TcJNgIGRCEzAIQhAIGEIGJiEIGIQhAIQhAzCEIBCEIBCEIAZgwhA1M1IhCBraZAhCBkTYQhA2hCEDMIQgEzCEAhCEDMIQgEIQgf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4" descr="data:image/jpeg;base64,/9j/4AAQSkZJRgABAQAAAQABAAD/2wCEAAkGBxQSEhQUEhQUFBUUFBQUGBYUFRQXFxQVFRUXFhUVFxcYHCggGBolHBUVITEhJSkrLi4wGB8zODMsNygtLisBCgoKDg0NFw8PFCwcICYsLCwtLCssNywsLyssLDcsLC0sKys3KyssKy0rNywsLCwsOCwsLCw3KywsKywrLCwsLP/AABEIAMIBAwMBIgACEQEDEQH/xAAcAAABBAMBAAAAAAAAAAAAAAAAAwQFBgECBwj/xABOEAACAQIDAwgFBgoIBAcAAAABAgADEQQSIQUxQQYTIlFhcYGRBzKhscEUI0JSotFTYnJ0gpKys9LwFyUzNUNz4fEkRKPDFTRjk6S0wv/EABgBAQEBAQEAAAAAAAAAAAAAAAABAwIE/8QAIBEBAAICAgIDAQAAAAAAAAAAAAECAxEhQRIxIqHwE//aAAwDAQACEQMRAD8A7jCEIBCEIBCEIBCEIBCEIBCEIBCEIBCEIBCQPLDb4weHaorU8+ZFAqNp0nCk2uCbAkyuciPSImISq2NrYWgVZQi3NNiLEliKjnNwGm6x69A6DCV9+W+zx/zdDwcH3TKctdnndjMP41FHvgT8Jzbld6SjQxNOnhGwtam9NSamYuEcuy2ZkcBQAFJvqLy+7Hx4r0KVUWHOU0qZQb5c6hst+y9oDyEIQCEIQCEIQCEIQCEIQCEIQCEIQCEIQCEIQCEIQCEIQCEIQCEIQOceljl4+ByYfCkDEVFzs5AbmaZJCkKdC7EG17gZTpqJySvtXFViOfr1mz2NnqORY7ujewHhJD0h4k4jbGIA1AqJRX9BVRh+vnkftKoOeY6ABrdwXT4QJPYHJCpii/NlFVBmepUuqINTcm54A8OEzi+S7hFqUXWuj1DSUorqS4F7BKigsO1bjQ3tJnktynoUEr0atqlGupVubdA63BUkXIB0PE8Ilsza2DoVqbla2JRCf7Xmhza6kBKeZlY3N7lgOoCBEVOSGNDonMPmqAsutIggWB6QOVbXGhIOojfE8mcbTKB8O684zKlwguUF2vr0QAL3NhbW9pb6PLnDKMOKi1nOGrvUWploKXV6dRTdVYKrXqbhf1Ab62CeA9ItClzQNKo4Wvjaj35vWniq9SqoTpasAygg2HrC/GBVE5MY4uEGGZmKhxbKVKncRUD5De3AxljsBXwvNtWovRNQFkvdGIFr6HVSLi4NiLiXLZ3LvD0KuDGSs9DB061NWyUxVYOVWkoU1LAKiICc2pF7DdK3yp2+mKoYGmocPhaLpUL5bMzClqhDEkfNtvAOogNsBywxlE3pYmuttbM5dfFXuvsncvRtyy/8SoMXAWvRIWqq+qcwJSoo3hWs2h3FTv0J86YEfOL+Mcv6wK/GdA9BWNKbQq0joKuHa/5dJ1K/ZepA71CEIBCEIBCEIBCEIBCEIBCEIBCEIBCEIBG2L2hSpW52rTp33Z3Vb/rGc49KnLLF4SulLDOtNTTDFsiuxYlvrggAADhxMpGC5R1cZVzYpw7rzYUhVUkKtQ3sote9twA7IHdm27hgATiKFjuPO09dbaa66kSOqct8CP8AmabbrZCGve9rZb3vla3cZxTG0HRVLKy2VN6neowjW/6TjwMjndRdgOgpQbwPUqv16+o5/WgdrxXpQ2cgJ5120vZaVT6obeQBuIOp4yGxHppwa7qGKP6NEfSKn/F61M4jiMYoUDTRQDrfN82yE7/ySI2xGLDkWBvruF9CWI9rN5wPWmwtqpi8PSxFLMErIHUMAGAPBgCRcbtCZzX0tcta1OquDwVU06iDnKzpa4JHzdK5GmhzH9HtlZ2D6SWwOyqWFoLfEq9XWot0Sm1RnBNmF26eg3C2vVKMca+d3YlnqEszHUsSbkk9ZJvAaY6uzszOSzuzO5O9mYksT3kk+MbWjiqhJJsTfXd7Ii623wNbwm6OBvF/GLriEH0PbAa2haPflafU90wcUn1IDO8Iu1ZD9D2xFmHAW8YGJJ8nNrV8NXSthzaqtwCRmFnUqbqd4sT5CRccYGqUfNY6QPTvo95UfL8Nnewr0zzdZQLANvDAHcrCx77jhLRPMnJLlk+BxQrqCyMvN1qY0zpe6kX0zqdxPWRxvPROwdu0MZSFXD1A6nfwZD9V13q3YYElCEIBCEIBCEIBCEIBCEIBI/F7bw9KoKVStTSoVLhHdVOQXu2vDQxnyy5SU9n4V69QZjcJTS9jUqNfKgPDcSTwCk8J5s27tutja7V8QwZ2sLAWVVHqqo4AX43PWTA9AbX9JWz6A0rc+31cOBU+1cIP1pBbQ9LlILejQckroapCgE9ai5I8ROMYfrt5ibVULasfGBYOWG3W2hW55lCdFVCrdvVB4ntJ4dUrdipvcjUahmUm17DMpB4nSK09NxJmygA6ggnXXjAzise7JlIWw1uQzN+s5J9saUKAIB6AuAf7Nb69trzbazZU/KNvAan4Rnh1JUawHww6cW8gv3TFVUAstz4mICh2zekgBv1QNcNh7va2nHuG8eOg8ZI12UXGUab+08fC9/Ca4NbKXPG9vA2H2rn9GJ2vA2p1FP0QJtcdQmgUCas3hA3ZVO9REmp0/qL5Cbol9wJ9gioFuCj+e28BpzVP6i+VpjmU+qI9589Q9g+EDiD9VT4KfhAZc0n1F8hNsi8FA8BHDVEO9bduo92nsiZog7j56+0fdATuOqam3UNTaFRSJrof94GGVd9tOPdxi2y8XVw756VR6TjTNTYqSAeNt47DpE5tS4A7tV91vYR5GB0nYfpSxlMAVhSxI6yObqHvZOj9iW/Z3pVwr2FanWonibConmnSP6s4CtRhpfdFVxbCB6o2TtmhiVLYeqlUDflOq34Mu9T3iP55s9Hu2jQ2lh6h0DsKD9qViFF+wPkb9Gek4BCEIBCEIBCEIHHPT7iCamDpX6IWtUI62JRVPgM/6xnJ2SdM9PDH5ZhgNf8AhydBffUP3SjYTZWbViwHYF+JEBnRrC1otTVWJzMVsLjo5gT1GxuO+xj2tsumo0zn8oge68YnD2O77RgZWuwHRQk679Bwt29flEqlbKS9VrtawVdyjqA+MUxPqiwA7bk3kNikMBPF4w1GudANAOoffH2DHQEiVTfLhyE2KMVUAc9FRe27foB53ue7tllIR9MXjWpV1sOv/aXz0gck1wlFa1NrdMIUzZt4Y3Fze1lN/CUHZwvVB6jm/VBYe0CRUxiRlso3DT9XT2nMf0o3ZrTas2p6hpfu0maGHDdOpcIDoo3seofEwNKFNql8vRUb3bQDxi4Smm7pkb2bRfAffEdoY4CwPD1aa7l7+3290i6pZiDUuqnXRTbLe2YD6W47uowH+J2mOu/Yo0jNsex3KPE3lnw+ycLhVzYoZ3Bq9HN64VlahVpKDdqbgEDMpU3YsQLAxXKHFUarLzCFQodNRlvTBtRGXOwDBbliLZi24G5INatLEopZ6VRFFrlqTqBm9W5IA14dcTq1aqWzpbMoZc6suZTuZb71PAjSTO0eVNWqLKqUukrkoLlnVcubpXtfQm3VI/aGPNZqTFQhp06dO6FszCnfKzOxJLWsoJ3BVHCA0TH9Y8VPwi6VVbcfgZYdsbbw+LFNTRNNjWrVKlTOq2avV5wk1AjFlBZ/oroV35QYptXkelRTUwPTBd8qBly82uW2RnbMzEk2FyTlb6uoV3OYk1vOIc4yEq4IKkqQwIdWGhVgdQRxBi1wRA0uRFFO/u9q6j2Zpoe2bKba9Vj323+y8AxA6V/rC/3zSLvhWYKFuxL82AALkk5VAHEk++SA5L4q5HNbgCb1KAVQTYZmL5QSQbAm5seqBFUyQdCQd1xvB4EdoM9WbA2h8ow1CuP8WlTqdxZQSPA3E8x4jk/iUVnemUCZ753pI3QNmKozBnAOl1BE7p6HsbzmzlS9zRq1afC9iedQafi1VHhAu8IQgEIQgEIQgcV9NH/n6P5sv72rKxROks3pnP8AWFL81T97WlUJOQwGG0toBdBISrj24RxiadzGVeiRA0fGOeMQaueMHMQJl0ky3zywbCxFSiFqUiL21B47r+4adg1ErZEstFMqhRwAiSC/KHa2IrqGrFQtyAq+BOnlxJ04RhsYes3VYeeo/YPnN9reoniY72Fh70+q7FiepQo1/a8SOuRWaVAHpN6o9p/nSIbRx2X8q1gOCDhHW0K4Rb2sF3DttoPAWkPhVqD5/LcB7ZiuZA4swVr6X1Bsd8Ca5P7DVvnsQUKhqBytXooQlVr53D30yjMENswv2A45RbZSvkpUKQSlSLZN9+kzM2W5uiEt6uvqqQE1Wa7a202IIRAyIbMykgk1CWdjmtfIrO4VSbKNdCdG+Gwm8DgLsx0CjrJG4dm88OEBkKQG/wAhFRh2+rYHr0v3X3ywYPZXR5y4pU9fnqgu9S28UafVrv4cWF43xVeihOSkah+vXZiT25EIC+Zlisym4QpoH6y+2YOFfeLHui+I2ix+jTUdQpp8ReM/lPYO9dDEqDdd4tHODxbU2zIxU8bbmFiCGB0YEFgQdCGI3Ewp4m4sen2H1vA8f50mlXDj1k1HEHeOwyCX5Rbe+VUUFSmorK9zVHFLNdevUsDY3tkvcl2kRi8G+HKhx6yK5XiucBgrD6LgEEqdRcdYmKD3k1gKYrI9MIauIqMEUvqiio3Tr9Fb86GNPM7XNgDmIusCGvcdYMUpJm6Pl38D8PGI1KfNVGpllcA2zISVJ6xcAjuIBBuCAbiL0TY69x7QYDzA4rmmpva5o1KVXLe1zSdWsTwuUMlKm2MK9OrSK1RTq8016eHwdFkakamUZaVlqAiqwudRYWEhK187Xtr1aXGVSGt23v4xpS3QLbtTlRRrJWDJVbMjJSp1FwzJS+bWmlQVMnOq4K84QpALE8Cb3P0C4zTE0vxaNUd/Tpt7Epzj5nQ/QbiLY8rwbD1l8RUpMP8A9QO8whCAQhCAQhCBxL0zf3jT/NKf72tKtUPzctPpl/vKn+aUv3teVSoegYEFU3xrizfh7o4qHWNsRAjq00preb1pijL0nZ0mHuNN5koTGmG4ePujm8isY7Wn3H3/AO0sOGoc1QUbydO9UsWtbdmdlW34vjIfBJndV62HsN/hJ7aVUKbbubpA26ntzh+3Wp/q9ggVXapNSqtJNSCF7CxOpPZcky08pq7YTDrhF6BNzZTVzNh2sU50myMzPnvlzL0dCPpV/kql8RzrLUZVqIp5ouKitUJVGXIQTuOmZb3tfWbbTqGri6pKovzjXWnonROUW4m+W+Y6kknS8DXA4Y2AAuzbvHh3cSfda8smxtnqwzuM1FGOUH/mKo3u1voC+7fqAN5IiMHSLXy+vUdaCX0sX1cnqNrLf8aWuu6iyJ6iAInDojieok3Y9pM1w4/O3PplmyeFePZhtOo1QlmPZ2AcAANAOoCQGM03Dz1k1iHzGw3RticILXPgBvP3Cem9dxwyxzParV6zdZ8zEBXPHXv19u+SeMoEfRHtPxke9LssfH4zxW9vVDAQN6uh+r1/kn4e+L4aub6et+2Oo/z7YztaOGNxmG8Gx794bx+HbOQ4xNLQVF9U7+w8R/PZ1xSmSRcEhhuYGxBtYG413EjxjjZyB7qd1RSe50Fz5i/iV6o1wwsxU8Db4Sh/tTAB6C1KNOrUIUGrXIsqZQy80wUlcyqim4ANgWNwwIjaL3APgZK4PDYiuHoUqgVADVZTpxFNzdVLldVuo06W7jIpqBp1KtIkEozLcHQlGKlgeo2BEB3iCSqNxHQPtYe3P4ARgGtvuNeox4jXpuOwN4ix9wfzkeGPAm/UxFj5AWgKhr7pcvRBXy7UoD6/PJ/0Hf8A7cpYUAAjjfQ7wRvHt98tfotNtq4T/Nf24auPjA9KQhCAQhCAQhCBxH0y/wB5J+aUv3teVLEHoGW70yj+saf5pS/e15TsT6pgQtTfG+Ii7743xECPrzWjNq0xRl6TtJYc7vH3RzGtDh4+6OZFPNmev4N7tPbaSXKOtribfXK99qjKSOofMJp3yL2c1n8D98cbee4rD/1Cb9nO4gj9sQILZ9d6fSR2QkEXRipsd4uDu03R5gFF26vV/nykdhhpfstJLCfS/KgTmxv7SnfelHEVT2M2dQ3eMqnwjl8Voe7/AE++MNnVLt+VhaqjvU1D8IyfFaHz9tvjN8VtRLHLXymEpha12HfJfBMrm7d9vcPdKZQxdjr/AD/N48w2PbUXtw7iJpbL8dEUSnKDZVZhzyqebzhcw3Ak2HdroJB43ZzoAWVgreqWBF/OSOD5T4ii9O1RgqVA4U6qT1kcbXMmPSDyxTHc0tNcq011PWxG7unjvaZvGo419ta8V1P6FCqCLYJbkjrU/ZGb4TW0kdmULn9Fv2TObTomdHOx1y2Y683VpP8Ao36XuUeM121huaxbp22+F/Zfxkxs3Ak06gG9zTpjvZs1/s+2NeVrBtpVLfhD8ZzjtvaVnaG2qmnj+0AbeaxjhT0x23Hsv8JKbYWy9xpj/pm8i8KOmvHf+yZq6O6Dbx2MPMH74xBjgN7z7oyRif8AS5gOTw72/aMtfov/AL1wn+a37irKmiHj5S3eiv8AvXC/5j+zD1jA9KQhCAQhCAQhCBxX0zj+sKX5qn72rKRi26MvXpqH/G0fzYeypU++UDEnSBFtviFeLNviFeAwrQoiZrTFGXpO0hQ4ePujiN6PDx90cSKUoNZhHO0HzZr8QD7j72eMrxZn3eXhv+J8oEVhurqNo/wjantF/LQxk65XPbFka1j1e4wJKhWyFW4I2o4lHFm39x/WjTEDI7LwuR3qdxHhrNw+vWDv7j8dx8BNayZhb6SjQ/XTh5e7ulgNHFjNlq+fv/1gGvodOo/AxN0I3/79x4yhy1Y2/wBIjmiJm1NZzIc0EvLFs7DWXtb3A6+0DyMjcDhrWLeXE/cJbdi4TN84/qD7R4IP50E8mWzHJZKbHoCnkLbqYbEP+gL0we8hf1xKHgr18S79bb+1j0faJbOXO1BQomgD89Ws9W30F3pS7DxI6hbhIDZWGNKjm/xHOVRxzPp7tfBTNcFZiu57dY41CK29VuRbizt+jcKv7LSPwfrE/VUnz0++b7SqhnOU3VbKvaF0v4m58ZimLITxY28B/JmzRoTp4H2zdBpE95/nhFoGJavRQP62wn+ZW/8AqV5VDLd6IkvtXDH6rVj/APGrD4wPSEIQgEIQgEIQgcZ9Ng/4yh+b/wDcac7xJ0nRvTcv/FYc9dFh5OfvE5xid0CNbfEq0UY6xOrAZVpijN6omKUqdntHh4xeIUuHj7ovIogzTF4QEcUlxcbx/P8APhJbk/scYqlVyNesmXLT3ZlOl7kWN2su9bEjUkqpilaxsZvg8S2HqpWp2OUk2YXBuCrKw6mUsp46nUb4Apt0TcW67ggjgRwImwbhutuI3g9Ylq5RbOoV6S4nDNdiqmoOkVJYOQqELYVAEsQco1UAISqSo36/OArWUN61lP1vonvtuiTU3Qbrr1jpKfhAVCNOEUp1l/GX8g2v4GUNzVHFV9o9gMd4JKjECmh/QXW3Xm3geMWo4hNL1ai/ognwIjynj8OPX5+txszhUuOtd/keM5mBIbH2aMwDXdydKVLpMTvszDQcb2uewSwbU21TwK6lHxIFkppY08PfUEkaM3EAE9dzvFPr8q6uU08Oq0EOhFK+Zh1NUPSPjGGEwJY5qhsL3N/b3n2++Z/yje5ceHO5PNm0GxNU1qpuLlizHed5Yny7tOwF9tDEc4SFZUAptZnJVaVK4V6rZQTdmZUVVBPSAA0F02rZstJABcEhWYKCEVnapVJNlpqqs1r3sDvJvJDaFSjhMOVDUsRXxCEVCyXzUqqKcqvTqdEKchX6LDLYBlJmrtUcVgWp1TSa2YW1U3UqVDK6nipUgjvG46TGIfWw3KLCKVajC7Oxao+rMTc+J4mM3F1YjgD52gS+wNiviLsA+UXtkFy2X123Gyjr7+qTK8knJUCniCXGZBka7ra+ZQF6Q7RLZyJxtKlTqKada3NGmWpJnCoaTjI1gSMzZTfrUcLydfaavdQmKtWV2zjDViaF1wwCCw6YvQbVbjpL2wrltTk+VQ1DTq5AbFyHCg3y2Lbgb6d8sfokoINpUrCxC1ze7HTmwLam30j5yXxm3VQPVYVVIfGEUmpOLriq1lzMRlsCraX3ppqJE+h3Xaa9lCu37pfjA73CEIQQhCAQhMEwORenNfnsGetK48mpfxTl+IOk7D6atntUoUayi/ydnDW4U6oW7eBRfAk8JxysYDBjrE3MUcazRxAaVYUZtVmKMoeUuEViAW9vH3Tbmh2+Z++QKTF4maQ7fM/fMGmO3zP3wNqgvNKdTgf94c2O3zP3zDUxAf7J2rVwrq9I3ClmCNmKZihpligI6WViL7xG+LxjVaj1GtmqOztbdmYljp3mNRVK7/8Aebgq27Q+yAorDu79035kHgfCxiBBG8eUwGEBf5OOu3gYpTwgPWe5SYgKzDczDuJmHqE7yT3kmBJUUAICjpEgAesxJ3AIoJv3yUo7DxVRGcU2QAHKaoszMCyimqfQYsuUBtbult9xWKVVlvkZgSLdEkXHVpw0ElMbtmtUGXMaVIKEFJGa2RVRArEnM+lJPWJF1uAIDrYPKQ0KbqlJHquTapY5irDUMwIJysEdSbj1wdGuI3E4g5i9Rs9QgC+gAAFgAAAAAABoAOAtGzYgKLLp7zEkQt3dcDIux95jhqWluyYGHHb5mZ5kdbfrH74Evs7lDVoghDlJsSciMbhXUFSQculRxcWNmMXflZiCLc4fWV9KdIEsmTIxIW7ECnTAJvogG4SANEdZ8z9815rv8z98Ccr8qa7oabOSmXLlKU7BbWAHR0sALW3WFrWlx9BOHL42tVHq08OUP5VWohX2UnnNsFgHrVFpUlZ6jaBQT5k8AOJM9Iejvk2mz8KKQOao5z1X+s5AFh+KBYDuvvJgWuExeZgEIQgYMwZtMQGG0MGKilSLgi043yq9G1RGLYUjKbnm2vYfkkbh2azuREReiDA8xVeSONB1pDz/ANImeSWM/Bjz/wBJ6ZfAqeAif/hy9Qgec8JyAxVT1gF7rt90laPouq8XPkJ3lcCBwigwggcLT0WPxqOO7KPhFB6KW/C1fNf4Z3EYYTPyYSjhv9FDfhavmv8ADD+idvw1XzT+Gdz+TiHyYRscN/onb8LV80/hmP6KG/C1fNP4Z3P5OJj5MI2OGH0UHjVq+afwxltD0WVVF6NQk9T2sfFRp5Gd/OFESbBiQeXMdydxuHvnouQOKDOPIajxAkW+KsbOoB6iLH2z1fV2Yp3gSPxPJyk/rIrd4B98DzCMSn1fbMHFL9UeJno9+Q2EO/D0f/aT7opR5GYZfVoUh3U0HuEo84UKlSppTRm/IQt7ryawPJDGVj/ZFB1ubezU+yehqGwqa7lHlHtPZwHASDh2H9F1QgZqjX42Cge0GL/0XVeFap9j+GdxXBiKDCiBwr+i+r+GqfZ/hmf6L6v4V/s/dO6/JhD5MIHDF9FtU/4z/Z+6PMH6JCSM9aqR1DIL/ZnaBhxNxRgVPkxyMoYQfNoATvOpJ72OpltpU7TcJNgIGRCEzAIQhAIGEIGJiEIGIQhAIQhAzCEIBCEIBCEIAZgwhA1M1IhCBraZAhCBkTYQhA2hCEDMIQgEzCEAhCEDMIQgEIQgf//Z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28" t="17009" r="24404" b="64910"/>
          <a:stretch/>
        </p:blipFill>
        <p:spPr bwMode="auto">
          <a:xfrm>
            <a:off x="3779912" y="2204864"/>
            <a:ext cx="5207619" cy="1550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0" t="43198" r="24805" b="39772"/>
          <a:stretch/>
        </p:blipFill>
        <p:spPr bwMode="auto">
          <a:xfrm>
            <a:off x="4137102" y="4187511"/>
            <a:ext cx="5006898" cy="1459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3.bp.blogspot.com/-nFrkVchsQRI/TlSu0Wj5NOI/AAAAAAAAAh4/9tH5JlbVmjE/s400/original_070920102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76874"/>
            <a:ext cx="2592287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40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light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352928" cy="648072"/>
          </a:xfrm>
        </p:spPr>
        <p:txBody>
          <a:bodyPr>
            <a:normAutofit/>
          </a:bodyPr>
          <a:lstStyle/>
          <a:p>
            <a:pPr algn="l">
              <a:spcBef>
                <a:spcPts val="1800"/>
              </a:spcBef>
            </a:pP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ภาพในกระจกเงาราบ 2 บานวางทำมุมต่อกัน</a:t>
            </a:r>
            <a:endParaRPr lang="th-TH" sz="9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light1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ชื่อเรื่องรอง 2"/>
              <p:cNvSpPr txBox="1">
                <a:spLocks/>
              </p:cNvSpPr>
              <p:nvPr/>
            </p:nvSpPr>
            <p:spPr>
              <a:xfrm>
                <a:off x="430965" y="3717032"/>
                <a:ext cx="8352928" cy="24482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h-TH" b="1" i="1" smtClean="0">
                          <a:solidFill>
                            <a:srgbClr val="006600"/>
                          </a:solidFill>
                          <a:latin typeface="Cambria Math"/>
                          <a:cs typeface="TH SarabunPSK" pitchFamily="34" charset="-34"/>
                        </a:rPr>
                        <m:t>จำนวนภาพ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006600"/>
                              </a:solidFill>
                              <a:latin typeface="Cambria Math"/>
                              <a:cs typeface="TH SarabunPSK" pitchFamily="34" charset="-34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006600"/>
                              </a:solidFill>
                              <a:latin typeface="Cambria Math"/>
                              <a:cs typeface="TH SarabunPSK" pitchFamily="34" charset="-34"/>
                            </a:rPr>
                            <m:t>𝒏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006600"/>
                          </a:solidFill>
                          <a:latin typeface="Cambria Math"/>
                          <a:cs typeface="TH SarabunPSK" pitchFamily="34" charset="-34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6600"/>
                              </a:solidFill>
                              <a:latin typeface="Cambria Math"/>
                              <a:cs typeface="TH SarabunPSK" pitchFamily="34" charset="-34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6600"/>
                              </a:solidFill>
                              <a:latin typeface="Cambria Math"/>
                              <a:cs typeface="TH SarabunPSK" pitchFamily="34" charset="-34"/>
                            </a:rPr>
                            <m:t>𝟑𝟔𝟎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006600"/>
                              </a:solidFill>
                              <a:latin typeface="Cambria Math"/>
                              <a:ea typeface="Cambria Math"/>
                              <a:cs typeface="TH SarabunPSK" pitchFamily="34" charset="-34"/>
                            </a:rPr>
                            <m:t>𝜽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006600"/>
                          </a:solidFill>
                          <a:latin typeface="Cambria Math"/>
                          <a:cs typeface="TH SarabunPSK" pitchFamily="34" charset="-34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006600"/>
                          </a:solidFill>
                          <a:latin typeface="Cambria Math"/>
                          <a:cs typeface="TH SarabunPSK" pitchFamily="34" charset="-34"/>
                        </a:rPr>
                        <m:t>𝟏</m:t>
                      </m:r>
                    </m:oMath>
                  </m:oMathPara>
                </a14:m>
                <a:endParaRPr lang="en-US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เมื่อ </a:t>
                </a:r>
                <a:r>
                  <a:rPr lang="en-US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n = </a:t>
                </a:r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จำนวนภาพ</a:t>
                </a:r>
              </a:p>
              <a:p>
                <a:pPr algn="l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    </m:t>
                    </m:r>
                    <m:r>
                      <a:rPr lang="en-US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𝜽</m:t>
                    </m:r>
                  </m:oMath>
                </a14:m>
                <a:r>
                  <a:rPr lang="en-US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= </a:t>
                </a:r>
                <a:r>
                  <a:rPr lang="th-TH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มุมที่กระจกวางทำมุมต่อกัน</a:t>
                </a:r>
              </a:p>
            </p:txBody>
          </p:sp>
        </mc:Choice>
        <mc:Fallback xmlns="">
          <p:sp>
            <p:nvSpPr>
              <p:cNvPr id="7" name="ชื่อเรื่องรอง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65" y="3717032"/>
                <a:ext cx="8352928" cy="244827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http://www.rmutphysics.com/charud/scibook/light/lightpic/excercise/1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84784"/>
            <a:ext cx="337373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01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light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23528" y="764704"/>
            <a:ext cx="8568952" cy="1800200"/>
          </a:xfrm>
        </p:spPr>
        <p:txBody>
          <a:bodyPr>
            <a:normAutofit/>
          </a:bodyPr>
          <a:lstStyle/>
          <a:p>
            <a:pPr algn="l">
              <a:spcBef>
                <a:spcPts val="1800"/>
              </a:spcBef>
            </a:pP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ตัวอย่าง  ชายคนหนึ่งสามารถอ่านหนังสือได้ชัดเมื่อหนังสืออยู่ห่างจากตาไม่น้อยกว่า 90 เซนติเมตร ดังนั้นเขาต้องสวมแว่นที่มีความยาวโฟกัสเท่าใด(34.6 </a:t>
            </a:r>
            <a:r>
              <a:rPr lang="en-US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cm)</a:t>
            </a:r>
            <a:endParaRPr lang="th-TH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light1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7314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light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light1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AutoShape 2" descr="data:image/jpeg;base64,/9j/4AAQSkZJRgABAQAAAQABAAD/2wCEAAkGBxQSEhQUEhQUFBUUFBQUGBYUFRQXFxQVFRUXFhUVFxcYHCggGBolHBUVITEhJSkrLi4wGB8zODMsNygtLisBCgoKDg0NFw8PFCwcICYsLCwtLCssNywsLyssLDcsLC0sKys3KyssKy0rNywsLCwsOCwsLCw3KywsKywrLCwsLP/AABEIAMIBAwMBIgACEQEDEQH/xAAcAAABBAMBAAAAAAAAAAAAAAAAAwQFBgECBwj/xABOEAACAQIDAwgFBgoIBAcAAAABAgADEQQSIQUxQQYTIlFhcYGRBzKhscEUI0JSotFTYnJ0gpKys9LwFyUzNUNz4fEkRKPDFTRjk6S0wv/EABgBAQEBAQEAAAAAAAAAAAAAAAABAwIE/8QAIBEBAAICAgIDAQAAAAAAAAAAAAECAxEhQRIxIqHwE//aAAwDAQACEQMRAD8A7jCEIBCEIBCEIBCEIBCEIBCEIBCEIBCEIBCQPLDb4weHaorU8+ZFAqNp0nCk2uCbAkyuciPSImISq2NrYWgVZQi3NNiLEliKjnNwGm6x69A6DCV9+W+zx/zdDwcH3TKctdnndjMP41FHvgT8Jzbld6SjQxNOnhGwtam9NSamYuEcuy2ZkcBQAFJvqLy+7Hx4r0KVUWHOU0qZQb5c6hst+y9oDyEIQCEIQCEIQCEIQCEIQCEIQCEIQCEIQCEIQCEIQCEIQCEIQCEIQOceljl4+ByYfCkDEVFzs5AbmaZJCkKdC7EG17gZTpqJySvtXFViOfr1mz2NnqORY7ujewHhJD0h4k4jbGIA1AqJRX9BVRh+vnkftKoOeY6ABrdwXT4QJPYHJCpii/NlFVBmepUuqINTcm54A8OEzi+S7hFqUXWuj1DSUorqS4F7BKigsO1bjQ3tJnktynoUEr0atqlGupVubdA63BUkXIB0PE8Ilsza2DoVqbla2JRCf7Xmhza6kBKeZlY3N7lgOoCBEVOSGNDonMPmqAsutIggWB6QOVbXGhIOojfE8mcbTKB8O684zKlwguUF2vr0QAL3NhbW9pb6PLnDKMOKi1nOGrvUWploKXV6dRTdVYKrXqbhf1Ab62CeA9ItClzQNKo4Wvjaj35vWniq9SqoTpasAygg2HrC/GBVE5MY4uEGGZmKhxbKVKncRUD5De3AxljsBXwvNtWovRNQFkvdGIFr6HVSLi4NiLiXLZ3LvD0KuDGSs9DB061NWyUxVYOVWkoU1LAKiICc2pF7DdK3yp2+mKoYGmocPhaLpUL5bMzClqhDEkfNtvAOogNsBywxlE3pYmuttbM5dfFXuvsncvRtyy/8SoMXAWvRIWqq+qcwJSoo3hWs2h3FTv0J86YEfOL+Mcv6wK/GdA9BWNKbQq0joKuHa/5dJ1K/ZepA71CEIBCEIBCEIBCEIBCEIBCEIBCEIBCEIBG2L2hSpW52rTp33Z3Vb/rGc49KnLLF4SulLDOtNTTDFsiuxYlvrggAADhxMpGC5R1cZVzYpw7rzYUhVUkKtQ3sote9twA7IHdm27hgATiKFjuPO09dbaa66kSOqct8CP8AmabbrZCGve9rZb3vla3cZxTG0HRVLKy2VN6neowjW/6TjwMjndRdgOgpQbwPUqv16+o5/WgdrxXpQ2cgJ5120vZaVT6obeQBuIOp4yGxHppwa7qGKP6NEfSKn/F61M4jiMYoUDTRQDrfN82yE7/ySI2xGLDkWBvruF9CWI9rN5wPWmwtqpi8PSxFLMErIHUMAGAPBgCRcbtCZzX0tcta1OquDwVU06iDnKzpa4JHzdK5GmhzH9HtlZ2D6SWwOyqWFoLfEq9XWot0Sm1RnBNmF26eg3C2vVKMca+d3YlnqEszHUsSbkk9ZJvAaY6uzszOSzuzO5O9mYksT3kk+MbWjiqhJJsTfXd7Ii623wNbwm6OBvF/GLriEH0PbAa2haPflafU90wcUn1IDO8Iu1ZD9D2xFmHAW8YGJJ8nNrV8NXSthzaqtwCRmFnUqbqd4sT5CRccYGqUfNY6QPTvo95UfL8Nnewr0zzdZQLANvDAHcrCx77jhLRPMnJLlk+BxQrqCyMvN1qY0zpe6kX0zqdxPWRxvPROwdu0MZSFXD1A6nfwZD9V13q3YYElCEIBCEIBCEIBCEIBCEIBI/F7bw9KoKVStTSoVLhHdVOQXu2vDQxnyy5SU9n4V69QZjcJTS9jUqNfKgPDcSTwCk8J5s27tutja7V8QwZ2sLAWVVHqqo4AX43PWTA9AbX9JWz6A0rc+31cOBU+1cIP1pBbQ9LlILejQckroapCgE9ai5I8ROMYfrt5ibVULasfGBYOWG3W2hW55lCdFVCrdvVB4ntJ4dUrdipvcjUahmUm17DMpB4nSK09NxJmygA6ggnXXjAzise7JlIWw1uQzN+s5J9saUKAIB6AuAf7Nb69trzbazZU/KNvAan4Rnh1JUawHww6cW8gv3TFVUAstz4mICh2zekgBv1QNcNh7va2nHuG8eOg8ZI12UXGUab+08fC9/Ca4NbKXPG9vA2H2rn9GJ2vA2p1FP0QJtcdQmgUCas3hA3ZVO9REmp0/qL5Cbol9wJ9gioFuCj+e28BpzVP6i+VpjmU+qI9589Q9g+EDiD9VT4KfhAZc0n1F8hNsi8FA8BHDVEO9bduo92nsiZog7j56+0fdATuOqam3UNTaFRSJrof94GGVd9tOPdxi2y8XVw756VR6TjTNTYqSAeNt47DpE5tS4A7tV91vYR5GB0nYfpSxlMAVhSxI6yObqHvZOj9iW/Z3pVwr2FanWonibConmnSP6s4CtRhpfdFVxbCB6o2TtmhiVLYeqlUDflOq34Mu9T3iP55s9Hu2jQ2lh6h0DsKD9qViFF+wPkb9Gek4BCEIBCEIBCEIHHPT7iCamDpX6IWtUI62JRVPgM/6xnJ2SdM9PDH5ZhgNf8AhydBffUP3SjYTZWbViwHYF+JEBnRrC1otTVWJzMVsLjo5gT1GxuO+xj2tsumo0zn8oge68YnD2O77RgZWuwHRQk679Bwt29flEqlbKS9VrtawVdyjqA+MUxPqiwA7bk3kNikMBPF4w1GudANAOoffH2DHQEiVTfLhyE2KMVUAc9FRe27foB53ue7tllIR9MXjWpV1sOv/aXz0gck1wlFa1NrdMIUzZt4Y3Fze1lN/CUHZwvVB6jm/VBYe0CRUxiRlso3DT9XT2nMf0o3ZrTas2p6hpfu0maGHDdOpcIDoo3seofEwNKFNql8vRUb3bQDxi4Smm7pkb2bRfAffEdoY4CwPD1aa7l7+3290i6pZiDUuqnXRTbLe2YD6W47uowH+J2mOu/Yo0jNsex3KPE3lnw+ycLhVzYoZ3Bq9HN64VlahVpKDdqbgEDMpU3YsQLAxXKHFUarLzCFQodNRlvTBtRGXOwDBbliLZi24G5INatLEopZ6VRFFrlqTqBm9W5IA14dcTq1aqWzpbMoZc6suZTuZb71PAjSTO0eVNWqLKqUukrkoLlnVcubpXtfQm3VI/aGPNZqTFQhp06dO6FszCnfKzOxJLWsoJ3BVHCA0TH9Y8VPwi6VVbcfgZYdsbbw+LFNTRNNjWrVKlTOq2avV5wk1AjFlBZ/oroV35QYptXkelRTUwPTBd8qBly82uW2RnbMzEk2FyTlb6uoV3OYk1vOIc4yEq4IKkqQwIdWGhVgdQRxBi1wRA0uRFFO/u9q6j2Zpoe2bKba9Vj323+y8AxA6V/rC/3zSLvhWYKFuxL82AALkk5VAHEk++SA5L4q5HNbgCb1KAVQTYZmL5QSQbAm5seqBFUyQdCQd1xvB4EdoM9WbA2h8ow1CuP8WlTqdxZQSPA3E8x4jk/iUVnemUCZ753pI3QNmKozBnAOl1BE7p6HsbzmzlS9zRq1afC9iedQafi1VHhAu8IQgEIQgEIQgcV9NH/n6P5sv72rKxROks3pnP8AWFL81T97WlUJOQwGG0toBdBISrj24RxiadzGVeiRA0fGOeMQaueMHMQJl0ky3zywbCxFSiFqUiL21B47r+4adg1ErZEstFMqhRwAiSC/KHa2IrqGrFQtyAq+BOnlxJ04RhsYes3VYeeo/YPnN9reoniY72Fh70+q7FiepQo1/a8SOuRWaVAHpN6o9p/nSIbRx2X8q1gOCDhHW0K4Rb2sF3DttoPAWkPhVqD5/LcB7ZiuZA4swVr6X1Bsd8Ca5P7DVvnsQUKhqBytXooQlVr53D30yjMENswv2A45RbZSvkpUKQSlSLZN9+kzM2W5uiEt6uvqqQE1Wa7a202IIRAyIbMykgk1CWdjmtfIrO4VSbKNdCdG+Gwm8DgLsx0CjrJG4dm88OEBkKQG/wAhFRh2+rYHr0v3X3ywYPZXR5y4pU9fnqgu9S28UafVrv4cWF43xVeihOSkah+vXZiT25EIC+Zlisym4QpoH6y+2YOFfeLHui+I2ix+jTUdQpp8ReM/lPYO9dDEqDdd4tHODxbU2zIxU8bbmFiCGB0YEFgQdCGI3Ewp4m4sen2H1vA8f50mlXDj1k1HEHeOwyCX5Rbe+VUUFSmorK9zVHFLNdevUsDY3tkvcl2kRi8G+HKhx6yK5XiucBgrD6LgEEqdRcdYmKD3k1gKYrI9MIauIqMEUvqiio3Tr9Fb86GNPM7XNgDmIusCGvcdYMUpJm6Pl38D8PGI1KfNVGpllcA2zISVJ6xcAjuIBBuCAbiL0TY69x7QYDzA4rmmpva5o1KVXLe1zSdWsTwuUMlKm2MK9OrSK1RTq8016eHwdFkakamUZaVlqAiqwudRYWEhK187Xtr1aXGVSGt23v4xpS3QLbtTlRRrJWDJVbMjJSp1FwzJS+bWmlQVMnOq4K84QpALE8Cb3P0C4zTE0vxaNUd/Tpt7Epzj5nQ/QbiLY8rwbD1l8RUpMP8A9QO8whCAQhCAQhCBxL0zf3jT/NKf72tKtUPzctPpl/vKn+aUv3teVSoegYEFU3xrizfh7o4qHWNsRAjq00preb1pijL0nZ0mHuNN5koTGmG4ePujm8isY7Wn3H3/AO0sOGoc1QUbydO9UsWtbdmdlW34vjIfBJndV62HsN/hJ7aVUKbbubpA26ntzh+3Wp/q9ggVXapNSqtJNSCF7CxOpPZcky08pq7YTDrhF6BNzZTVzNh2sU50myMzPnvlzL0dCPpV/kql8RzrLUZVqIp5ouKitUJVGXIQTuOmZb3tfWbbTqGri6pKovzjXWnonROUW4m+W+Y6kknS8DXA4Y2AAuzbvHh3cSfda8smxtnqwzuM1FGOUH/mKo3u1voC+7fqAN5IiMHSLXy+vUdaCX0sX1cnqNrLf8aWuu6iyJ6iAInDojieok3Y9pM1w4/O3PplmyeFePZhtOo1QlmPZ2AcAANAOoCQGM03Dz1k1iHzGw3RticILXPgBvP3Cem9dxwyxzParV6zdZ8zEBXPHXv19u+SeMoEfRHtPxke9LssfH4zxW9vVDAQN6uh+r1/kn4e+L4aub6et+2Oo/z7YztaOGNxmG8Gx794bx+HbOQ4xNLQVF9U7+w8R/PZ1xSmSRcEhhuYGxBtYG413EjxjjZyB7qd1RSe50Fz5i/iV6o1wwsxU8Db4Sh/tTAB6C1KNOrUIUGrXIsqZQy80wUlcyqim4ANgWNwwIjaL3APgZK4PDYiuHoUqgVADVZTpxFNzdVLldVuo06W7jIpqBp1KtIkEozLcHQlGKlgeo2BEB3iCSqNxHQPtYe3P4ARgGtvuNeox4jXpuOwN4ix9wfzkeGPAm/UxFj5AWgKhr7pcvRBXy7UoD6/PJ/0Hf8A7cpYUAAjjfQ7wRvHt98tfotNtq4T/Nf24auPjA9KQhCAQhCAQhCBxH0y/wB5J+aUv3teVLEHoGW70yj+saf5pS/e15TsT6pgQtTfG+Ii7743xECPrzWjNq0xRl6TtJYc7vH3RzGtDh4+6OZFPNmev4N7tPbaSXKOtribfXK99qjKSOofMJp3yL2c1n8D98cbee4rD/1Cb9nO4gj9sQILZ9d6fSR2QkEXRipsd4uDu03R5gFF26vV/nykdhhpfstJLCfS/KgTmxv7SnfelHEVT2M2dQ3eMqnwjl8Voe7/AE++MNnVLt+VhaqjvU1D8IyfFaHz9tvjN8VtRLHLXymEpha12HfJfBMrm7d9vcPdKZQxdjr/AD/N48w2PbUXtw7iJpbL8dEUSnKDZVZhzyqebzhcw3Ak2HdroJB43ZzoAWVgreqWBF/OSOD5T4ii9O1RgqVA4U6qT1kcbXMmPSDyxTHc0tNcq011PWxG7unjvaZvGo419ta8V1P6FCqCLYJbkjrU/ZGb4TW0kdmULn9Fv2TObTomdHOx1y2Y683VpP8Ao36XuUeM121huaxbp22+F/Zfxkxs3Ak06gG9zTpjvZs1/s+2NeVrBtpVLfhD8ZzjtvaVnaG2qmnj+0AbeaxjhT0x23Hsv8JKbYWy9xpj/pm8i8KOmvHf+yZq6O6Dbx2MPMH74xBjgN7z7oyRif8AS5gOTw72/aMtfov/AL1wn+a37irKmiHj5S3eiv8AvXC/5j+zD1jA9KQhCAQhCAQhCBxX0zj+sKX5qn72rKRi26MvXpqH/G0fzYeypU++UDEnSBFtviFeLNviFeAwrQoiZrTFGXpO0hQ4ePujiN6PDx90cSKUoNZhHO0HzZr8QD7j72eMrxZn3eXhv+J8oEVhurqNo/wjantF/LQxk65XPbFka1j1e4wJKhWyFW4I2o4lHFm39x/WjTEDI7LwuR3qdxHhrNw+vWDv7j8dx8BNayZhb6SjQ/XTh5e7ulgNHFjNlq+fv/1gGvodOo/AxN0I3/79x4yhy1Y2/wBIjmiJm1NZzIc0EvLFs7DWXtb3A6+0DyMjcDhrWLeXE/cJbdi4TN84/qD7R4IP50E8mWzHJZKbHoCnkLbqYbEP+gL0we8hf1xKHgr18S79bb+1j0faJbOXO1BQomgD89Ws9W30F3pS7DxI6hbhIDZWGNKjm/xHOVRxzPp7tfBTNcFZiu57dY41CK29VuRbizt+jcKv7LSPwfrE/VUnz0++b7SqhnOU3VbKvaF0v4m58ZimLITxY28B/JmzRoTp4H2zdBpE95/nhFoGJavRQP62wn+ZW/8AqV5VDLd6IkvtXDH6rVj/APGrD4wPSEIQgEIQgEIQgcZ9Ng/4yh+b/wDcac7xJ0nRvTcv/FYc9dFh5OfvE5xid0CNbfEq0UY6xOrAZVpijN6omKUqdntHh4xeIUuHj7ovIogzTF4QEcUlxcbx/P8APhJbk/scYqlVyNesmXLT3ZlOl7kWN2su9bEjUkqpilaxsZvg8S2HqpWp2OUk2YXBuCrKw6mUsp46nUb4Apt0TcW67ggjgRwImwbhutuI3g9Ylq5RbOoV6S4nDNdiqmoOkVJYOQqELYVAEsQco1UAISqSo36/OArWUN61lP1vonvtuiTU3Qbrr1jpKfhAVCNOEUp1l/GX8g2v4GUNzVHFV9o9gMd4JKjECmh/QXW3Xm3geMWo4hNL1ai/ognwIjynj8OPX5+txszhUuOtd/keM5mBIbH2aMwDXdydKVLpMTvszDQcb2uewSwbU21TwK6lHxIFkppY08PfUEkaM3EAE9dzvFPr8q6uU08Oq0EOhFK+Zh1NUPSPjGGEwJY5qhsL3N/b3n2++Z/yje5ceHO5PNm0GxNU1qpuLlizHed5Yny7tOwF9tDEc4SFZUAptZnJVaVK4V6rZQTdmZUVVBPSAA0F02rZstJABcEhWYKCEVnapVJNlpqqs1r3sDvJvJDaFSjhMOVDUsRXxCEVCyXzUqqKcqvTqdEKchX6LDLYBlJmrtUcVgWp1TSa2YW1U3UqVDK6nipUgjvG46TGIfWw3KLCKVajC7Oxao+rMTc+J4mM3F1YjgD52gS+wNiviLsA+UXtkFy2X123Gyjr7+qTK8knJUCniCXGZBka7ra+ZQF6Q7RLZyJxtKlTqKada3NGmWpJnCoaTjI1gSMzZTfrUcLydfaavdQmKtWV2zjDViaF1wwCCw6YvQbVbjpL2wrltTk+VQ1DTq5AbFyHCg3y2Lbgb6d8sfokoINpUrCxC1ze7HTmwLam30j5yXxm3VQPVYVVIfGEUmpOLriq1lzMRlsCraX3ppqJE+h3Xaa9lCu37pfjA73CEIQQhCAQhMEwORenNfnsGetK48mpfxTl+IOk7D6atntUoUayi/ydnDW4U6oW7eBRfAk8JxysYDBjrE3MUcazRxAaVYUZtVmKMoeUuEViAW9vH3Tbmh2+Z++QKTF4maQ7fM/fMGmO3zP3wNqgvNKdTgf94c2O3zP3zDUxAf7J2rVwrq9I3ClmCNmKZihpligI6WViL7xG+LxjVaj1GtmqOztbdmYljp3mNRVK7/8Aebgq27Q+yAorDu79035kHgfCxiBBG8eUwGEBf5OOu3gYpTwgPWe5SYgKzDczDuJmHqE7yT3kmBJUUAICjpEgAesxJ3AIoJv3yUo7DxVRGcU2QAHKaoszMCyimqfQYsuUBtbult9xWKVVlvkZgSLdEkXHVpw0ElMbtmtUGXMaVIKEFJGa2RVRArEnM+lJPWJF1uAIDrYPKQ0KbqlJHquTapY5irDUMwIJysEdSbj1wdGuI3E4g5i9Rs9QgC+gAAFgAAAAAABoAOAtGzYgKLLp7zEkQt3dcDIux95jhqWluyYGHHb5mZ5kdbfrH74Evs7lDVoghDlJsSciMbhXUFSQculRxcWNmMXflZiCLc4fWV9KdIEsmTIxIW7ECnTAJvogG4SANEdZ8z9815rv8z98Ccr8qa7oabOSmXLlKU7BbWAHR0sALW3WFrWlx9BOHL42tVHq08OUP5VWohX2UnnNsFgHrVFpUlZ6jaBQT5k8AOJM9Iejvk2mz8KKQOao5z1X+s5AFh+KBYDuvvJgWuExeZgEIQgYMwZtMQGG0MGKilSLgi043yq9G1RGLYUjKbnm2vYfkkbh2azuREReiDA8xVeSONB1pDz/ANImeSWM/Bjz/wBJ6ZfAqeAif/hy9Qgec8JyAxVT1gF7rt90laPouq8XPkJ3lcCBwigwggcLT0WPxqOO7KPhFB6KW/C1fNf4Z3EYYTPyYSjhv9FDfhavmv8ADD+idvw1XzT+Gdz+TiHyYRscN/onb8LV80/hmP6KG/C1fNP4Z3P5OJj5MI2OGH0UHjVq+afwxltD0WVVF6NQk9T2sfFRp5Gd/OFESbBiQeXMdydxuHvnouQOKDOPIajxAkW+KsbOoB6iLH2z1fV2Yp3gSPxPJyk/rIrd4B98DzCMSn1fbMHFL9UeJno9+Q2EO/D0f/aT7opR5GYZfVoUh3U0HuEo84UKlSppTRm/IQt7ryawPJDGVj/ZFB1ubezU+yehqGwqa7lHlHtPZwHASDh2H9F1QgZqjX42Cge0GL/0XVeFap9j+GdxXBiKDCiBwr+i+r+GqfZ/hmf6L6v4V/s/dO6/JhD5MIHDF9FtU/4z/Z+6PMH6JCSM9aqR1DIL/ZnaBhxNxRgVPkxyMoYQfNoATvOpJ72OpltpU7TcJNgIGRCEzAIQhAIGEIGJiEIGIQhAIQhAzCEIBCEIBCEIAZgwhA1M1IhCBraZAhCBkTYQhA2hCEDMIQgEzCEAhCEDMIQgEIQgf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4" descr="data:image/jpeg;base64,/9j/4AAQSkZJRgABAQAAAQABAAD/2wCEAAkGBxQSEhQUEhQUFBUUFBQUGBYUFRQXFxQVFRUXFhUVFxcYHCggGBolHBUVITEhJSkrLi4wGB8zODMsNygtLisBCgoKDg0NFw8PFCwcICYsLCwtLCssNywsLyssLDcsLC0sKys3KyssKy0rNywsLCwsOCwsLCw3KywsKywrLCwsLP/AABEIAMIBAwMBIgACEQEDEQH/xAAcAAABBAMBAAAAAAAAAAAAAAAAAwQFBgECBwj/xABOEAACAQIDAwgFBgoIBAcAAAABAgADEQQSIQUxQQYTIlFhcYGRBzKhscEUI0JSotFTYnJ0gpKys9LwFyUzNUNz4fEkRKPDFTRjk6S0wv/EABgBAQEBAQEAAAAAAAAAAAAAAAABAwIE/8QAIBEBAAICAgIDAQAAAAAAAAAAAAECAxEhQRIxIqHwE//aAAwDAQACEQMRAD8A7jCEIBCEIBCEIBCEIBCEIBCEIBCEIBCEIBCQPLDb4weHaorU8+ZFAqNp0nCk2uCbAkyuciPSImISq2NrYWgVZQi3NNiLEliKjnNwGm6x69A6DCV9+W+zx/zdDwcH3TKctdnndjMP41FHvgT8Jzbld6SjQxNOnhGwtam9NSamYuEcuy2ZkcBQAFJvqLy+7Hx4r0KVUWHOU0qZQb5c6hst+y9oDyEIQCEIQCEIQCEIQCEIQCEIQCEIQCEIQCEIQCEIQCEIQCEIQCEIQOceljl4+ByYfCkDEVFzs5AbmaZJCkKdC7EG17gZTpqJySvtXFViOfr1mz2NnqORY7ujewHhJD0h4k4jbGIA1AqJRX9BVRh+vnkftKoOeY6ABrdwXT4QJPYHJCpii/NlFVBmepUuqINTcm54A8OEzi+S7hFqUXWuj1DSUorqS4F7BKigsO1bjQ3tJnktynoUEr0atqlGupVubdA63BUkXIB0PE8Ilsza2DoVqbla2JRCf7Xmhza6kBKeZlY3N7lgOoCBEVOSGNDonMPmqAsutIggWB6QOVbXGhIOojfE8mcbTKB8O684zKlwguUF2vr0QAL3NhbW9pb6PLnDKMOKi1nOGrvUWploKXV6dRTdVYKrXqbhf1Ab62CeA9ItClzQNKo4Wvjaj35vWniq9SqoTpasAygg2HrC/GBVE5MY4uEGGZmKhxbKVKncRUD5De3AxljsBXwvNtWovRNQFkvdGIFr6HVSLi4NiLiXLZ3LvD0KuDGSs9DB061NWyUxVYOVWkoU1LAKiICc2pF7DdK3yp2+mKoYGmocPhaLpUL5bMzClqhDEkfNtvAOogNsBywxlE3pYmuttbM5dfFXuvsncvRtyy/8SoMXAWvRIWqq+qcwJSoo3hWs2h3FTv0J86YEfOL+Mcv6wK/GdA9BWNKbQq0joKuHa/5dJ1K/ZepA71CEIBCEIBCEIBCEIBCEIBCEIBCEIBCEIBG2L2hSpW52rTp33Z3Vb/rGc49KnLLF4SulLDOtNTTDFsiuxYlvrggAADhxMpGC5R1cZVzYpw7rzYUhVUkKtQ3sote9twA7IHdm27hgATiKFjuPO09dbaa66kSOqct8CP8AmabbrZCGve9rZb3vla3cZxTG0HRVLKy2VN6neowjW/6TjwMjndRdgOgpQbwPUqv16+o5/WgdrxXpQ2cgJ5120vZaVT6obeQBuIOp4yGxHppwa7qGKP6NEfSKn/F61M4jiMYoUDTRQDrfN82yE7/ySI2xGLDkWBvruF9CWI9rN5wPWmwtqpi8PSxFLMErIHUMAGAPBgCRcbtCZzX0tcta1OquDwVU06iDnKzpa4JHzdK5GmhzH9HtlZ2D6SWwOyqWFoLfEq9XWot0Sm1RnBNmF26eg3C2vVKMca+d3YlnqEszHUsSbkk9ZJvAaY6uzszOSzuzO5O9mYksT3kk+MbWjiqhJJsTfXd7Ii623wNbwm6OBvF/GLriEH0PbAa2haPflafU90wcUn1IDO8Iu1ZD9D2xFmHAW8YGJJ8nNrV8NXSthzaqtwCRmFnUqbqd4sT5CRccYGqUfNY6QPTvo95UfL8Nnewr0zzdZQLANvDAHcrCx77jhLRPMnJLlk+BxQrqCyMvN1qY0zpe6kX0zqdxPWRxvPROwdu0MZSFXD1A6nfwZD9V13q3YYElCEIBCEIBCEIBCEIBCEIBI/F7bw9KoKVStTSoVLhHdVOQXu2vDQxnyy5SU9n4V69QZjcJTS9jUqNfKgPDcSTwCk8J5s27tutja7V8QwZ2sLAWVVHqqo4AX43PWTA9AbX9JWz6A0rc+31cOBU+1cIP1pBbQ9LlILejQckroapCgE9ai5I8ROMYfrt5ibVULasfGBYOWG3W2hW55lCdFVCrdvVB4ntJ4dUrdipvcjUahmUm17DMpB4nSK09NxJmygA6ggnXXjAzise7JlIWw1uQzN+s5J9saUKAIB6AuAf7Nb69trzbazZU/KNvAan4Rnh1JUawHww6cW8gv3TFVUAstz4mICh2zekgBv1QNcNh7va2nHuG8eOg8ZI12UXGUab+08fC9/Ca4NbKXPG9vA2H2rn9GJ2vA2p1FP0QJtcdQmgUCas3hA3ZVO9REmp0/qL5Cbol9wJ9gioFuCj+e28BpzVP6i+VpjmU+qI9589Q9g+EDiD9VT4KfhAZc0n1F8hNsi8FA8BHDVEO9bduo92nsiZog7j56+0fdATuOqam3UNTaFRSJrof94GGVd9tOPdxi2y8XVw756VR6TjTNTYqSAeNt47DpE5tS4A7tV91vYR5GB0nYfpSxlMAVhSxI6yObqHvZOj9iW/Z3pVwr2FanWonibConmnSP6s4CtRhpfdFVxbCB6o2TtmhiVLYeqlUDflOq34Mu9T3iP55s9Hu2jQ2lh6h0DsKD9qViFF+wPkb9Gek4BCEIBCEIBCEIHHPT7iCamDpX6IWtUI62JRVPgM/6xnJ2SdM9PDH5ZhgNf8AhydBffUP3SjYTZWbViwHYF+JEBnRrC1otTVWJzMVsLjo5gT1GxuO+xj2tsumo0zn8oge68YnD2O77RgZWuwHRQk679Bwt29flEqlbKS9VrtawVdyjqA+MUxPqiwA7bk3kNikMBPF4w1GudANAOoffH2DHQEiVTfLhyE2KMVUAc9FRe27foB53ue7tllIR9MXjWpV1sOv/aXz0gck1wlFa1NrdMIUzZt4Y3Fze1lN/CUHZwvVB6jm/VBYe0CRUxiRlso3DT9XT2nMf0o3ZrTas2p6hpfu0maGHDdOpcIDoo3seofEwNKFNql8vRUb3bQDxi4Smm7pkb2bRfAffEdoY4CwPD1aa7l7+3290i6pZiDUuqnXRTbLe2YD6W47uowH+J2mOu/Yo0jNsex3KPE3lnw+ycLhVzYoZ3Bq9HN64VlahVpKDdqbgEDMpU3YsQLAxXKHFUarLzCFQodNRlvTBtRGXOwDBbliLZi24G5INatLEopZ6VRFFrlqTqBm9W5IA14dcTq1aqWzpbMoZc6suZTuZb71PAjSTO0eVNWqLKqUukrkoLlnVcubpXtfQm3VI/aGPNZqTFQhp06dO6FszCnfKzOxJLWsoJ3BVHCA0TH9Y8VPwi6VVbcfgZYdsbbw+LFNTRNNjWrVKlTOq2avV5wk1AjFlBZ/oroV35QYptXkelRTUwPTBd8qBly82uW2RnbMzEk2FyTlb6uoV3OYk1vOIc4yEq4IKkqQwIdWGhVgdQRxBi1wRA0uRFFO/u9q6j2Zpoe2bKba9Vj323+y8AxA6V/rC/3zSLvhWYKFuxL82AALkk5VAHEk++SA5L4q5HNbgCb1KAVQTYZmL5QSQbAm5seqBFUyQdCQd1xvB4EdoM9WbA2h8ow1CuP8WlTqdxZQSPA3E8x4jk/iUVnemUCZ753pI3QNmKozBnAOl1BE7p6HsbzmzlS9zRq1afC9iedQafi1VHhAu8IQgEIQgEIQgcV9NH/n6P5sv72rKxROks3pnP8AWFL81T97WlUJOQwGG0toBdBISrj24RxiadzGVeiRA0fGOeMQaueMHMQJl0ky3zywbCxFSiFqUiL21B47r+4adg1ErZEstFMqhRwAiSC/KHa2IrqGrFQtyAq+BOnlxJ04RhsYes3VYeeo/YPnN9reoniY72Fh70+q7FiepQo1/a8SOuRWaVAHpN6o9p/nSIbRx2X8q1gOCDhHW0K4Rb2sF3DttoPAWkPhVqD5/LcB7ZiuZA4swVr6X1Bsd8Ca5P7DVvnsQUKhqBytXooQlVr53D30yjMENswv2A45RbZSvkpUKQSlSLZN9+kzM2W5uiEt6uvqqQE1Wa7a202IIRAyIbMykgk1CWdjmtfIrO4VSbKNdCdG+Gwm8DgLsx0CjrJG4dm88OEBkKQG/wAhFRh2+rYHr0v3X3ywYPZXR5y4pU9fnqgu9S28UafVrv4cWF43xVeihOSkah+vXZiT25EIC+Zlisym4QpoH6y+2YOFfeLHui+I2ix+jTUdQpp8ReM/lPYO9dDEqDdd4tHODxbU2zIxU8bbmFiCGB0YEFgQdCGI3Ewp4m4sen2H1vA8f50mlXDj1k1HEHeOwyCX5Rbe+VUUFSmorK9zVHFLNdevUsDY3tkvcl2kRi8G+HKhx6yK5XiucBgrD6LgEEqdRcdYmKD3k1gKYrI9MIauIqMEUvqiio3Tr9Fb86GNPM7XNgDmIusCGvcdYMUpJm6Pl38D8PGI1KfNVGpllcA2zISVJ6xcAjuIBBuCAbiL0TY69x7QYDzA4rmmpva5o1KVXLe1zSdWsTwuUMlKm2MK9OrSK1RTq8016eHwdFkakamUZaVlqAiqwudRYWEhK187Xtr1aXGVSGt23v4xpS3QLbtTlRRrJWDJVbMjJSp1FwzJS+bWmlQVMnOq4K84QpALE8Cb3P0C4zTE0vxaNUd/Tpt7Epzj5nQ/QbiLY8rwbD1l8RUpMP8A9QO8whCAQhCAQhCBxL0zf3jT/NKf72tKtUPzctPpl/vKn+aUv3teVSoegYEFU3xrizfh7o4qHWNsRAjq00preb1pijL0nZ0mHuNN5koTGmG4ePujm8isY7Wn3H3/AO0sOGoc1QUbydO9UsWtbdmdlW34vjIfBJndV62HsN/hJ7aVUKbbubpA26ntzh+3Wp/q9ggVXapNSqtJNSCF7CxOpPZcky08pq7YTDrhF6BNzZTVzNh2sU50myMzPnvlzL0dCPpV/kql8RzrLUZVqIp5ouKitUJVGXIQTuOmZb3tfWbbTqGri6pKovzjXWnonROUW4m+W+Y6kknS8DXA4Y2AAuzbvHh3cSfda8smxtnqwzuM1FGOUH/mKo3u1voC+7fqAN5IiMHSLXy+vUdaCX0sX1cnqNrLf8aWuu6iyJ6iAInDojieok3Y9pM1w4/O3PplmyeFePZhtOo1QlmPZ2AcAANAOoCQGM03Dz1k1iHzGw3RticILXPgBvP3Cem9dxwyxzParV6zdZ8zEBXPHXv19u+SeMoEfRHtPxke9LssfH4zxW9vVDAQN6uh+r1/kn4e+L4aub6et+2Oo/z7YztaOGNxmG8Gx794bx+HbOQ4xNLQVF9U7+w8R/PZ1xSmSRcEhhuYGxBtYG413EjxjjZyB7qd1RSe50Fz5i/iV6o1wwsxU8Db4Sh/tTAB6C1KNOrUIUGrXIsqZQy80wUlcyqim4ANgWNwwIjaL3APgZK4PDYiuHoUqgVADVZTpxFNzdVLldVuo06W7jIpqBp1KtIkEozLcHQlGKlgeo2BEB3iCSqNxHQPtYe3P4ARgGtvuNeox4jXpuOwN4ix9wfzkeGPAm/UxFj5AWgKhr7pcvRBXy7UoD6/PJ/0Hf8A7cpYUAAjjfQ7wRvHt98tfotNtq4T/Nf24auPjA9KQhCAQhCAQhCBxH0y/wB5J+aUv3teVLEHoGW70yj+saf5pS/e15TsT6pgQtTfG+Ii7743xECPrzWjNq0xRl6TtJYc7vH3RzGtDh4+6OZFPNmev4N7tPbaSXKOtribfXK99qjKSOofMJp3yL2c1n8D98cbee4rD/1Cb9nO4gj9sQILZ9d6fSR2QkEXRipsd4uDu03R5gFF26vV/nykdhhpfstJLCfS/KgTmxv7SnfelHEVT2M2dQ3eMqnwjl8Voe7/AE++MNnVLt+VhaqjvU1D8IyfFaHz9tvjN8VtRLHLXymEpha12HfJfBMrm7d9vcPdKZQxdjr/AD/N48w2PbUXtw7iJpbL8dEUSnKDZVZhzyqebzhcw3Ak2HdroJB43ZzoAWVgreqWBF/OSOD5T4ii9O1RgqVA4U6qT1kcbXMmPSDyxTHc0tNcq011PWxG7unjvaZvGo419ta8V1P6FCqCLYJbkjrU/ZGb4TW0kdmULn9Fv2TObTomdHOx1y2Y683VpP8Ao36XuUeM121huaxbp22+F/Zfxkxs3Ak06gG9zTpjvZs1/s+2NeVrBtpVLfhD8ZzjtvaVnaG2qmnj+0AbeaxjhT0x23Hsv8JKbYWy9xpj/pm8i8KOmvHf+yZq6O6Dbx2MPMH74xBjgN7z7oyRif8AS5gOTw72/aMtfov/AL1wn+a37irKmiHj5S3eiv8AvXC/5j+zD1jA9KQhCAQhCAQhCBxX0zj+sKX5qn72rKRi26MvXpqH/G0fzYeypU++UDEnSBFtviFeLNviFeAwrQoiZrTFGXpO0hQ4ePujiN6PDx90cSKUoNZhHO0HzZr8QD7j72eMrxZn3eXhv+J8oEVhurqNo/wjantF/LQxk65XPbFka1j1e4wJKhWyFW4I2o4lHFm39x/WjTEDI7LwuR3qdxHhrNw+vWDv7j8dx8BNayZhb6SjQ/XTh5e7ulgNHFjNlq+fv/1gGvodOo/AxN0I3/79x4yhy1Y2/wBIjmiJm1NZzIc0EvLFs7DWXtb3A6+0DyMjcDhrWLeXE/cJbdi4TN84/qD7R4IP50E8mWzHJZKbHoCnkLbqYbEP+gL0we8hf1xKHgr18S79bb+1j0faJbOXO1BQomgD89Ws9W30F3pS7DxI6hbhIDZWGNKjm/xHOVRxzPp7tfBTNcFZiu57dY41CK29VuRbizt+jcKv7LSPwfrE/VUnz0++b7SqhnOU3VbKvaF0v4m58ZimLITxY28B/JmzRoTp4H2zdBpE95/nhFoGJavRQP62wn+ZW/8AqV5VDLd6IkvtXDH6rVj/APGrD4wPSEIQgEIQgEIQgcZ9Ng/4yh+b/wDcac7xJ0nRvTcv/FYc9dFh5OfvE5xid0CNbfEq0UY6xOrAZVpijN6omKUqdntHh4xeIUuHj7ovIogzTF4QEcUlxcbx/P8APhJbk/scYqlVyNesmXLT3ZlOl7kWN2su9bEjUkqpilaxsZvg8S2HqpWp2OUk2YXBuCrKw6mUsp46nUb4Apt0TcW67ggjgRwImwbhutuI3g9Ylq5RbOoV6S4nDNdiqmoOkVJYOQqELYVAEsQco1UAISqSo36/OArWUN61lP1vonvtuiTU3Qbrr1jpKfhAVCNOEUp1l/GX8g2v4GUNzVHFV9o9gMd4JKjECmh/QXW3Xm3geMWo4hNL1ai/ognwIjynj8OPX5+txszhUuOtd/keM5mBIbH2aMwDXdydKVLpMTvszDQcb2uewSwbU21TwK6lHxIFkppY08PfUEkaM3EAE9dzvFPr8q6uU08Oq0EOhFK+Zh1NUPSPjGGEwJY5qhsL3N/b3n2++Z/yje5ceHO5PNm0GxNU1qpuLlizHed5Yny7tOwF9tDEc4SFZUAptZnJVaVK4V6rZQTdmZUVVBPSAA0F02rZstJABcEhWYKCEVnapVJNlpqqs1r3sDvJvJDaFSjhMOVDUsRXxCEVCyXzUqqKcqvTqdEKchX6LDLYBlJmrtUcVgWp1TSa2YW1U3UqVDK6nipUgjvG46TGIfWw3KLCKVajC7Oxao+rMTc+J4mM3F1YjgD52gS+wNiviLsA+UXtkFy2X123Gyjr7+qTK8knJUCniCXGZBka7ra+ZQF6Q7RLZyJxtKlTqKada3NGmWpJnCoaTjI1gSMzZTfrUcLydfaavdQmKtWV2zjDViaF1wwCCw6YvQbVbjpL2wrltTk+VQ1DTq5AbFyHCg3y2Lbgb6d8sfokoINpUrCxC1ze7HTmwLam30j5yXxm3VQPVYVVIfGEUmpOLriq1lzMRlsCraX3ppqJE+h3Xaa9lCu37pfjA73CEIQQhCAQhMEwORenNfnsGetK48mpfxTl+IOk7D6atntUoUayi/ydnDW4U6oW7eBRfAk8JxysYDBjrE3MUcazRxAaVYUZtVmKMoeUuEViAW9vH3Tbmh2+Z++QKTF4maQ7fM/fMGmO3zP3wNqgvNKdTgf94c2O3zP3zDUxAf7J2rVwrq9I3ClmCNmKZihpligI6WViL7xG+LxjVaj1GtmqOztbdmYljp3mNRVK7/8Aebgq27Q+yAorDu79035kHgfCxiBBG8eUwGEBf5OOu3gYpTwgPWe5SYgKzDczDuJmHqE7yT3kmBJUUAICjpEgAesxJ3AIoJv3yUo7DxVRGcU2QAHKaoszMCyimqfQYsuUBtbult9xWKVVlvkZgSLdEkXHVpw0ElMbtmtUGXMaVIKEFJGa2RVRArEnM+lJPWJF1uAIDrYPKQ0KbqlJHquTapY5irDUMwIJysEdSbj1wdGuI3E4g5i9Rs9QgC+gAAFgAAAAAABoAOAtGzYgKLLp7zEkQt3dcDIux95jhqWluyYGHHb5mZ5kdbfrH74Evs7lDVoghDlJsSciMbhXUFSQculRxcWNmMXflZiCLc4fWV9KdIEsmTIxIW7ECnTAJvogG4SANEdZ8z9815rv8z98Ccr8qa7oabOSmXLlKU7BbWAHR0sALW3WFrWlx9BOHL42tVHq08OUP5VWohX2UnnNsFgHrVFpUlZ6jaBQT5k8AOJM9Iejvk2mz8KKQOao5z1X+s5AFh+KBYDuvvJgWuExeZgEIQgYMwZtMQGG0MGKilSLgi043yq9G1RGLYUjKbnm2vYfkkbh2azuREReiDA8xVeSONB1pDz/ANImeSWM/Bjz/wBJ6ZfAqeAif/hy9Qgec8JyAxVT1gF7rt90laPouq8XPkJ3lcCBwigwggcLT0WPxqOO7KPhFB6KW/C1fNf4Z3EYYTPyYSjhv9FDfhavmv8ADD+idvw1XzT+Gdz+TiHyYRscN/onb8LV80/hmP6KG/C1fNP4Z3P5OJj5MI2OGH0UHjVq+afwxltD0WVVF6NQk9T2sfFRp5Gd/OFESbBiQeXMdydxuHvnouQOKDOPIajxAkW+KsbOoB6iLH2z1fV2Yp3gSPxPJyk/rIrd4B98DzCMSn1fbMHFL9UeJno9+Q2EO/D0f/aT7opR5GYZfVoUh3U0HuEo84UKlSppTRm/IQt7ryawPJDGVj/ZFB1ubezU+yehqGwqa7lHlHtPZwHASDh2H9F1QgZqjX42Cge0GL/0XVeFap9j+GdxXBiKDCiBwr+i+r+GqfZ/hmf6L6v4V/s/dO6/JhD5MIHDF9FtU/4z/Z+6PMH6JCSM9aqR1DIL/ZnaBhxNxRgVPkxyMoYQfNoATvOpJ72OpltpU7TcJNgIGRCEzAIQhAIGEIGJiEIGIQhAIQhAzCEIBCEIBCEIAZgwhA1M1IhCBraZAhCBkTYQhA2hCEDMIQgEzCEAhCEDMIQgEIQgf//Z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95300" y="908720"/>
            <a:ext cx="82531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การมองเห็นสี</a:t>
            </a:r>
            <a:r>
              <a:rPr lang="th-TH" sz="32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 </a:t>
            </a:r>
            <a:br>
              <a:rPr lang="th-TH" sz="32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เมื่อให้แสงสีขาวตกกระทบวัตถุต่าง ๆ เราจะเห็นวัตถุมีสีแตกต่างกัน</a:t>
            </a: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67544" y="2043301"/>
            <a:ext cx="79883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แผ่นกรองแสงสี </a:t>
            </a:r>
            <a:r>
              <a:rPr lang="th-TH" sz="32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คือแผ่นวัตถุสีซึ่งยอมให้แสงเพียงสีเดียวทะลุผ่านได้</a:t>
            </a:r>
          </a:p>
        </p:txBody>
      </p:sp>
      <p:pic>
        <p:nvPicPr>
          <p:cNvPr id="2050" name="Picture 2" descr="http://1.bp.blogspot.com/-RthjwmvdVhc/TlXdWKsYEAI/AAAAAAAAAkA/IiOaFri-RCc/s1600/post-1-11534957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234" y="2654837"/>
            <a:ext cx="243840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2.bp.blogspot.com/-MIrt9okpNxY/TlXoyX7gc5I/AAAAAAAAAkI/lx0K0qynehk/s1600/0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021" y="4578887"/>
            <a:ext cx="431482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93198" y="3075582"/>
            <a:ext cx="160653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- วัตถุโปร่งใส</a:t>
            </a:r>
          </a:p>
          <a:p>
            <a:r>
              <a:rPr lang="th-TH" dirty="0" smtClean="0"/>
              <a:t>- วัตถุโปร่งแสง</a:t>
            </a:r>
          </a:p>
          <a:p>
            <a:r>
              <a:rPr lang="th-TH" dirty="0" smtClean="0"/>
              <a:t>- วัตถุทึบแสง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2077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light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light1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AutoShape 2" descr="data:image/jpeg;base64,/9j/4AAQSkZJRgABAQAAAQABAAD/2wCEAAkGBxQSEhQUEhQUFBUUFBQUGBYUFRQXFxQVFRUXFhUVFxcYHCggGBolHBUVITEhJSkrLi4wGB8zODMsNygtLisBCgoKDg0NFw8PFCwcICYsLCwtLCssNywsLyssLDcsLC0sKys3KyssKy0rNywsLCwsOCwsLCw3KywsKywrLCwsLP/AABEIAMIBAwMBIgACEQEDEQH/xAAcAAABBAMBAAAAAAAAAAAAAAAAAwQFBgECBwj/xABOEAACAQIDAwgFBgoIBAcAAAABAgADEQQSIQUxQQYTIlFhcYGRBzKhscEUI0JSotFTYnJ0gpKys9LwFyUzNUNz4fEkRKPDFTRjk6S0wv/EABgBAQEBAQEAAAAAAAAAAAAAAAABAwIE/8QAIBEBAAICAgIDAQAAAAAAAAAAAAECAxEhQRIxIqHwE//aAAwDAQACEQMRAD8A7jCEIBCEIBCEIBCEIBCEIBCEIBCEIBCEIBCQPLDb4weHaorU8+ZFAqNp0nCk2uCbAkyuciPSImISq2NrYWgVZQi3NNiLEliKjnNwGm6x69A6DCV9+W+zx/zdDwcH3TKctdnndjMP41FHvgT8Jzbld6SjQxNOnhGwtam9NSamYuEcuy2ZkcBQAFJvqLy+7Hx4r0KVUWHOU0qZQb5c6hst+y9oDyEIQCEIQCEIQCEIQCEIQCEIQCEIQCEIQCEIQCEIQCEIQCEIQCEIQOceljl4+ByYfCkDEVFzs5AbmaZJCkKdC7EG17gZTpqJySvtXFViOfr1mz2NnqORY7ujewHhJD0h4k4jbGIA1AqJRX9BVRh+vnkftKoOeY6ABrdwXT4QJPYHJCpii/NlFVBmepUuqINTcm54A8OEzi+S7hFqUXWuj1DSUorqS4F7BKigsO1bjQ3tJnktynoUEr0atqlGupVubdA63BUkXIB0PE8Ilsza2DoVqbla2JRCf7Xmhza6kBKeZlY3N7lgOoCBEVOSGNDonMPmqAsutIggWB6QOVbXGhIOojfE8mcbTKB8O684zKlwguUF2vr0QAL3NhbW9pb6PLnDKMOKi1nOGrvUWploKXV6dRTdVYKrXqbhf1Ab62CeA9ItClzQNKo4Wvjaj35vWniq9SqoTpasAygg2HrC/GBVE5MY4uEGGZmKhxbKVKncRUD5De3AxljsBXwvNtWovRNQFkvdGIFr6HVSLi4NiLiXLZ3LvD0KuDGSs9DB061NWyUxVYOVWkoU1LAKiICc2pF7DdK3yp2+mKoYGmocPhaLpUL5bMzClqhDEkfNtvAOogNsBywxlE3pYmuttbM5dfFXuvsncvRtyy/8SoMXAWvRIWqq+qcwJSoo3hWs2h3FTv0J86YEfOL+Mcv6wK/GdA9BWNKbQq0joKuHa/5dJ1K/ZepA71CEIBCEIBCEIBCEIBCEIBCEIBCEIBCEIBG2L2hSpW52rTp33Z3Vb/rGc49KnLLF4SulLDOtNTTDFsiuxYlvrggAADhxMpGC5R1cZVzYpw7rzYUhVUkKtQ3sote9twA7IHdm27hgATiKFjuPO09dbaa66kSOqct8CP8AmabbrZCGve9rZb3vla3cZxTG0HRVLKy2VN6neowjW/6TjwMjndRdgOgpQbwPUqv16+o5/WgdrxXpQ2cgJ5120vZaVT6obeQBuIOp4yGxHppwa7qGKP6NEfSKn/F61M4jiMYoUDTRQDrfN82yE7/ySI2xGLDkWBvruF9CWI9rN5wPWmwtqpi8PSxFLMErIHUMAGAPBgCRcbtCZzX0tcta1OquDwVU06iDnKzpa4JHzdK5GmhzH9HtlZ2D6SWwOyqWFoLfEq9XWot0Sm1RnBNmF26eg3C2vVKMca+d3YlnqEszHUsSbkk9ZJvAaY6uzszOSzuzO5O9mYksT3kk+MbWjiqhJJsTfXd7Ii623wNbwm6OBvF/GLriEH0PbAa2haPflafU90wcUn1IDO8Iu1ZD9D2xFmHAW8YGJJ8nNrV8NXSthzaqtwCRmFnUqbqd4sT5CRccYGqUfNY6QPTvo95UfL8Nnewr0zzdZQLANvDAHcrCx77jhLRPMnJLlk+BxQrqCyMvN1qY0zpe6kX0zqdxPWRxvPROwdu0MZSFXD1A6nfwZD9V13q3YYElCEIBCEIBCEIBCEIBCEIBI/F7bw9KoKVStTSoVLhHdVOQXu2vDQxnyy5SU9n4V69QZjcJTS9jUqNfKgPDcSTwCk8J5s27tutja7V8QwZ2sLAWVVHqqo4AX43PWTA9AbX9JWz6A0rc+31cOBU+1cIP1pBbQ9LlILejQckroapCgE9ai5I8ROMYfrt5ibVULasfGBYOWG3W2hW55lCdFVCrdvVB4ntJ4dUrdipvcjUahmUm17DMpB4nSK09NxJmygA6ggnXXjAzise7JlIWw1uQzN+s5J9saUKAIB6AuAf7Nb69trzbazZU/KNvAan4Rnh1JUawHww6cW8gv3TFVUAstz4mICh2zekgBv1QNcNh7va2nHuG8eOg8ZI12UXGUab+08fC9/Ca4NbKXPG9vA2H2rn9GJ2vA2p1FP0QJtcdQmgUCas3hA3ZVO9REmp0/qL5Cbol9wJ9gioFuCj+e28BpzVP6i+VpjmU+qI9589Q9g+EDiD9VT4KfhAZc0n1F8hNsi8FA8BHDVEO9bduo92nsiZog7j56+0fdATuOqam3UNTaFRSJrof94GGVd9tOPdxi2y8XVw756VR6TjTNTYqSAeNt47DpE5tS4A7tV91vYR5GB0nYfpSxlMAVhSxI6yObqHvZOj9iW/Z3pVwr2FanWonibConmnSP6s4CtRhpfdFVxbCB6o2TtmhiVLYeqlUDflOq34Mu9T3iP55s9Hu2jQ2lh6h0DsKD9qViFF+wPkb9Gek4BCEIBCEIBCEIHHPT7iCamDpX6IWtUI62JRVPgM/6xnJ2SdM9PDH5ZhgNf8AhydBffUP3SjYTZWbViwHYF+JEBnRrC1otTVWJzMVsLjo5gT1GxuO+xj2tsumo0zn8oge68YnD2O77RgZWuwHRQk679Bwt29flEqlbKS9VrtawVdyjqA+MUxPqiwA7bk3kNikMBPF4w1GudANAOoffH2DHQEiVTfLhyE2KMVUAc9FRe27foB53ue7tllIR9MXjWpV1sOv/aXz0gck1wlFa1NrdMIUzZt4Y3Fze1lN/CUHZwvVB6jm/VBYe0CRUxiRlso3DT9XT2nMf0o3ZrTas2p6hpfu0maGHDdOpcIDoo3seofEwNKFNql8vRUb3bQDxi4Smm7pkb2bRfAffEdoY4CwPD1aa7l7+3290i6pZiDUuqnXRTbLe2YD6W47uowH+J2mOu/Yo0jNsex3KPE3lnw+ycLhVzYoZ3Bq9HN64VlahVpKDdqbgEDMpU3YsQLAxXKHFUarLzCFQodNRlvTBtRGXOwDBbliLZi24G5INatLEopZ6VRFFrlqTqBm9W5IA14dcTq1aqWzpbMoZc6suZTuZb71PAjSTO0eVNWqLKqUukrkoLlnVcubpXtfQm3VI/aGPNZqTFQhp06dO6FszCnfKzOxJLWsoJ3BVHCA0TH9Y8VPwi6VVbcfgZYdsbbw+LFNTRNNjWrVKlTOq2avV5wk1AjFlBZ/oroV35QYptXkelRTUwPTBd8qBly82uW2RnbMzEk2FyTlb6uoV3OYk1vOIc4yEq4IKkqQwIdWGhVgdQRxBi1wRA0uRFFO/u9q6j2Zpoe2bKba9Vj323+y8AxA6V/rC/3zSLvhWYKFuxL82AALkk5VAHEk++SA5L4q5HNbgCb1KAVQTYZmL5QSQbAm5seqBFUyQdCQd1xvB4EdoM9WbA2h8ow1CuP8WlTqdxZQSPA3E8x4jk/iUVnemUCZ753pI3QNmKozBnAOl1BE7p6HsbzmzlS9zRq1afC9iedQafi1VHhAu8IQgEIQgEIQgcV9NH/n6P5sv72rKxROks3pnP8AWFL81T97WlUJOQwGG0toBdBISrj24RxiadzGVeiRA0fGOeMQaueMHMQJl0ky3zywbCxFSiFqUiL21B47r+4adg1ErZEstFMqhRwAiSC/KHa2IrqGrFQtyAq+BOnlxJ04RhsYes3VYeeo/YPnN9reoniY72Fh70+q7FiepQo1/a8SOuRWaVAHpN6o9p/nSIbRx2X8q1gOCDhHW0K4Rb2sF3DttoPAWkPhVqD5/LcB7ZiuZA4swVr6X1Bsd8Ca5P7DVvnsQUKhqBytXooQlVr53D30yjMENswv2A45RbZSvkpUKQSlSLZN9+kzM2W5uiEt6uvqqQE1Wa7a202IIRAyIbMykgk1CWdjmtfIrO4VSbKNdCdG+Gwm8DgLsx0CjrJG4dm88OEBkKQG/wAhFRh2+rYHr0v3X3ywYPZXR5y4pU9fnqgu9S28UafVrv4cWF43xVeihOSkah+vXZiT25EIC+Zlisym4QpoH6y+2YOFfeLHui+I2ix+jTUdQpp8ReM/lPYO9dDEqDdd4tHODxbU2zIxU8bbmFiCGB0YEFgQdCGI3Ewp4m4sen2H1vA8f50mlXDj1k1HEHeOwyCX5Rbe+VUUFSmorK9zVHFLNdevUsDY3tkvcl2kRi8G+HKhx6yK5XiucBgrD6LgEEqdRcdYmKD3k1gKYrI9MIauIqMEUvqiio3Tr9Fb86GNPM7XNgDmIusCGvcdYMUpJm6Pl38D8PGI1KfNVGpllcA2zISVJ6xcAjuIBBuCAbiL0TY69x7QYDzA4rmmpva5o1KVXLe1zSdWsTwuUMlKm2MK9OrSK1RTq8016eHwdFkakamUZaVlqAiqwudRYWEhK187Xtr1aXGVSGt23v4xpS3QLbtTlRRrJWDJVbMjJSp1FwzJS+bWmlQVMnOq4K84QpALE8Cb3P0C4zTE0vxaNUd/Tpt7Epzj5nQ/QbiLY8rwbD1l8RUpMP8A9QO8whCAQhCAQhCBxL0zf3jT/NKf72tKtUPzctPpl/vKn+aUv3teVSoegYEFU3xrizfh7o4qHWNsRAjq00preb1pijL0nZ0mHuNN5koTGmG4ePujm8isY7Wn3H3/AO0sOGoc1QUbydO9UsWtbdmdlW34vjIfBJndV62HsN/hJ7aVUKbbubpA26ntzh+3Wp/q9ggVXapNSqtJNSCF7CxOpPZcky08pq7YTDrhF6BNzZTVzNh2sU50myMzPnvlzL0dCPpV/kql8RzrLUZVqIp5ouKitUJVGXIQTuOmZb3tfWbbTqGri6pKovzjXWnonROUW4m+W+Y6kknS8DXA4Y2AAuzbvHh3cSfda8smxtnqwzuM1FGOUH/mKo3u1voC+7fqAN5IiMHSLXy+vUdaCX0sX1cnqNrLf8aWuu6iyJ6iAInDojieok3Y9pM1w4/O3PplmyeFePZhtOo1QlmPZ2AcAANAOoCQGM03Dz1k1iHzGw3RticILXPgBvP3Cem9dxwyxzParV6zdZ8zEBXPHXv19u+SeMoEfRHtPxke9LssfH4zxW9vVDAQN6uh+r1/kn4e+L4aub6et+2Oo/z7YztaOGNxmG8Gx794bx+HbOQ4xNLQVF9U7+w8R/PZ1xSmSRcEhhuYGxBtYG413EjxjjZyB7qd1RSe50Fz5i/iV6o1wwsxU8Db4Sh/tTAB6C1KNOrUIUGrXIsqZQy80wUlcyqim4ANgWNwwIjaL3APgZK4PDYiuHoUqgVADVZTpxFNzdVLldVuo06W7jIpqBp1KtIkEozLcHQlGKlgeo2BEB3iCSqNxHQPtYe3P4ARgGtvuNeox4jXpuOwN4ix9wfzkeGPAm/UxFj5AWgKhr7pcvRBXy7UoD6/PJ/0Hf8A7cpYUAAjjfQ7wRvHt98tfotNtq4T/Nf24auPjA9KQhCAQhCAQhCBxH0y/wB5J+aUv3teVLEHoGW70yj+saf5pS/e15TsT6pgQtTfG+Ii7743xECPrzWjNq0xRl6TtJYc7vH3RzGtDh4+6OZFPNmev4N7tPbaSXKOtribfXK99qjKSOofMJp3yL2c1n8D98cbee4rD/1Cb9nO4gj9sQILZ9d6fSR2QkEXRipsd4uDu03R5gFF26vV/nykdhhpfstJLCfS/KgTmxv7SnfelHEVT2M2dQ3eMqnwjl8Voe7/AE++MNnVLt+VhaqjvU1D8IyfFaHz9tvjN8VtRLHLXymEpha12HfJfBMrm7d9vcPdKZQxdjr/AD/N48w2PbUXtw7iJpbL8dEUSnKDZVZhzyqebzhcw3Ak2HdroJB43ZzoAWVgreqWBF/OSOD5T4ii9O1RgqVA4U6qT1kcbXMmPSDyxTHc0tNcq011PWxG7unjvaZvGo419ta8V1P6FCqCLYJbkjrU/ZGb4TW0kdmULn9Fv2TObTomdHOx1y2Y683VpP8Ao36XuUeM121huaxbp22+F/Zfxkxs3Ak06gG9zTpjvZs1/s+2NeVrBtpVLfhD8ZzjtvaVnaG2qmnj+0AbeaxjhT0x23Hsv8JKbYWy9xpj/pm8i8KOmvHf+yZq6O6Dbx2MPMH74xBjgN7z7oyRif8AS5gOTw72/aMtfov/AL1wn+a37irKmiHj5S3eiv8AvXC/5j+zD1jA9KQhCAQhCAQhCBxX0zj+sKX5qn72rKRi26MvXpqH/G0fzYeypU++UDEnSBFtviFeLNviFeAwrQoiZrTFGXpO0hQ4ePujiN6PDx90cSKUoNZhHO0HzZr8QD7j72eMrxZn3eXhv+J8oEVhurqNo/wjantF/LQxk65XPbFka1j1e4wJKhWyFW4I2o4lHFm39x/WjTEDI7LwuR3qdxHhrNw+vWDv7j8dx8BNayZhb6SjQ/XTh5e7ulgNHFjNlq+fv/1gGvodOo/AxN0I3/79x4yhy1Y2/wBIjmiJm1NZzIc0EvLFs7DWXtb3A6+0DyMjcDhrWLeXE/cJbdi4TN84/qD7R4IP50E8mWzHJZKbHoCnkLbqYbEP+gL0we8hf1xKHgr18S79bb+1j0faJbOXO1BQomgD89Ws9W30F3pS7DxI6hbhIDZWGNKjm/xHOVRxzPp7tfBTNcFZiu57dY41CK29VuRbizt+jcKv7LSPwfrE/VUnz0++b7SqhnOU3VbKvaF0v4m58ZimLITxY28B/JmzRoTp4H2zdBpE95/nhFoGJavRQP62wn+ZW/8AqV5VDLd6IkvtXDH6rVj/APGrD4wPSEIQgEIQgEIQgcZ9Ng/4yh+b/wDcac7xJ0nRvTcv/FYc9dFh5OfvE5xid0CNbfEq0UY6xOrAZVpijN6omKUqdntHh4xeIUuHj7ovIogzTF4QEcUlxcbx/P8APhJbk/scYqlVyNesmXLT3ZlOl7kWN2su9bEjUkqpilaxsZvg8S2HqpWp2OUk2YXBuCrKw6mUsp46nUb4Apt0TcW67ggjgRwImwbhutuI3g9Ylq5RbOoV6S4nDNdiqmoOkVJYOQqELYVAEsQco1UAISqSo36/OArWUN61lP1vonvtuiTU3Qbrr1jpKfhAVCNOEUp1l/GX8g2v4GUNzVHFV9o9gMd4JKjECmh/QXW3Xm3geMWo4hNL1ai/ognwIjynj8OPX5+txszhUuOtd/keM5mBIbH2aMwDXdydKVLpMTvszDQcb2uewSwbU21TwK6lHxIFkppY08PfUEkaM3EAE9dzvFPr8q6uU08Oq0EOhFK+Zh1NUPSPjGGEwJY5qhsL3N/b3n2++Z/yje5ceHO5PNm0GxNU1qpuLlizHed5Yny7tOwF9tDEc4SFZUAptZnJVaVK4V6rZQTdmZUVVBPSAA0F02rZstJABcEhWYKCEVnapVJNlpqqs1r3sDvJvJDaFSjhMOVDUsRXxCEVCyXzUqqKcqvTqdEKchX6LDLYBlJmrtUcVgWp1TSa2YW1U3UqVDK6nipUgjvG46TGIfWw3KLCKVajC7Oxao+rMTc+J4mM3F1YjgD52gS+wNiviLsA+UXtkFy2X123Gyjr7+qTK8knJUCniCXGZBka7ra+ZQF6Q7RLZyJxtKlTqKada3NGmWpJnCoaTjI1gSMzZTfrUcLydfaavdQmKtWV2zjDViaF1wwCCw6YvQbVbjpL2wrltTk+VQ1DTq5AbFyHCg3y2Lbgb6d8sfokoINpUrCxC1ze7HTmwLam30j5yXxm3VQPVYVVIfGEUmpOLriq1lzMRlsCraX3ppqJE+h3Xaa9lCu37pfjA73CEIQQhCAQhMEwORenNfnsGetK48mpfxTl+IOk7D6atntUoUayi/ydnDW4U6oW7eBRfAk8JxysYDBjrE3MUcazRxAaVYUZtVmKMoeUuEViAW9vH3Tbmh2+Z++QKTF4maQ7fM/fMGmO3zP3wNqgvNKdTgf94c2O3zP3zDUxAf7J2rVwrq9I3ClmCNmKZihpligI6WViL7xG+LxjVaj1GtmqOztbdmYljp3mNRVK7/8Aebgq27Q+yAorDu79035kHgfCxiBBG8eUwGEBf5OOu3gYpTwgPWe5SYgKzDczDuJmHqE7yT3kmBJUUAICjpEgAesxJ3AIoJv3yUo7DxVRGcU2QAHKaoszMCyimqfQYsuUBtbult9xWKVVlvkZgSLdEkXHVpw0ElMbtmtUGXMaVIKEFJGa2RVRArEnM+lJPWJF1uAIDrYPKQ0KbqlJHquTapY5irDUMwIJysEdSbj1wdGuI3E4g5i9Rs9QgC+gAAFgAAAAAABoAOAtGzYgKLLp7zEkQt3dcDIux95jhqWluyYGHHb5mZ5kdbfrH74Evs7lDVoghDlJsSciMbhXUFSQculRxcWNmMXflZiCLc4fWV9KdIEsmTIxIW7ECnTAJvogG4SANEdZ8z9815rv8z98Ccr8qa7oabOSmXLlKU7BbWAHR0sALW3WFrWlx9BOHL42tVHq08OUP5VWohX2UnnNsFgHrVFpUlZ6jaBQT5k8AOJM9Iejvk2mz8KKQOao5z1X+s5AFh+KBYDuvvJgWuExeZgEIQgYMwZtMQGG0MGKilSLgi043yq9G1RGLYUjKbnm2vYfkkbh2azuREReiDA8xVeSONB1pDz/ANImeSWM/Bjz/wBJ6ZfAqeAif/hy9Qgec8JyAxVT1gF7rt90laPouq8XPkJ3lcCBwigwggcLT0WPxqOO7KPhFB6KW/C1fNf4Z3EYYTPyYSjhv9FDfhavmv8ADD+idvw1XzT+Gdz+TiHyYRscN/onb8LV80/hmP6KG/C1fNP4Z3P5OJj5MI2OGH0UHjVq+afwxltD0WVVF6NQk9T2sfFRp5Gd/OFESbBiQeXMdydxuHvnouQOKDOPIajxAkW+KsbOoB6iLH2z1fV2Yp3gSPxPJyk/rIrd4B98DzCMSn1fbMHFL9UeJno9+Q2EO/D0f/aT7opR5GYZfVoUh3U0HuEo84UKlSppTRm/IQt7ryawPJDGVj/ZFB1ubezU+yehqGwqa7lHlHtPZwHASDh2H9F1QgZqjX42Cge0GL/0XVeFap9j+GdxXBiKDCiBwr+i+r+GqfZ/hmf6L6v4V/s/dO6/JhD5MIHDF9FtU/4z/Z+6PMH6JCSM9aqR1DIL/ZnaBhxNxRgVPkxyMoYQfNoATvOpJ72OpltpU7TcJNgIGRCEzAIQhAIGEIGJiEIGIQhAIQhAzCEIBCEIBCEIAZgwhA1M1IhCBraZAhCBkTYQhA2hCEDMIQgEzCEAhCEDMIQgEIQgf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4" descr="data:image/jpeg;base64,/9j/4AAQSkZJRgABAQAAAQABAAD/2wCEAAkGBxQSEhQUEhQUFBUUFBQUGBYUFRQXFxQVFRUXFhUVFxcYHCggGBolHBUVITEhJSkrLi4wGB8zODMsNygtLisBCgoKDg0NFw8PFCwcICYsLCwtLCssNywsLyssLDcsLC0sKys3KyssKy0rNywsLCwsOCwsLCw3KywsKywrLCwsLP/AABEIAMIBAwMBIgACEQEDEQH/xAAcAAABBAMBAAAAAAAAAAAAAAAAAwQFBgECBwj/xABOEAACAQIDAwgFBgoIBAcAAAABAgADEQQSIQUxQQYTIlFhcYGRBzKhscEUI0JSotFTYnJ0gpKys9LwFyUzNUNz4fEkRKPDFTRjk6S0wv/EABgBAQEBAQEAAAAAAAAAAAAAAAABAwIE/8QAIBEBAAICAgIDAQAAAAAAAAAAAAECAxEhQRIxIqHwE//aAAwDAQACEQMRAD8A7jCEIBCEIBCEIBCEIBCEIBCEIBCEIBCEIBCQPLDb4weHaorU8+ZFAqNp0nCk2uCbAkyuciPSImISq2NrYWgVZQi3NNiLEliKjnNwGm6x69A6DCV9+W+zx/zdDwcH3TKctdnndjMP41FHvgT8Jzbld6SjQxNOnhGwtam9NSamYuEcuy2ZkcBQAFJvqLy+7Hx4r0KVUWHOU0qZQb5c6hst+y9oDyEIQCEIQCEIQCEIQCEIQCEIQCEIQCEIQCEIQCEIQCEIQCEIQCEIQOceljl4+ByYfCkDEVFzs5AbmaZJCkKdC7EG17gZTpqJySvtXFViOfr1mz2NnqORY7ujewHhJD0h4k4jbGIA1AqJRX9BVRh+vnkftKoOeY6ABrdwXT4QJPYHJCpii/NlFVBmepUuqINTcm54A8OEzi+S7hFqUXWuj1DSUorqS4F7BKigsO1bjQ3tJnktynoUEr0atqlGupVubdA63BUkXIB0PE8Ilsza2DoVqbla2JRCf7Xmhza6kBKeZlY3N7lgOoCBEVOSGNDonMPmqAsutIggWB6QOVbXGhIOojfE8mcbTKB8O684zKlwguUF2vr0QAL3NhbW9pb6PLnDKMOKi1nOGrvUWploKXV6dRTdVYKrXqbhf1Ab62CeA9ItClzQNKo4Wvjaj35vWniq9SqoTpasAygg2HrC/GBVE5MY4uEGGZmKhxbKVKncRUD5De3AxljsBXwvNtWovRNQFkvdGIFr6HVSLi4NiLiXLZ3LvD0KuDGSs9DB061NWyUxVYOVWkoU1LAKiICc2pF7DdK3yp2+mKoYGmocPhaLpUL5bMzClqhDEkfNtvAOogNsBywxlE3pYmuttbM5dfFXuvsncvRtyy/8SoMXAWvRIWqq+qcwJSoo3hWs2h3FTv0J86YEfOL+Mcv6wK/GdA9BWNKbQq0joKuHa/5dJ1K/ZepA71CEIBCEIBCEIBCEIBCEIBCEIBCEIBCEIBG2L2hSpW52rTp33Z3Vb/rGc49KnLLF4SulLDOtNTTDFsiuxYlvrggAADhxMpGC5R1cZVzYpw7rzYUhVUkKtQ3sote9twA7IHdm27hgATiKFjuPO09dbaa66kSOqct8CP8AmabbrZCGve9rZb3vla3cZxTG0HRVLKy2VN6neowjW/6TjwMjndRdgOgpQbwPUqv16+o5/WgdrxXpQ2cgJ5120vZaVT6obeQBuIOp4yGxHppwa7qGKP6NEfSKn/F61M4jiMYoUDTRQDrfN82yE7/ySI2xGLDkWBvruF9CWI9rN5wPWmwtqpi8PSxFLMErIHUMAGAPBgCRcbtCZzX0tcta1OquDwVU06iDnKzpa4JHzdK5GmhzH9HtlZ2D6SWwOyqWFoLfEq9XWot0Sm1RnBNmF26eg3C2vVKMca+d3YlnqEszHUsSbkk9ZJvAaY6uzszOSzuzO5O9mYksT3kk+MbWjiqhJJsTfXd7Ii623wNbwm6OBvF/GLriEH0PbAa2haPflafU90wcUn1IDO8Iu1ZD9D2xFmHAW8YGJJ8nNrV8NXSthzaqtwCRmFnUqbqd4sT5CRccYGqUfNY6QPTvo95UfL8Nnewr0zzdZQLANvDAHcrCx77jhLRPMnJLlk+BxQrqCyMvN1qY0zpe6kX0zqdxPWRxvPROwdu0MZSFXD1A6nfwZD9V13q3YYElCEIBCEIBCEIBCEIBCEIBI/F7bw9KoKVStTSoVLhHdVOQXu2vDQxnyy5SU9n4V69QZjcJTS9jUqNfKgPDcSTwCk8J5s27tutja7V8QwZ2sLAWVVHqqo4AX43PWTA9AbX9JWz6A0rc+31cOBU+1cIP1pBbQ9LlILejQckroapCgE9ai5I8ROMYfrt5ibVULasfGBYOWG3W2hW55lCdFVCrdvVB4ntJ4dUrdipvcjUahmUm17DMpB4nSK09NxJmygA6ggnXXjAzise7JlIWw1uQzN+s5J9saUKAIB6AuAf7Nb69trzbazZU/KNvAan4Rnh1JUawHww6cW8gv3TFVUAstz4mICh2zekgBv1QNcNh7va2nHuG8eOg8ZI12UXGUab+08fC9/Ca4NbKXPG9vA2H2rn9GJ2vA2p1FP0QJtcdQmgUCas3hA3ZVO9REmp0/qL5Cbol9wJ9gioFuCj+e28BpzVP6i+VpjmU+qI9589Q9g+EDiD9VT4KfhAZc0n1F8hNsi8FA8BHDVEO9bduo92nsiZog7j56+0fdATuOqam3UNTaFRSJrof94GGVd9tOPdxi2y8XVw756VR6TjTNTYqSAeNt47DpE5tS4A7tV91vYR5GB0nYfpSxlMAVhSxI6yObqHvZOj9iW/Z3pVwr2FanWonibConmnSP6s4CtRhpfdFVxbCB6o2TtmhiVLYeqlUDflOq34Mu9T3iP55s9Hu2jQ2lh6h0DsKD9qViFF+wPkb9Gek4BCEIBCEIBCEIHHPT7iCamDpX6IWtUI62JRVPgM/6xnJ2SdM9PDH5ZhgNf8AhydBffUP3SjYTZWbViwHYF+JEBnRrC1otTVWJzMVsLjo5gT1GxuO+xj2tsumo0zn8oge68YnD2O77RgZWuwHRQk679Bwt29flEqlbKS9VrtawVdyjqA+MUxPqiwA7bk3kNikMBPF4w1GudANAOoffH2DHQEiVTfLhyE2KMVUAc9FRe27foB53ue7tllIR9MXjWpV1sOv/aXz0gck1wlFa1NrdMIUzZt4Y3Fze1lN/CUHZwvVB6jm/VBYe0CRUxiRlso3DT9XT2nMf0o3ZrTas2p6hpfu0maGHDdOpcIDoo3seofEwNKFNql8vRUb3bQDxi4Smm7pkb2bRfAffEdoY4CwPD1aa7l7+3290i6pZiDUuqnXRTbLe2YD6W47uowH+J2mOu/Yo0jNsex3KPE3lnw+ycLhVzYoZ3Bq9HN64VlahVpKDdqbgEDMpU3YsQLAxXKHFUarLzCFQodNRlvTBtRGXOwDBbliLZi24G5INatLEopZ6VRFFrlqTqBm9W5IA14dcTq1aqWzpbMoZc6suZTuZb71PAjSTO0eVNWqLKqUukrkoLlnVcubpXtfQm3VI/aGPNZqTFQhp06dO6FszCnfKzOxJLWsoJ3BVHCA0TH9Y8VPwi6VVbcfgZYdsbbw+LFNTRNNjWrVKlTOq2avV5wk1AjFlBZ/oroV35QYptXkelRTUwPTBd8qBly82uW2RnbMzEk2FyTlb6uoV3OYk1vOIc4yEq4IKkqQwIdWGhVgdQRxBi1wRA0uRFFO/u9q6j2Zpoe2bKba9Vj323+y8AxA6V/rC/3zSLvhWYKFuxL82AALkk5VAHEk++SA5L4q5HNbgCb1KAVQTYZmL5QSQbAm5seqBFUyQdCQd1xvB4EdoM9WbA2h8ow1CuP8WlTqdxZQSPA3E8x4jk/iUVnemUCZ753pI3QNmKozBnAOl1BE7p6HsbzmzlS9zRq1afC9iedQafi1VHhAu8IQgEIQgEIQgcV9NH/n6P5sv72rKxROks3pnP8AWFL81T97WlUJOQwGG0toBdBISrj24RxiadzGVeiRA0fGOeMQaueMHMQJl0ky3zywbCxFSiFqUiL21B47r+4adg1ErZEstFMqhRwAiSC/KHa2IrqGrFQtyAq+BOnlxJ04RhsYes3VYeeo/YPnN9reoniY72Fh70+q7FiepQo1/a8SOuRWaVAHpN6o9p/nSIbRx2X8q1gOCDhHW0K4Rb2sF3DttoPAWkPhVqD5/LcB7ZiuZA4swVr6X1Bsd8Ca5P7DVvnsQUKhqBytXooQlVr53D30yjMENswv2A45RbZSvkpUKQSlSLZN9+kzM2W5uiEt6uvqqQE1Wa7a202IIRAyIbMykgk1CWdjmtfIrO4VSbKNdCdG+Gwm8DgLsx0CjrJG4dm88OEBkKQG/wAhFRh2+rYHr0v3X3ywYPZXR5y4pU9fnqgu9S28UafVrv4cWF43xVeihOSkah+vXZiT25EIC+Zlisym4QpoH6y+2YOFfeLHui+I2ix+jTUdQpp8ReM/lPYO9dDEqDdd4tHODxbU2zIxU8bbmFiCGB0YEFgQdCGI3Ewp4m4sen2H1vA8f50mlXDj1k1HEHeOwyCX5Rbe+VUUFSmorK9zVHFLNdevUsDY3tkvcl2kRi8G+HKhx6yK5XiucBgrD6LgEEqdRcdYmKD3k1gKYrI9MIauIqMEUvqiio3Tr9Fb86GNPM7XNgDmIusCGvcdYMUpJm6Pl38D8PGI1KfNVGpllcA2zISVJ6xcAjuIBBuCAbiL0TY69x7QYDzA4rmmpva5o1KVXLe1zSdWsTwuUMlKm2MK9OrSK1RTq8016eHwdFkakamUZaVlqAiqwudRYWEhK187Xtr1aXGVSGt23v4xpS3QLbtTlRRrJWDJVbMjJSp1FwzJS+bWmlQVMnOq4K84QpALE8Cb3P0C4zTE0vxaNUd/Tpt7Epzj5nQ/QbiLY8rwbD1l8RUpMP8A9QO8whCAQhCAQhCBxL0zf3jT/NKf72tKtUPzctPpl/vKn+aUv3teVSoegYEFU3xrizfh7o4qHWNsRAjq00preb1pijL0nZ0mHuNN5koTGmG4ePujm8isY7Wn3H3/AO0sOGoc1QUbydO9UsWtbdmdlW34vjIfBJndV62HsN/hJ7aVUKbbubpA26ntzh+3Wp/q9ggVXapNSqtJNSCF7CxOpPZcky08pq7YTDrhF6BNzZTVzNh2sU50myMzPnvlzL0dCPpV/kql8RzrLUZVqIp5ouKitUJVGXIQTuOmZb3tfWbbTqGri6pKovzjXWnonROUW4m+W+Y6kknS8DXA4Y2AAuzbvHh3cSfda8smxtnqwzuM1FGOUH/mKo3u1voC+7fqAN5IiMHSLXy+vUdaCX0sX1cnqNrLf8aWuu6iyJ6iAInDojieok3Y9pM1w4/O3PplmyeFePZhtOo1QlmPZ2AcAANAOoCQGM03Dz1k1iHzGw3RticILXPgBvP3Cem9dxwyxzParV6zdZ8zEBXPHXv19u+SeMoEfRHtPxke9LssfH4zxW9vVDAQN6uh+r1/kn4e+L4aub6et+2Oo/z7YztaOGNxmG8Gx794bx+HbOQ4xNLQVF9U7+w8R/PZ1xSmSRcEhhuYGxBtYG413EjxjjZyB7qd1RSe50Fz5i/iV6o1wwsxU8Db4Sh/tTAB6C1KNOrUIUGrXIsqZQy80wUlcyqim4ANgWNwwIjaL3APgZK4PDYiuHoUqgVADVZTpxFNzdVLldVuo06W7jIpqBp1KtIkEozLcHQlGKlgeo2BEB3iCSqNxHQPtYe3P4ARgGtvuNeox4jXpuOwN4ix9wfzkeGPAm/UxFj5AWgKhr7pcvRBXy7UoD6/PJ/0Hf8A7cpYUAAjjfQ7wRvHt98tfotNtq4T/Nf24auPjA9KQhCAQhCAQhCBxH0y/wB5J+aUv3teVLEHoGW70yj+saf5pS/e15TsT6pgQtTfG+Ii7743xECPrzWjNq0xRl6TtJYc7vH3RzGtDh4+6OZFPNmev4N7tPbaSXKOtribfXK99qjKSOofMJp3yL2c1n8D98cbee4rD/1Cb9nO4gj9sQILZ9d6fSR2QkEXRipsd4uDu03R5gFF26vV/nykdhhpfstJLCfS/KgTmxv7SnfelHEVT2M2dQ3eMqnwjl8Voe7/AE++MNnVLt+VhaqjvU1D8IyfFaHz9tvjN8VtRLHLXymEpha12HfJfBMrm7d9vcPdKZQxdjr/AD/N48w2PbUXtw7iJpbL8dEUSnKDZVZhzyqebzhcw3Ak2HdroJB43ZzoAWVgreqWBF/OSOD5T4ii9O1RgqVA4U6qT1kcbXMmPSDyxTHc0tNcq011PWxG7unjvaZvGo419ta8V1P6FCqCLYJbkjrU/ZGb4TW0kdmULn9Fv2TObTomdHOx1y2Y683VpP8Ao36XuUeM121huaxbp22+F/Zfxkxs3Ak06gG9zTpjvZs1/s+2NeVrBtpVLfhD8ZzjtvaVnaG2qmnj+0AbeaxjhT0x23Hsv8JKbYWy9xpj/pm8i8KOmvHf+yZq6O6Dbx2MPMH74xBjgN7z7oyRif8AS5gOTw72/aMtfov/AL1wn+a37irKmiHj5S3eiv8AvXC/5j+zD1jA9KQhCAQhCAQhCBxX0zj+sKX5qn72rKRi26MvXpqH/G0fzYeypU++UDEnSBFtviFeLNviFeAwrQoiZrTFGXpO0hQ4ePujiN6PDx90cSKUoNZhHO0HzZr8QD7j72eMrxZn3eXhv+J8oEVhurqNo/wjantF/LQxk65XPbFka1j1e4wJKhWyFW4I2o4lHFm39x/WjTEDI7LwuR3qdxHhrNw+vWDv7j8dx8BNayZhb6SjQ/XTh5e7ulgNHFjNlq+fv/1gGvodOo/AxN0I3/79x4yhy1Y2/wBIjmiJm1NZzIc0EvLFs7DWXtb3A6+0DyMjcDhrWLeXE/cJbdi4TN84/qD7R4IP50E8mWzHJZKbHoCnkLbqYbEP+gL0we8hf1xKHgr18S79bb+1j0faJbOXO1BQomgD89Ws9W30F3pS7DxI6hbhIDZWGNKjm/xHOVRxzPp7tfBTNcFZiu57dY41CK29VuRbizt+jcKv7LSPwfrE/VUnz0++b7SqhnOU3VbKvaF0v4m58ZimLITxY28B/JmzRoTp4H2zdBpE95/nhFoGJavRQP62wn+ZW/8AqV5VDLd6IkvtXDH6rVj/APGrD4wPSEIQgEIQgEIQgcZ9Ng/4yh+b/wDcac7xJ0nRvTcv/FYc9dFh5OfvE5xid0CNbfEq0UY6xOrAZVpijN6omKUqdntHh4xeIUuHj7ovIogzTF4QEcUlxcbx/P8APhJbk/scYqlVyNesmXLT3ZlOl7kWN2su9bEjUkqpilaxsZvg8S2HqpWp2OUk2YXBuCrKw6mUsp46nUb4Apt0TcW67ggjgRwImwbhutuI3g9Ylq5RbOoV6S4nDNdiqmoOkVJYOQqELYVAEsQco1UAISqSo36/OArWUN61lP1vonvtuiTU3Qbrr1jpKfhAVCNOEUp1l/GX8g2v4GUNzVHFV9o9gMd4JKjECmh/QXW3Xm3geMWo4hNL1ai/ognwIjynj8OPX5+txszhUuOtd/keM5mBIbH2aMwDXdydKVLpMTvszDQcb2uewSwbU21TwK6lHxIFkppY08PfUEkaM3EAE9dzvFPr8q6uU08Oq0EOhFK+Zh1NUPSPjGGEwJY5qhsL3N/b3n2++Z/yje5ceHO5PNm0GxNU1qpuLlizHed5Yny7tOwF9tDEc4SFZUAptZnJVaVK4V6rZQTdmZUVVBPSAA0F02rZstJABcEhWYKCEVnapVJNlpqqs1r3sDvJvJDaFSjhMOVDUsRXxCEVCyXzUqqKcqvTqdEKchX6LDLYBlJmrtUcVgWp1TSa2YW1U3UqVDK6nipUgjvG46TGIfWw3KLCKVajC7Oxao+rMTc+J4mM3F1YjgD52gS+wNiviLsA+UXtkFy2X123Gyjr7+qTK8knJUCniCXGZBka7ra+ZQF6Q7RLZyJxtKlTqKada3NGmWpJnCoaTjI1gSMzZTfrUcLydfaavdQmKtWV2zjDViaF1wwCCw6YvQbVbjpL2wrltTk+VQ1DTq5AbFyHCg3y2Lbgb6d8sfokoINpUrCxC1ze7HTmwLam30j5yXxm3VQPVYVVIfGEUmpOLriq1lzMRlsCraX3ppqJE+h3Xaa9lCu37pfjA73CEIQQhCAQhMEwORenNfnsGetK48mpfxTl+IOk7D6atntUoUayi/ydnDW4U6oW7eBRfAk8JxysYDBjrE3MUcazRxAaVYUZtVmKMoeUuEViAW9vH3Tbmh2+Z++QKTF4maQ7fM/fMGmO3zP3wNqgvNKdTgf94c2O3zP3zDUxAf7J2rVwrq9I3ClmCNmKZihpligI6WViL7xG+LxjVaj1GtmqOztbdmYljp3mNRVK7/8Aebgq27Q+yAorDu79035kHgfCxiBBG8eUwGEBf5OOu3gYpTwgPWe5SYgKzDczDuJmHqE7yT3kmBJUUAICjpEgAesxJ3AIoJv3yUo7DxVRGcU2QAHKaoszMCyimqfQYsuUBtbult9xWKVVlvkZgSLdEkXHVpw0ElMbtmtUGXMaVIKEFJGa2RVRArEnM+lJPWJF1uAIDrYPKQ0KbqlJHquTapY5irDUMwIJysEdSbj1wdGuI3E4g5i9Rs9QgC+gAAFgAAAAAABoAOAtGzYgKLLp7zEkQt3dcDIux95jhqWluyYGHHb5mZ5kdbfrH74Evs7lDVoghDlJsSciMbhXUFSQculRxcWNmMXflZiCLc4fWV9KdIEsmTIxIW7ECnTAJvogG4SANEdZ8z9815rv8z98Ccr8qa7oabOSmXLlKU7BbWAHR0sALW3WFrWlx9BOHL42tVHq08OUP5VWohX2UnnNsFgHrVFpUlZ6jaBQT5k8AOJM9Iejvk2mz8KKQOao5z1X+s5AFh+KBYDuvvJgWuExeZgEIQgYMwZtMQGG0MGKilSLgi043yq9G1RGLYUjKbnm2vYfkkbh2azuREReiDA8xVeSONB1pDz/ANImeSWM/Bjz/wBJ6ZfAqeAif/hy9Qgec8JyAxVT1gF7rt90laPouq8XPkJ3lcCBwigwggcLT0WPxqOO7KPhFB6KW/C1fNf4Z3EYYTPyYSjhv9FDfhavmv8ADD+idvw1XzT+Gdz+TiHyYRscN/onb8LV80/hmP6KG/C1fNP4Z3P5OJj5MI2OGH0UHjVq+afwxltD0WVVF6NQk9T2sfFRp5Gd/OFESbBiQeXMdydxuHvnouQOKDOPIajxAkW+KsbOoB6iLH2z1fV2Yp3gSPxPJyk/rIrd4B98DzCMSn1fbMHFL9UeJno9+Q2EO/D0f/aT7opR5GYZfVoUh3U0HuEo84UKlSppTRm/IQt7ryawPJDGVj/ZFB1ubezU+yehqGwqa7lHlHtPZwHASDh2H9F1QgZqjX42Cge0GL/0XVeFap9j+GdxXBiKDCiBwr+i+r+GqfZ/hmf6L6v4V/s/dO6/JhD5MIHDF9FtU/4z/Z+6PMH6JCSM9aqR1DIL/ZnaBhxNxRgVPkxyMoYQfNoATvOpJ72OpltpU7TcJNgIGRCEzAIQhAIGEIGJiEIGIQhAIQhAzCEIBCEIBCEIAZgwhA1M1IhCBraZAhCBkTYQhA2hCEDMIQgEzCEAhCEDMIQgEIQgf//Z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67544" y="764704"/>
            <a:ext cx="82447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ตาบอดสี </a:t>
            </a:r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หรือ</a:t>
            </a:r>
            <a:r>
              <a:rPr lang="th-TH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ที่เรียกว่า </a:t>
            </a:r>
            <a:r>
              <a:rPr lang="en-US" sz="3200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colour</a:t>
            </a:r>
            <a:r>
              <a:rPr lang="en-US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blindness </a:t>
            </a:r>
            <a:r>
              <a:rPr lang="th-TH" sz="32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เกิดขึ้นจากเซลล์ประสาทชนิดหนึ่ง ในม่านตาซึ่งมีความไวต่อสีต่าง ๆ มีความบกพร่องหรือพิการ ทำให้ดวงตาไม่สามารถที่จะมองเห็นสีบางสีได้</a:t>
            </a:r>
          </a:p>
        </p:txBody>
      </p:sp>
      <p:pic>
        <p:nvPicPr>
          <p:cNvPr id="3074" name="Picture 2" descr="http://4.bp.blogspot.com/-SXj9TNMSxTs/TlXkF6cAdeI/AAAAAAAAAkE/gPWhep_OfX8/s1600/original_8ba_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36912"/>
            <a:ext cx="6553200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76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light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light1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AutoShape 2" descr="data:image/jpeg;base64,/9j/4AAQSkZJRgABAQAAAQABAAD/2wCEAAkGBxQSEhQUEhQUFBUUFBQUGBYUFRQXFxQVFRUXFhUVFxcYHCggGBolHBUVITEhJSkrLi4wGB8zODMsNygtLisBCgoKDg0NFw8PFCwcICYsLCwtLCssNywsLyssLDcsLC0sKys3KyssKy0rNywsLCwsOCwsLCw3KywsKywrLCwsLP/AABEIAMIBAwMBIgACEQEDEQH/xAAcAAABBAMBAAAAAAAAAAAAAAAAAwQFBgECBwj/xABOEAACAQIDAwgFBgoIBAcAAAABAgADEQQSIQUxQQYTIlFhcYGRBzKhscEUI0JSotFTYnJ0gpKys9LwFyUzNUNz4fEkRKPDFTRjk6S0wv/EABgBAQEBAQEAAAAAAAAAAAAAAAABAwIE/8QAIBEBAAICAgIDAQAAAAAAAAAAAAECAxEhQRIxIqHwE//aAAwDAQACEQMRAD8A7jCEIBCEIBCEIBCEIBCEIBCEIBCEIBCEIBCQPLDb4weHaorU8+ZFAqNp0nCk2uCbAkyuciPSImISq2NrYWgVZQi3NNiLEliKjnNwGm6x69A6DCV9+W+zx/zdDwcH3TKctdnndjMP41FHvgT8Jzbld6SjQxNOnhGwtam9NSamYuEcuy2ZkcBQAFJvqLy+7Hx4r0KVUWHOU0qZQb5c6hst+y9oDyEIQCEIQCEIQCEIQCEIQCEIQCEIQCEIQCEIQCEIQCEIQCEIQCEIQOceljl4+ByYfCkDEVFzs5AbmaZJCkKdC7EG17gZTpqJySvtXFViOfr1mz2NnqORY7ujewHhJD0h4k4jbGIA1AqJRX9BVRh+vnkftKoOeY6ABrdwXT4QJPYHJCpii/NlFVBmepUuqINTcm54A8OEzi+S7hFqUXWuj1DSUorqS4F7BKigsO1bjQ3tJnktynoUEr0atqlGupVubdA63BUkXIB0PE8Ilsza2DoVqbla2JRCf7Xmhza6kBKeZlY3N7lgOoCBEVOSGNDonMPmqAsutIggWB6QOVbXGhIOojfE8mcbTKB8O684zKlwguUF2vr0QAL3NhbW9pb6PLnDKMOKi1nOGrvUWploKXV6dRTdVYKrXqbhf1Ab62CeA9ItClzQNKo4Wvjaj35vWniq9SqoTpasAygg2HrC/GBVE5MY4uEGGZmKhxbKVKncRUD5De3AxljsBXwvNtWovRNQFkvdGIFr6HVSLi4NiLiXLZ3LvD0KuDGSs9DB061NWyUxVYOVWkoU1LAKiICc2pF7DdK3yp2+mKoYGmocPhaLpUL5bMzClqhDEkfNtvAOogNsBywxlE3pYmuttbM5dfFXuvsncvRtyy/8SoMXAWvRIWqq+qcwJSoo3hWs2h3FTv0J86YEfOL+Mcv6wK/GdA9BWNKbQq0joKuHa/5dJ1K/ZepA71CEIBCEIBCEIBCEIBCEIBCEIBCEIBCEIBG2L2hSpW52rTp33Z3Vb/rGc49KnLLF4SulLDOtNTTDFsiuxYlvrggAADhxMpGC5R1cZVzYpw7rzYUhVUkKtQ3sote9twA7IHdm27hgATiKFjuPO09dbaa66kSOqct8CP8AmabbrZCGve9rZb3vla3cZxTG0HRVLKy2VN6neowjW/6TjwMjndRdgOgpQbwPUqv16+o5/WgdrxXpQ2cgJ5120vZaVT6obeQBuIOp4yGxHppwa7qGKP6NEfSKn/F61M4jiMYoUDTRQDrfN82yE7/ySI2xGLDkWBvruF9CWI9rN5wPWmwtqpi8PSxFLMErIHUMAGAPBgCRcbtCZzX0tcta1OquDwVU06iDnKzpa4JHzdK5GmhzH9HtlZ2D6SWwOyqWFoLfEq9XWot0Sm1RnBNmF26eg3C2vVKMca+d3YlnqEszHUsSbkk9ZJvAaY6uzszOSzuzO5O9mYksT3kk+MbWjiqhJJsTfXd7Ii623wNbwm6OBvF/GLriEH0PbAa2haPflafU90wcUn1IDO8Iu1ZD9D2xFmHAW8YGJJ8nNrV8NXSthzaqtwCRmFnUqbqd4sT5CRccYGqUfNY6QPTvo95UfL8Nnewr0zzdZQLANvDAHcrCx77jhLRPMnJLlk+BxQrqCyMvN1qY0zpe6kX0zqdxPWRxvPROwdu0MZSFXD1A6nfwZD9V13q3YYElCEIBCEIBCEIBCEIBCEIBI/F7bw9KoKVStTSoVLhHdVOQXu2vDQxnyy5SU9n4V69QZjcJTS9jUqNfKgPDcSTwCk8J5s27tutja7V8QwZ2sLAWVVHqqo4AX43PWTA9AbX9JWz6A0rc+31cOBU+1cIP1pBbQ9LlILejQckroapCgE9ai5I8ROMYfrt5ibVULasfGBYOWG3W2hW55lCdFVCrdvVB4ntJ4dUrdipvcjUahmUm17DMpB4nSK09NxJmygA6ggnXXjAzise7JlIWw1uQzN+s5J9saUKAIB6AuAf7Nb69trzbazZU/KNvAan4Rnh1JUawHww6cW8gv3TFVUAstz4mICh2zekgBv1QNcNh7va2nHuG8eOg8ZI12UXGUab+08fC9/Ca4NbKXPG9vA2H2rn9GJ2vA2p1FP0QJtcdQmgUCas3hA3ZVO9REmp0/qL5Cbol9wJ9gioFuCj+e28BpzVP6i+VpjmU+qI9589Q9g+EDiD9VT4KfhAZc0n1F8hNsi8FA8BHDVEO9bduo92nsiZog7j56+0fdATuOqam3UNTaFRSJrof94GGVd9tOPdxi2y8XVw756VR6TjTNTYqSAeNt47DpE5tS4A7tV91vYR5GB0nYfpSxlMAVhSxI6yObqHvZOj9iW/Z3pVwr2FanWonibConmnSP6s4CtRhpfdFVxbCB6o2TtmhiVLYeqlUDflOq34Mu9T3iP55s9Hu2jQ2lh6h0DsKD9qViFF+wPkb9Gek4BCEIBCEIBCEIHHPT7iCamDpX6IWtUI62JRVPgM/6xnJ2SdM9PDH5ZhgNf8AhydBffUP3SjYTZWbViwHYF+JEBnRrC1otTVWJzMVsLjo5gT1GxuO+xj2tsumo0zn8oge68YnD2O77RgZWuwHRQk679Bwt29flEqlbKS9VrtawVdyjqA+MUxPqiwA7bk3kNikMBPF4w1GudANAOoffH2DHQEiVTfLhyE2KMVUAc9FRe27foB53ue7tllIR9MXjWpV1sOv/aXz0gck1wlFa1NrdMIUzZt4Y3Fze1lN/CUHZwvVB6jm/VBYe0CRUxiRlso3DT9XT2nMf0o3ZrTas2p6hpfu0maGHDdOpcIDoo3seofEwNKFNql8vRUb3bQDxi4Smm7pkb2bRfAffEdoY4CwPD1aa7l7+3290i6pZiDUuqnXRTbLe2YD6W47uowH+J2mOu/Yo0jNsex3KPE3lnw+ycLhVzYoZ3Bq9HN64VlahVpKDdqbgEDMpU3YsQLAxXKHFUarLzCFQodNRlvTBtRGXOwDBbliLZi24G5INatLEopZ6VRFFrlqTqBm9W5IA14dcTq1aqWzpbMoZc6suZTuZb71PAjSTO0eVNWqLKqUukrkoLlnVcubpXtfQm3VI/aGPNZqTFQhp06dO6FszCnfKzOxJLWsoJ3BVHCA0TH9Y8VPwi6VVbcfgZYdsbbw+LFNTRNNjWrVKlTOq2avV5wk1AjFlBZ/oroV35QYptXkelRTUwPTBd8qBly82uW2RnbMzEk2FyTlb6uoV3OYk1vOIc4yEq4IKkqQwIdWGhVgdQRxBi1wRA0uRFFO/u9q6j2Zpoe2bKba9Vj323+y8AxA6V/rC/3zSLvhWYKFuxL82AALkk5VAHEk++SA5L4q5HNbgCb1KAVQTYZmL5QSQbAm5seqBFUyQdCQd1xvB4EdoM9WbA2h8ow1CuP8WlTqdxZQSPA3E8x4jk/iUVnemUCZ753pI3QNmKozBnAOl1BE7p6HsbzmzlS9zRq1afC9iedQafi1VHhAu8IQgEIQgEIQgcV9NH/n6P5sv72rKxROks3pnP8AWFL81T97WlUJOQwGG0toBdBISrj24RxiadzGVeiRA0fGOeMQaueMHMQJl0ky3zywbCxFSiFqUiL21B47r+4adg1ErZEstFMqhRwAiSC/KHa2IrqGrFQtyAq+BOnlxJ04RhsYes3VYeeo/YPnN9reoniY72Fh70+q7FiepQo1/a8SOuRWaVAHpN6o9p/nSIbRx2X8q1gOCDhHW0K4Rb2sF3DttoPAWkPhVqD5/LcB7ZiuZA4swVr6X1Bsd8Ca5P7DVvnsQUKhqBytXooQlVr53D30yjMENswv2A45RbZSvkpUKQSlSLZN9+kzM2W5uiEt6uvqqQE1Wa7a202IIRAyIbMykgk1CWdjmtfIrO4VSbKNdCdG+Gwm8DgLsx0CjrJG4dm88OEBkKQG/wAhFRh2+rYHr0v3X3ywYPZXR5y4pU9fnqgu9S28UafVrv4cWF43xVeihOSkah+vXZiT25EIC+Zlisym4QpoH6y+2YOFfeLHui+I2ix+jTUdQpp8ReM/lPYO9dDEqDdd4tHODxbU2zIxU8bbmFiCGB0YEFgQdCGI3Ewp4m4sen2H1vA8f50mlXDj1k1HEHeOwyCX5Rbe+VUUFSmorK9zVHFLNdevUsDY3tkvcl2kRi8G+HKhx6yK5XiucBgrD6LgEEqdRcdYmKD3k1gKYrI9MIauIqMEUvqiio3Tr9Fb86GNPM7XNgDmIusCGvcdYMUpJm6Pl38D8PGI1KfNVGpllcA2zISVJ6xcAjuIBBuCAbiL0TY69x7QYDzA4rmmpva5o1KVXLe1zSdWsTwuUMlKm2MK9OrSK1RTq8016eHwdFkakamUZaVlqAiqwudRYWEhK187Xtr1aXGVSGt23v4xpS3QLbtTlRRrJWDJVbMjJSp1FwzJS+bWmlQVMnOq4K84QpALE8Cb3P0C4zTE0vxaNUd/Tpt7Epzj5nQ/QbiLY8rwbD1l8RUpMP8A9QO8whCAQhCAQhCBxL0zf3jT/NKf72tKtUPzctPpl/vKn+aUv3teVSoegYEFU3xrizfh7o4qHWNsRAjq00preb1pijL0nZ0mHuNN5koTGmG4ePujm8isY7Wn3H3/AO0sOGoc1QUbydO9UsWtbdmdlW34vjIfBJndV62HsN/hJ7aVUKbbubpA26ntzh+3Wp/q9ggVXapNSqtJNSCF7CxOpPZcky08pq7YTDrhF6BNzZTVzNh2sU50myMzPnvlzL0dCPpV/kql8RzrLUZVqIp5ouKitUJVGXIQTuOmZb3tfWbbTqGri6pKovzjXWnonROUW4m+W+Y6kknS8DXA4Y2AAuzbvHh3cSfda8smxtnqwzuM1FGOUH/mKo3u1voC+7fqAN5IiMHSLXy+vUdaCX0sX1cnqNrLf8aWuu6iyJ6iAInDojieok3Y9pM1w4/O3PplmyeFePZhtOo1QlmPZ2AcAANAOoCQGM03Dz1k1iHzGw3RticILXPgBvP3Cem9dxwyxzParV6zdZ8zEBXPHXv19u+SeMoEfRHtPxke9LssfH4zxW9vVDAQN6uh+r1/kn4e+L4aub6et+2Oo/z7YztaOGNxmG8Gx794bx+HbOQ4xNLQVF9U7+w8R/PZ1xSmSRcEhhuYGxBtYG413EjxjjZyB7qd1RSe50Fz5i/iV6o1wwsxU8Db4Sh/tTAB6C1KNOrUIUGrXIsqZQy80wUlcyqim4ANgWNwwIjaL3APgZK4PDYiuHoUqgVADVZTpxFNzdVLldVuo06W7jIpqBp1KtIkEozLcHQlGKlgeo2BEB3iCSqNxHQPtYe3P4ARgGtvuNeox4jXpuOwN4ix9wfzkeGPAm/UxFj5AWgKhr7pcvRBXy7UoD6/PJ/0Hf8A7cpYUAAjjfQ7wRvHt98tfotNtq4T/Nf24auPjA9KQhCAQhCAQhCBxH0y/wB5J+aUv3teVLEHoGW70yj+saf5pS/e15TsT6pgQtTfG+Ii7743xECPrzWjNq0xRl6TtJYc7vH3RzGtDh4+6OZFPNmev4N7tPbaSXKOtribfXK99qjKSOofMJp3yL2c1n8D98cbee4rD/1Cb9nO4gj9sQILZ9d6fSR2QkEXRipsd4uDu03R5gFF26vV/nykdhhpfstJLCfS/KgTmxv7SnfelHEVT2M2dQ3eMqnwjl8Voe7/AE++MNnVLt+VhaqjvU1D8IyfFaHz9tvjN8VtRLHLXymEpha12HfJfBMrm7d9vcPdKZQxdjr/AD/N48w2PbUXtw7iJpbL8dEUSnKDZVZhzyqebzhcw3Ak2HdroJB43ZzoAWVgreqWBF/OSOD5T4ii9O1RgqVA4U6qT1kcbXMmPSDyxTHc0tNcq011PWxG7unjvaZvGo419ta8V1P6FCqCLYJbkjrU/ZGb4TW0kdmULn9Fv2TObTomdHOx1y2Y683VpP8Ao36XuUeM121huaxbp22+F/Zfxkxs3Ak06gG9zTpjvZs1/s+2NeVrBtpVLfhD8ZzjtvaVnaG2qmnj+0AbeaxjhT0x23Hsv8JKbYWy9xpj/pm8i8KOmvHf+yZq6O6Dbx2MPMH74xBjgN7z7oyRif8AS5gOTw72/aMtfov/AL1wn+a37irKmiHj5S3eiv8AvXC/5j+zD1jA9KQhCAQhCAQhCBxX0zj+sKX5qn72rKRi26MvXpqH/G0fzYeypU++UDEnSBFtviFeLNviFeAwrQoiZrTFGXpO0hQ4ePujiN6PDx90cSKUoNZhHO0HzZr8QD7j72eMrxZn3eXhv+J8oEVhurqNo/wjantF/LQxk65XPbFka1j1e4wJKhWyFW4I2o4lHFm39x/WjTEDI7LwuR3qdxHhrNw+vWDv7j8dx8BNayZhb6SjQ/XTh5e7ulgNHFjNlq+fv/1gGvodOo/AxN0I3/79x4yhy1Y2/wBIjmiJm1NZzIc0EvLFs7DWXtb3A6+0DyMjcDhrWLeXE/cJbdi4TN84/qD7R4IP50E8mWzHJZKbHoCnkLbqYbEP+gL0we8hf1xKHgr18S79bb+1j0faJbOXO1BQomgD89Ws9W30F3pS7DxI6hbhIDZWGNKjm/xHOVRxzPp7tfBTNcFZiu57dY41CK29VuRbizt+jcKv7LSPwfrE/VUnz0++b7SqhnOU3VbKvaF0v4m58ZimLITxY28B/JmzRoTp4H2zdBpE95/nhFoGJavRQP62wn+ZW/8AqV5VDLd6IkvtXDH6rVj/APGrD4wPSEIQgEIQgEIQgcZ9Ng/4yh+b/wDcac7xJ0nRvTcv/FYc9dFh5OfvE5xid0CNbfEq0UY6xOrAZVpijN6omKUqdntHh4xeIUuHj7ovIogzTF4QEcUlxcbx/P8APhJbk/scYqlVyNesmXLT3ZlOl7kWN2su9bEjUkqpilaxsZvg8S2HqpWp2OUk2YXBuCrKw6mUsp46nUb4Apt0TcW67ggjgRwImwbhutuI3g9Ylq5RbOoV6S4nDNdiqmoOkVJYOQqELYVAEsQco1UAISqSo36/OArWUN61lP1vonvtuiTU3Qbrr1jpKfhAVCNOEUp1l/GX8g2v4GUNzVHFV9o9gMd4JKjECmh/QXW3Xm3geMWo4hNL1ai/ognwIjynj8OPX5+txszhUuOtd/keM5mBIbH2aMwDXdydKVLpMTvszDQcb2uewSwbU21TwK6lHxIFkppY08PfUEkaM3EAE9dzvFPr8q6uU08Oq0EOhFK+Zh1NUPSPjGGEwJY5qhsL3N/b3n2++Z/yje5ceHO5PNm0GxNU1qpuLlizHed5Yny7tOwF9tDEc4SFZUAptZnJVaVK4V6rZQTdmZUVVBPSAA0F02rZstJABcEhWYKCEVnapVJNlpqqs1r3sDvJvJDaFSjhMOVDUsRXxCEVCyXzUqqKcqvTqdEKchX6LDLYBlJmrtUcVgWp1TSa2YW1U3UqVDK6nipUgjvG46TGIfWw3KLCKVajC7Oxao+rMTc+J4mM3F1YjgD52gS+wNiviLsA+UXtkFy2X123Gyjr7+qTK8knJUCniCXGZBka7ra+ZQF6Q7RLZyJxtKlTqKada3NGmWpJnCoaTjI1gSMzZTfrUcLydfaavdQmKtWV2zjDViaF1wwCCw6YvQbVbjpL2wrltTk+VQ1DTq5AbFyHCg3y2Lbgb6d8sfokoINpUrCxC1ze7HTmwLam30j5yXxm3VQPVYVVIfGEUmpOLriq1lzMRlsCraX3ppqJE+h3Xaa9lCu37pfjA73CEIQQhCAQhMEwORenNfnsGetK48mpfxTl+IOk7D6atntUoUayi/ydnDW4U6oW7eBRfAk8JxysYDBjrE3MUcazRxAaVYUZtVmKMoeUuEViAW9vH3Tbmh2+Z++QKTF4maQ7fM/fMGmO3zP3wNqgvNKdTgf94c2O3zP3zDUxAf7J2rVwrq9I3ClmCNmKZihpligI6WViL7xG+LxjVaj1GtmqOztbdmYljp3mNRVK7/8Aebgq27Q+yAorDu79035kHgfCxiBBG8eUwGEBf5OOu3gYpTwgPWe5SYgKzDczDuJmHqE7yT3kmBJUUAICjpEgAesxJ3AIoJv3yUo7DxVRGcU2QAHKaoszMCyimqfQYsuUBtbult9xWKVVlvkZgSLdEkXHVpw0ElMbtmtUGXMaVIKEFJGa2RVRArEnM+lJPWJF1uAIDrYPKQ0KbqlJHquTapY5irDUMwIJysEdSbj1wdGuI3E4g5i9Rs9QgC+gAAFgAAAAAABoAOAtGzYgKLLp7zEkQt3dcDIux95jhqWluyYGHHb5mZ5kdbfrH74Evs7lDVoghDlJsSciMbhXUFSQculRxcWNmMXflZiCLc4fWV9KdIEsmTIxIW7ECnTAJvogG4SANEdZ8z9815rv8z98Ccr8qa7oabOSmXLlKU7BbWAHR0sALW3WFrWlx9BOHL42tVHq08OUP5VWohX2UnnNsFgHrVFpUlZ6jaBQT5k8AOJM9Iejvk2mz8KKQOao5z1X+s5AFh+KBYDuvvJgWuExeZgEIQgYMwZtMQGG0MGKilSLgi043yq9G1RGLYUjKbnm2vYfkkbh2azuREReiDA8xVeSONB1pDz/ANImeSWM/Bjz/wBJ6ZfAqeAif/hy9Qgec8JyAxVT1gF7rt90laPouq8XPkJ3lcCBwigwggcLT0WPxqOO7KPhFB6KW/C1fNf4Z3EYYTPyYSjhv9FDfhavmv8ADD+idvw1XzT+Gdz+TiHyYRscN/onb8LV80/hmP6KG/C1fNP4Z3P5OJj5MI2OGH0UHjVq+afwxltD0WVVF6NQk9T2sfFRp5Gd/OFESbBiQeXMdydxuHvnouQOKDOPIajxAkW+KsbOoB6iLH2z1fV2Yp3gSPxPJyk/rIrd4B98DzCMSn1fbMHFL9UeJno9+Q2EO/D0f/aT7opR5GYZfVoUh3U0HuEo84UKlSppTRm/IQt7ryawPJDGVj/ZFB1ubezU+yehqGwqa7lHlHtPZwHASDh2H9F1QgZqjX42Cge0GL/0XVeFap9j+GdxXBiKDCiBwr+i+r+GqfZ/hmf6L6v4V/s/dO6/JhD5MIHDF9FtU/4z/Z+6PMH6JCSM9aqR1DIL/ZnaBhxNxRgVPkxyMoYQfNoATvOpJ72OpltpU7TcJNgIGRCEzAIQhAIGEIGJiEIGIQhAIQhAzCEIBCEIBCEIAZgwhA1M1IhCBraZAhCBkTYQhA2hCEDMIQgEzCEAhCEDMIQgEIQgf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4" descr="data:image/jpeg;base64,/9j/4AAQSkZJRgABAQAAAQABAAD/2wCEAAkGBxQSEhQUEhQUFBUUFBQUGBYUFRQXFxQVFRUXFhUVFxcYHCggGBolHBUVITEhJSkrLi4wGB8zODMsNygtLisBCgoKDg0NFw8PFCwcICYsLCwtLCssNywsLyssLDcsLC0sKys3KyssKy0rNywsLCwsOCwsLCw3KywsKywrLCwsLP/AABEIAMIBAwMBIgACEQEDEQH/xAAcAAABBAMBAAAAAAAAAAAAAAAAAwQFBgECBwj/xABOEAACAQIDAwgFBgoIBAcAAAABAgADEQQSIQUxQQYTIlFhcYGRBzKhscEUI0JSotFTYnJ0gpKys9LwFyUzNUNz4fEkRKPDFTRjk6S0wv/EABgBAQEBAQEAAAAAAAAAAAAAAAABAwIE/8QAIBEBAAICAgIDAQAAAAAAAAAAAAECAxEhQRIxIqHwE//aAAwDAQACEQMRAD8A7jCEIBCEIBCEIBCEIBCEIBCEIBCEIBCEIBCQPLDb4weHaorU8+ZFAqNp0nCk2uCbAkyuciPSImISq2NrYWgVZQi3NNiLEliKjnNwGm6x69A6DCV9+W+zx/zdDwcH3TKctdnndjMP41FHvgT8Jzbld6SjQxNOnhGwtam9NSamYuEcuy2ZkcBQAFJvqLy+7Hx4r0KVUWHOU0qZQb5c6hst+y9oDyEIQCEIQCEIQCEIQCEIQCEIQCEIQCEIQCEIQCEIQCEIQCEIQCEIQOceljl4+ByYfCkDEVFzs5AbmaZJCkKdC7EG17gZTpqJySvtXFViOfr1mz2NnqORY7ujewHhJD0h4k4jbGIA1AqJRX9BVRh+vnkftKoOeY6ABrdwXT4QJPYHJCpii/NlFVBmepUuqINTcm54A8OEzi+S7hFqUXWuj1DSUorqS4F7BKigsO1bjQ3tJnktynoUEr0atqlGupVubdA63BUkXIB0PE8Ilsza2DoVqbla2JRCf7Xmhza6kBKeZlY3N7lgOoCBEVOSGNDonMPmqAsutIggWB6QOVbXGhIOojfE8mcbTKB8O684zKlwguUF2vr0QAL3NhbW9pb6PLnDKMOKi1nOGrvUWploKXV6dRTdVYKrXqbhf1Ab62CeA9ItClzQNKo4Wvjaj35vWniq9SqoTpasAygg2HrC/GBVE5MY4uEGGZmKhxbKVKncRUD5De3AxljsBXwvNtWovRNQFkvdGIFr6HVSLi4NiLiXLZ3LvD0KuDGSs9DB061NWyUxVYOVWkoU1LAKiICc2pF7DdK3yp2+mKoYGmocPhaLpUL5bMzClqhDEkfNtvAOogNsBywxlE3pYmuttbM5dfFXuvsncvRtyy/8SoMXAWvRIWqq+qcwJSoo3hWs2h3FTv0J86YEfOL+Mcv6wK/GdA9BWNKbQq0joKuHa/5dJ1K/ZepA71CEIBCEIBCEIBCEIBCEIBCEIBCEIBCEIBG2L2hSpW52rTp33Z3Vb/rGc49KnLLF4SulLDOtNTTDFsiuxYlvrggAADhxMpGC5R1cZVzYpw7rzYUhVUkKtQ3sote9twA7IHdm27hgATiKFjuPO09dbaa66kSOqct8CP8AmabbrZCGve9rZb3vla3cZxTG0HRVLKy2VN6neowjW/6TjwMjndRdgOgpQbwPUqv16+o5/WgdrxXpQ2cgJ5120vZaVT6obeQBuIOp4yGxHppwa7qGKP6NEfSKn/F61M4jiMYoUDTRQDrfN82yE7/ySI2xGLDkWBvruF9CWI9rN5wPWmwtqpi8PSxFLMErIHUMAGAPBgCRcbtCZzX0tcta1OquDwVU06iDnKzpa4JHzdK5GmhzH9HtlZ2D6SWwOyqWFoLfEq9XWot0Sm1RnBNmF26eg3C2vVKMca+d3YlnqEszHUsSbkk9ZJvAaY6uzszOSzuzO5O9mYksT3kk+MbWjiqhJJsTfXd7Ii623wNbwm6OBvF/GLriEH0PbAa2haPflafU90wcUn1IDO8Iu1ZD9D2xFmHAW8YGJJ8nNrV8NXSthzaqtwCRmFnUqbqd4sT5CRccYGqUfNY6QPTvo95UfL8Nnewr0zzdZQLANvDAHcrCx77jhLRPMnJLlk+BxQrqCyMvN1qY0zpe6kX0zqdxPWRxvPROwdu0MZSFXD1A6nfwZD9V13q3YYElCEIBCEIBCEIBCEIBCEIBI/F7bw9KoKVStTSoVLhHdVOQXu2vDQxnyy5SU9n4V69QZjcJTS9jUqNfKgPDcSTwCk8J5s27tutja7V8QwZ2sLAWVVHqqo4AX43PWTA9AbX9JWz6A0rc+31cOBU+1cIP1pBbQ9LlILejQckroapCgE9ai5I8ROMYfrt5ibVULasfGBYOWG3W2hW55lCdFVCrdvVB4ntJ4dUrdipvcjUahmUm17DMpB4nSK09NxJmygA6ggnXXjAzise7JlIWw1uQzN+s5J9saUKAIB6AuAf7Nb69trzbazZU/KNvAan4Rnh1JUawHww6cW8gv3TFVUAstz4mICh2zekgBv1QNcNh7va2nHuG8eOg8ZI12UXGUab+08fC9/Ca4NbKXPG9vA2H2rn9GJ2vA2p1FP0QJtcdQmgUCas3hA3ZVO9REmp0/qL5Cbol9wJ9gioFuCj+e28BpzVP6i+VpjmU+qI9589Q9g+EDiD9VT4KfhAZc0n1F8hNsi8FA8BHDVEO9bduo92nsiZog7j56+0fdATuOqam3UNTaFRSJrof94GGVd9tOPdxi2y8XVw756VR6TjTNTYqSAeNt47DpE5tS4A7tV91vYR5GB0nYfpSxlMAVhSxI6yObqHvZOj9iW/Z3pVwr2FanWonibConmnSP6s4CtRhpfdFVxbCB6o2TtmhiVLYeqlUDflOq34Mu9T3iP55s9Hu2jQ2lh6h0DsKD9qViFF+wPkb9Gek4BCEIBCEIBCEIHHPT7iCamDpX6IWtUI62JRVPgM/6xnJ2SdM9PDH5ZhgNf8AhydBffUP3SjYTZWbViwHYF+JEBnRrC1otTVWJzMVsLjo5gT1GxuO+xj2tsumo0zn8oge68YnD2O77RgZWuwHRQk679Bwt29flEqlbKS9VrtawVdyjqA+MUxPqiwA7bk3kNikMBPF4w1GudANAOoffH2DHQEiVTfLhyE2KMVUAc9FRe27foB53ue7tllIR9MXjWpV1sOv/aXz0gck1wlFa1NrdMIUzZt4Y3Fze1lN/CUHZwvVB6jm/VBYe0CRUxiRlso3DT9XT2nMf0o3ZrTas2p6hpfu0maGHDdOpcIDoo3seofEwNKFNql8vRUb3bQDxi4Smm7pkb2bRfAffEdoY4CwPD1aa7l7+3290i6pZiDUuqnXRTbLe2YD6W47uowH+J2mOu/Yo0jNsex3KPE3lnw+ycLhVzYoZ3Bq9HN64VlahVpKDdqbgEDMpU3YsQLAxXKHFUarLzCFQodNRlvTBtRGXOwDBbliLZi24G5INatLEopZ6VRFFrlqTqBm9W5IA14dcTq1aqWzpbMoZc6suZTuZb71PAjSTO0eVNWqLKqUukrkoLlnVcubpXtfQm3VI/aGPNZqTFQhp06dO6FszCnfKzOxJLWsoJ3BVHCA0TH9Y8VPwi6VVbcfgZYdsbbw+LFNTRNNjWrVKlTOq2avV5wk1AjFlBZ/oroV35QYptXkelRTUwPTBd8qBly82uW2RnbMzEk2FyTlb6uoV3OYk1vOIc4yEq4IKkqQwIdWGhVgdQRxBi1wRA0uRFFO/u9q6j2Zpoe2bKba9Vj323+y8AxA6V/rC/3zSLvhWYKFuxL82AALkk5VAHEk++SA5L4q5HNbgCb1KAVQTYZmL5QSQbAm5seqBFUyQdCQd1xvB4EdoM9WbA2h8ow1CuP8WlTqdxZQSPA3E8x4jk/iUVnemUCZ753pI3QNmKozBnAOl1BE7p6HsbzmzlS9zRq1afC9iedQafi1VHhAu8IQgEIQgEIQgcV9NH/n6P5sv72rKxROks3pnP8AWFL81T97WlUJOQwGG0toBdBISrj24RxiadzGVeiRA0fGOeMQaueMHMQJl0ky3zywbCxFSiFqUiL21B47r+4adg1ErZEstFMqhRwAiSC/KHa2IrqGrFQtyAq+BOnlxJ04RhsYes3VYeeo/YPnN9reoniY72Fh70+q7FiepQo1/a8SOuRWaVAHpN6o9p/nSIbRx2X8q1gOCDhHW0K4Rb2sF3DttoPAWkPhVqD5/LcB7ZiuZA4swVr6X1Bsd8Ca5P7DVvnsQUKhqBytXooQlVr53D30yjMENswv2A45RbZSvkpUKQSlSLZN9+kzM2W5uiEt6uvqqQE1Wa7a202IIRAyIbMykgk1CWdjmtfIrO4VSbKNdCdG+Gwm8DgLsx0CjrJG4dm88OEBkKQG/wAhFRh2+rYHr0v3X3ywYPZXR5y4pU9fnqgu9S28UafVrv4cWF43xVeihOSkah+vXZiT25EIC+Zlisym4QpoH6y+2YOFfeLHui+I2ix+jTUdQpp8ReM/lPYO9dDEqDdd4tHODxbU2zIxU8bbmFiCGB0YEFgQdCGI3Ewp4m4sen2H1vA8f50mlXDj1k1HEHeOwyCX5Rbe+VUUFSmorK9zVHFLNdevUsDY3tkvcl2kRi8G+HKhx6yK5XiucBgrD6LgEEqdRcdYmKD3k1gKYrI9MIauIqMEUvqiio3Tr9Fb86GNPM7XNgDmIusCGvcdYMUpJm6Pl38D8PGI1KfNVGpllcA2zISVJ6xcAjuIBBuCAbiL0TY69x7QYDzA4rmmpva5o1KVXLe1zSdWsTwuUMlKm2MK9OrSK1RTq8016eHwdFkakamUZaVlqAiqwudRYWEhK187Xtr1aXGVSGt23v4xpS3QLbtTlRRrJWDJVbMjJSp1FwzJS+bWmlQVMnOq4K84QpALE8Cb3P0C4zTE0vxaNUd/Tpt7Epzj5nQ/QbiLY8rwbD1l8RUpMP8A9QO8whCAQhCAQhCBxL0zf3jT/NKf72tKtUPzctPpl/vKn+aUv3teVSoegYEFU3xrizfh7o4qHWNsRAjq00preb1pijL0nZ0mHuNN5koTGmG4ePujm8isY7Wn3H3/AO0sOGoc1QUbydO9UsWtbdmdlW34vjIfBJndV62HsN/hJ7aVUKbbubpA26ntzh+3Wp/q9ggVXapNSqtJNSCF7CxOpPZcky08pq7YTDrhF6BNzZTVzNh2sU50myMzPnvlzL0dCPpV/kql8RzrLUZVqIp5ouKitUJVGXIQTuOmZb3tfWbbTqGri6pKovzjXWnonROUW4m+W+Y6kknS8DXA4Y2AAuzbvHh3cSfda8smxtnqwzuM1FGOUH/mKo3u1voC+7fqAN5IiMHSLXy+vUdaCX0sX1cnqNrLf8aWuu6iyJ6iAInDojieok3Y9pM1w4/O3PplmyeFePZhtOo1QlmPZ2AcAANAOoCQGM03Dz1k1iHzGw3RticILXPgBvP3Cem9dxwyxzParV6zdZ8zEBXPHXv19u+SeMoEfRHtPxke9LssfH4zxW9vVDAQN6uh+r1/kn4e+L4aub6et+2Oo/z7YztaOGNxmG8Gx794bx+HbOQ4xNLQVF9U7+w8R/PZ1xSmSRcEhhuYGxBtYG413EjxjjZyB7qd1RSe50Fz5i/iV6o1wwsxU8Db4Sh/tTAB6C1KNOrUIUGrXIsqZQy80wUlcyqim4ANgWNwwIjaL3APgZK4PDYiuHoUqgVADVZTpxFNzdVLldVuo06W7jIpqBp1KtIkEozLcHQlGKlgeo2BEB3iCSqNxHQPtYe3P4ARgGtvuNeox4jXpuOwN4ix9wfzkeGPAm/UxFj5AWgKhr7pcvRBXy7UoD6/PJ/0Hf8A7cpYUAAjjfQ7wRvHt98tfotNtq4T/Nf24auPjA9KQhCAQhCAQhCBxH0y/wB5J+aUv3teVLEHoGW70yj+saf5pS/e15TsT6pgQtTfG+Ii7743xECPrzWjNq0xRl6TtJYc7vH3RzGtDh4+6OZFPNmev4N7tPbaSXKOtribfXK99qjKSOofMJp3yL2c1n8D98cbee4rD/1Cb9nO4gj9sQILZ9d6fSR2QkEXRipsd4uDu03R5gFF26vV/nykdhhpfstJLCfS/KgTmxv7SnfelHEVT2M2dQ3eMqnwjl8Voe7/AE++MNnVLt+VhaqjvU1D8IyfFaHz9tvjN8VtRLHLXymEpha12HfJfBMrm7d9vcPdKZQxdjr/AD/N48w2PbUXtw7iJpbL8dEUSnKDZVZhzyqebzhcw3Ak2HdroJB43ZzoAWVgreqWBF/OSOD5T4ii9O1RgqVA4U6qT1kcbXMmPSDyxTHc0tNcq011PWxG7unjvaZvGo419ta8V1P6FCqCLYJbkjrU/ZGb4TW0kdmULn9Fv2TObTomdHOx1y2Y683VpP8Ao36XuUeM121huaxbp22+F/Zfxkxs3Ak06gG9zTpjvZs1/s+2NeVrBtpVLfhD8ZzjtvaVnaG2qmnj+0AbeaxjhT0x23Hsv8JKbYWy9xpj/pm8i8KOmvHf+yZq6O6Dbx2MPMH74xBjgN7z7oyRif8AS5gOTw72/aMtfov/AL1wn+a37irKmiHj5S3eiv8AvXC/5j+zD1jA9KQhCAQhCAQhCBxX0zj+sKX5qn72rKRi26MvXpqH/G0fzYeypU++UDEnSBFtviFeLNviFeAwrQoiZrTFGXpO0hQ4ePujiN6PDx90cSKUoNZhHO0HzZr8QD7j72eMrxZn3eXhv+J8oEVhurqNo/wjantF/LQxk65XPbFka1j1e4wJKhWyFW4I2o4lHFm39x/WjTEDI7LwuR3qdxHhrNw+vWDv7j8dx8BNayZhb6SjQ/XTh5e7ulgNHFjNlq+fv/1gGvodOo/AxN0I3/79x4yhy1Y2/wBIjmiJm1NZzIc0EvLFs7DWXtb3A6+0DyMjcDhrWLeXE/cJbdi4TN84/qD7R4IP50E8mWzHJZKbHoCnkLbqYbEP+gL0we8hf1xKHgr18S79bb+1j0faJbOXO1BQomgD89Ws9W30F3pS7DxI6hbhIDZWGNKjm/xHOVRxzPp7tfBTNcFZiu57dY41CK29VuRbizt+jcKv7LSPwfrE/VUnz0++b7SqhnOU3VbKvaF0v4m58ZimLITxY28B/JmzRoTp4H2zdBpE95/nhFoGJavRQP62wn+ZW/8AqV5VDLd6IkvtXDH6rVj/APGrD4wPSEIQgEIQgEIQgcZ9Ng/4yh+b/wDcac7xJ0nRvTcv/FYc9dFh5OfvE5xid0CNbfEq0UY6xOrAZVpijN6omKUqdntHh4xeIUuHj7ovIogzTF4QEcUlxcbx/P8APhJbk/scYqlVyNesmXLT3ZlOl7kWN2su9bEjUkqpilaxsZvg8S2HqpWp2OUk2YXBuCrKw6mUsp46nUb4Apt0TcW67ggjgRwImwbhutuI3g9Ylq5RbOoV6S4nDNdiqmoOkVJYOQqELYVAEsQco1UAISqSo36/OArWUN61lP1vonvtuiTU3Qbrr1jpKfhAVCNOEUp1l/GX8g2v4GUNzVHFV9o9gMd4JKjECmh/QXW3Xm3geMWo4hNL1ai/ognwIjynj8OPX5+txszhUuOtd/keM5mBIbH2aMwDXdydKVLpMTvszDQcb2uewSwbU21TwK6lHxIFkppY08PfUEkaM3EAE9dzvFPr8q6uU08Oq0EOhFK+Zh1NUPSPjGGEwJY5qhsL3N/b3n2++Z/yje5ceHO5PNm0GxNU1qpuLlizHed5Yny7tOwF9tDEc4SFZUAptZnJVaVK4V6rZQTdmZUVVBPSAA0F02rZstJABcEhWYKCEVnapVJNlpqqs1r3sDvJvJDaFSjhMOVDUsRXxCEVCyXzUqqKcqvTqdEKchX6LDLYBlJmrtUcVgWp1TSa2YW1U3UqVDK6nipUgjvG46TGIfWw3KLCKVajC7Oxao+rMTc+J4mM3F1YjgD52gS+wNiviLsA+UXtkFy2X123Gyjr7+qTK8knJUCniCXGZBka7ra+ZQF6Q7RLZyJxtKlTqKada3NGmWpJnCoaTjI1gSMzZTfrUcLydfaavdQmKtWV2zjDViaF1wwCCw6YvQbVbjpL2wrltTk+VQ1DTq5AbFyHCg3y2Lbgb6d8sfokoINpUrCxC1ze7HTmwLam30j5yXxm3VQPVYVVIfGEUmpOLriq1lzMRlsCraX3ppqJE+h3Xaa9lCu37pfjA73CEIQQhCAQhMEwORenNfnsGetK48mpfxTl+IOk7D6atntUoUayi/ydnDW4U6oW7eBRfAk8JxysYDBjrE3MUcazRxAaVYUZtVmKMoeUuEViAW9vH3Tbmh2+Z++QKTF4maQ7fM/fMGmO3zP3wNqgvNKdTgf94c2O3zP3zDUxAf7J2rVwrq9I3ClmCNmKZihpligI6WViL7xG+LxjVaj1GtmqOztbdmYljp3mNRVK7/8Aebgq27Q+yAorDu79035kHgfCxiBBG8eUwGEBf5OOu3gYpTwgPWe5SYgKzDczDuJmHqE7yT3kmBJUUAICjpEgAesxJ3AIoJv3yUo7DxVRGcU2QAHKaoszMCyimqfQYsuUBtbult9xWKVVlvkZgSLdEkXHVpw0ElMbtmtUGXMaVIKEFJGa2RVRArEnM+lJPWJF1uAIDrYPKQ0KbqlJHquTapY5irDUMwIJysEdSbj1wdGuI3E4g5i9Rs9QgC+gAAFgAAAAAABoAOAtGzYgKLLp7zEkQt3dcDIux95jhqWluyYGHHb5mZ5kdbfrH74Evs7lDVoghDlJsSciMbhXUFSQculRxcWNmMXflZiCLc4fWV9KdIEsmTIxIW7ECnTAJvogG4SANEdZ8z9815rv8z98Ccr8qa7oabOSmXLlKU7BbWAHR0sALW3WFrWlx9BOHL42tVHq08OUP5VWohX2UnnNsFgHrVFpUlZ6jaBQT5k8AOJM9Iejvk2mz8KKQOao5z1X+s5AFh+KBYDuvvJgWuExeZgEIQgYMwZtMQGG0MGKilSLgi043yq9G1RGLYUjKbnm2vYfkkbh2azuREReiDA8xVeSONB1pDz/ANImeSWM/Bjz/wBJ6ZfAqeAif/hy9Qgec8JyAxVT1gF7rt90laPouq8XPkJ3lcCBwigwggcLT0WPxqOO7KPhFB6KW/C1fNf4Z3EYYTPyYSjhv9FDfhavmv8ADD+idvw1XzT+Gdz+TiHyYRscN/onb8LV80/hmP6KG/C1fNP4Z3P5OJj5MI2OGH0UHjVq+afwxltD0WVVF6NQk9T2sfFRp5Gd/OFESbBiQeXMdydxuHvnouQOKDOPIajxAkW+KsbOoB6iLH2z1fV2Yp3gSPxPJyk/rIrd4B98DzCMSn1fbMHFL9UeJno9+Q2EO/D0f/aT7opR5GYZfVoUh3U0HuEo84UKlSppTRm/IQt7ryawPJDGVj/ZFB1ubezU+yehqGwqa7lHlHtPZwHASDh2H9F1QgZqjX42Cge0GL/0XVeFap9j+GdxXBiKDCiBwr+i+r+GqfZ/hmf6L6v4V/s/dO6/JhD5MIHDF9FtU/4z/Z+6PMH6JCSM9aqR1DIL/ZnaBhxNxRgVPkxyMoYQfNoATvOpJ72OpltpU7TcJNgIGRCEzAIQhAIGEIGJiEIGIQhAIQhAzCEIBCEIBCEIAZgwhA1M1IhCBraZAhCBkTYQhA2hCEDMIQgEzCEAhCEDMIQgEIQgf//Z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42900" y="780212"/>
            <a:ext cx="81292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การผสมสาร</a:t>
            </a:r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สี</a:t>
            </a:r>
          </a:p>
          <a:p>
            <a:r>
              <a:rPr lang="th-TH" sz="32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สีปฐมภูมิ แดง เหลือง น้ำเงิน 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12947" y="2736502"/>
            <a:ext cx="86515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การผสมแสงสี </a:t>
            </a:r>
          </a:p>
          <a:p>
            <a:r>
              <a:rPr lang="th-TH" sz="32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แสงสี</a:t>
            </a:r>
            <a:r>
              <a:rPr lang="th-TH" sz="32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แดง, </a:t>
            </a:r>
            <a:r>
              <a:rPr lang="th-TH" sz="32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แสงสี</a:t>
            </a:r>
            <a:r>
              <a:rPr lang="th-TH" sz="32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เขียว, </a:t>
            </a:r>
            <a:r>
              <a:rPr lang="th-TH" sz="32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แสงสีน้ำเงิน  เรียกว่า แสงสีปฐมภูมิ (</a:t>
            </a:r>
            <a:r>
              <a:rPr lang="en-US" sz="32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primary </a:t>
            </a:r>
            <a:r>
              <a:rPr lang="en-US" sz="3200" b="1" dirty="0" err="1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colour</a:t>
            </a:r>
            <a:r>
              <a:rPr lang="en-US" sz="32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light)</a:t>
            </a:r>
            <a:endParaRPr lang="th-TH" sz="32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098" name="Picture 2" descr="http://2.bp.blogspot.com/-vfV6m2Go-sQ/TlX2WZWZGzI/AAAAAAAAAkU/NA3P80p8pqA/s1600/12-6-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182" y="620688"/>
            <a:ext cx="2737795" cy="253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twebmaster.com/images/photoshop/color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968" y="3804854"/>
            <a:ext cx="3397304" cy="262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17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light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23528" y="764704"/>
            <a:ext cx="8568952" cy="1800200"/>
          </a:xfrm>
        </p:spPr>
        <p:txBody>
          <a:bodyPr>
            <a:normAutofit/>
          </a:bodyPr>
          <a:lstStyle/>
          <a:p>
            <a:pPr algn="l">
              <a:spcBef>
                <a:spcPts val="1800"/>
              </a:spcBef>
            </a:pP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ตัวอย่าง  นักเรียนคนหนึ่งสวมเสื้อสีขาว กระโปร่งมีม่วง รองเท้าสีดำ  เข้าไปในห้องที่ส่องด้วยไฟสีเหลือง จะทำให้เห็นกระโปรงเป็นสีอะไร (ดำ)</a:t>
            </a: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light1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6875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light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23528" y="764704"/>
            <a:ext cx="8568952" cy="1152128"/>
          </a:xfrm>
        </p:spPr>
        <p:txBody>
          <a:bodyPr>
            <a:normAutofit/>
          </a:bodyPr>
          <a:lstStyle/>
          <a:p>
            <a:pPr algn="l">
              <a:spcBef>
                <a:spcPts val="1800"/>
              </a:spcBef>
            </a:pP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ตัวอย่าง 1 กระจกเงาราบ 2 บานวางทำมุมต่อกัน 60 องศา จะเกิดภาพในกระจกเท่าใด</a:t>
            </a: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light1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6839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light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23528" y="764704"/>
            <a:ext cx="8568952" cy="1152128"/>
          </a:xfrm>
        </p:spPr>
        <p:txBody>
          <a:bodyPr>
            <a:normAutofit/>
          </a:bodyPr>
          <a:lstStyle/>
          <a:p>
            <a:pPr algn="l">
              <a:spcBef>
                <a:spcPts val="1800"/>
              </a:spcBef>
            </a:pP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ตัวอย่าง 2 ต้องการให้เกิดภาพในกระจกเงาราบ 11 ภาพ กระจกเงา 2 บานต้องวางทำมุมต่อกันเท่าใด</a:t>
            </a: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light1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5186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Physics3 s32203 light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352928" cy="648072"/>
          </a:xfrm>
        </p:spPr>
        <p:txBody>
          <a:bodyPr>
            <a:normAutofit/>
          </a:bodyPr>
          <a:lstStyle/>
          <a:p>
            <a:pPr algn="l">
              <a:spcBef>
                <a:spcPts val="1800"/>
              </a:spcBef>
            </a:pPr>
            <a:r>
              <a:rPr lang="th-TH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ภาพที่เกิดจากกระจกโค้ง</a:t>
            </a:r>
            <a:endParaRPr lang="th-TH" sz="9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light1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9" t="39492" r="28455" b="41520"/>
          <a:stretch/>
        </p:blipFill>
        <p:spPr bwMode="auto">
          <a:xfrm>
            <a:off x="2211625" y="1268760"/>
            <a:ext cx="4376599" cy="1745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http://pirun.ku.ac.th/~fscijsw/Light&amp;device/light/image/lwf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072" y="2989445"/>
            <a:ext cx="4727152" cy="187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611560" y="4730368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กระจงโค้งทรงกลม มี 2 ลักษณะ คือ</a:t>
            </a:r>
          </a:p>
          <a:p>
            <a:r>
              <a:rPr lang="th-TH" sz="24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1.  กระจกเว้า ด้านหน้ากระจกจะเป็นด้านเว้า ส่วนหลังกระจกจะเป็นด้านนูนและเคลือบสารทึบแสงเอาไว้</a:t>
            </a:r>
          </a:p>
          <a:p>
            <a:r>
              <a:rPr lang="th-TH" sz="24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2.  กระจกนูน ด้านหน้ากระจกจะเป็นด้านนูน ส่วนด้านหลังกระจกจะเป็นด้านเว้าและเคลือบสารทึบแสงเอาไว้</a:t>
            </a:r>
          </a:p>
        </p:txBody>
      </p:sp>
    </p:spTree>
    <p:extLst>
      <p:ext uri="{BB962C8B-B14F-4D97-AF65-F5344CB8AC3E}">
        <p14:creationId xmlns:p14="http://schemas.microsoft.com/office/powerpoint/2010/main" val="381163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</TotalTime>
  <Words>2066</Words>
  <Application>Microsoft Office PowerPoint</Application>
  <PresentationFormat>นำเสนอทางหน้าจอ (4:3)</PresentationFormat>
  <Paragraphs>313</Paragraphs>
  <Slides>64</Slides>
  <Notes>19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64</vt:i4>
      </vt:variant>
    </vt:vector>
  </HeadingPairs>
  <TitlesOfParts>
    <vt:vector size="65" baseType="lpstr">
      <vt:lpstr>ชุดรูปแบบของ Office</vt:lpstr>
      <vt:lpstr>Physics3 s32203 light</vt:lpstr>
      <vt:lpstr>Physics3 s32203 light</vt:lpstr>
      <vt:lpstr>Physics3 s32203 light</vt:lpstr>
      <vt:lpstr>Physics3 s32203 light</vt:lpstr>
      <vt:lpstr>Physics3 s32203 light</vt:lpstr>
      <vt:lpstr>Physics3 s32203 light</vt:lpstr>
      <vt:lpstr>Physics3 s32203 light</vt:lpstr>
      <vt:lpstr>Physics3 s32203 light</vt:lpstr>
      <vt:lpstr>Physics3 s32203 light</vt:lpstr>
      <vt:lpstr>Physics3 s32203 light</vt:lpstr>
      <vt:lpstr>Physics3 s32203 light</vt:lpstr>
      <vt:lpstr>Physics3 s32203 light</vt:lpstr>
      <vt:lpstr>Physics3 s32203 light</vt:lpstr>
      <vt:lpstr>Physics3 s32203 light</vt:lpstr>
      <vt:lpstr>Physics3 s32203 light</vt:lpstr>
      <vt:lpstr>Physics3 s32203 light</vt:lpstr>
      <vt:lpstr>Physics3 s32203 light</vt:lpstr>
      <vt:lpstr>Physics3 s32203 light</vt:lpstr>
      <vt:lpstr>Physics3 s32203 light</vt:lpstr>
      <vt:lpstr>Physics3 s32203 light</vt:lpstr>
      <vt:lpstr>Physics3 s32203 light</vt:lpstr>
      <vt:lpstr>Physics3 s32203 light</vt:lpstr>
      <vt:lpstr>Physics3 s32203 light</vt:lpstr>
      <vt:lpstr>Physics3 s32203 light</vt:lpstr>
      <vt:lpstr>Physics3 s32203 light</vt:lpstr>
      <vt:lpstr>Physics3 s32203 light</vt:lpstr>
      <vt:lpstr>Physics3 s32203 light</vt:lpstr>
      <vt:lpstr>Physics3 s32203 light</vt:lpstr>
      <vt:lpstr>Physics3 s32203 light</vt:lpstr>
      <vt:lpstr>Physics3 s32203 light</vt:lpstr>
      <vt:lpstr>Physics3 s32203 light</vt:lpstr>
      <vt:lpstr>Physics3 s32203 light</vt:lpstr>
      <vt:lpstr>Physics3 s32203 light</vt:lpstr>
      <vt:lpstr>Physics3 s32203 light</vt:lpstr>
      <vt:lpstr>Physics3 s32203 light</vt:lpstr>
      <vt:lpstr>Physics3 s32203 light</vt:lpstr>
      <vt:lpstr>Physics3 s32203 light</vt:lpstr>
      <vt:lpstr>Physics3 s32203 light</vt:lpstr>
      <vt:lpstr>Physics3 s32203 light</vt:lpstr>
      <vt:lpstr>Physics3 s32203 light</vt:lpstr>
      <vt:lpstr>Physics3 s32203 light</vt:lpstr>
      <vt:lpstr>Physics3 s32203 light</vt:lpstr>
      <vt:lpstr>Physics3 s32203 light</vt:lpstr>
      <vt:lpstr>Physics3 s32203 light</vt:lpstr>
      <vt:lpstr>Physics3 s32203 light</vt:lpstr>
      <vt:lpstr>Physics3 s32203 light</vt:lpstr>
      <vt:lpstr>Physics3 s32203 light</vt:lpstr>
      <vt:lpstr>Physics3 s32203 light</vt:lpstr>
      <vt:lpstr>Physics3 s32203 light</vt:lpstr>
      <vt:lpstr>Physics3 s32203 light</vt:lpstr>
      <vt:lpstr>Physics3 s32203 light</vt:lpstr>
      <vt:lpstr>Physics3 s32203 light</vt:lpstr>
      <vt:lpstr>Physics3 s32203 light</vt:lpstr>
      <vt:lpstr>Physics3 s32203 light</vt:lpstr>
      <vt:lpstr>Physics3 s32203 light</vt:lpstr>
      <vt:lpstr>Physics3 s32203 light</vt:lpstr>
      <vt:lpstr>Physics3 s32203 light</vt:lpstr>
      <vt:lpstr>Physics3 s32203 light</vt:lpstr>
      <vt:lpstr>Physics3 s32203 light</vt:lpstr>
      <vt:lpstr>Physics3 s32203 light</vt:lpstr>
      <vt:lpstr>Physics3 s32203 light</vt:lpstr>
      <vt:lpstr>Physics3 s32203 light</vt:lpstr>
      <vt:lpstr>Physics3 s32203 light</vt:lpstr>
      <vt:lpstr>Physics3 s32203 light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Physics3 s32203 light</dc:title>
  <dc:creator>snitk</dc:creator>
  <cp:lastModifiedBy>HomeUser</cp:lastModifiedBy>
  <cp:revision>94</cp:revision>
  <dcterms:created xsi:type="dcterms:W3CDTF">2014-08-12T14:07:05Z</dcterms:created>
  <dcterms:modified xsi:type="dcterms:W3CDTF">2014-09-03T02:45:33Z</dcterms:modified>
</cp:coreProperties>
</file>