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58" r:id="rId15"/>
    <p:sldId id="271" r:id="rId16"/>
    <p:sldId id="273" r:id="rId17"/>
    <p:sldId id="272" r:id="rId18"/>
    <p:sldId id="274" r:id="rId19"/>
    <p:sldId id="276" r:id="rId20"/>
    <p:sldId id="277" r:id="rId21"/>
    <p:sldId id="278" r:id="rId22"/>
    <p:sldId id="275" r:id="rId2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F780-B404-4B29-A169-E6EC46D89E30}" type="datetimeFigureOut">
              <a:rPr lang="th-TH" smtClean="0"/>
              <a:t>10/09/57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4E89-6E2B-4642-8114-EA80C177A3D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841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F780-B404-4B29-A169-E6EC46D89E30}" type="datetimeFigureOut">
              <a:rPr lang="th-TH" smtClean="0"/>
              <a:t>10/09/57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4E89-6E2B-4642-8114-EA80C177A3D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073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F780-B404-4B29-A169-E6EC46D89E30}" type="datetimeFigureOut">
              <a:rPr lang="th-TH" smtClean="0"/>
              <a:t>10/09/57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4E89-6E2B-4642-8114-EA80C177A3D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6135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F780-B404-4B29-A169-E6EC46D89E30}" type="datetimeFigureOut">
              <a:rPr lang="th-TH" smtClean="0"/>
              <a:t>10/09/57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4E89-6E2B-4642-8114-EA80C177A3D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427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F780-B404-4B29-A169-E6EC46D89E30}" type="datetimeFigureOut">
              <a:rPr lang="th-TH" smtClean="0"/>
              <a:t>10/09/57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4E89-6E2B-4642-8114-EA80C177A3D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56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F780-B404-4B29-A169-E6EC46D89E30}" type="datetimeFigureOut">
              <a:rPr lang="th-TH" smtClean="0"/>
              <a:t>10/09/57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4E89-6E2B-4642-8114-EA80C177A3D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221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F780-B404-4B29-A169-E6EC46D89E30}" type="datetimeFigureOut">
              <a:rPr lang="th-TH" smtClean="0"/>
              <a:t>10/09/57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4E89-6E2B-4642-8114-EA80C177A3D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9785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F780-B404-4B29-A169-E6EC46D89E30}" type="datetimeFigureOut">
              <a:rPr lang="th-TH" smtClean="0"/>
              <a:t>10/09/57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4E89-6E2B-4642-8114-EA80C177A3D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660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F780-B404-4B29-A169-E6EC46D89E30}" type="datetimeFigureOut">
              <a:rPr lang="th-TH" smtClean="0"/>
              <a:t>10/09/57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4E89-6E2B-4642-8114-EA80C177A3D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7772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F780-B404-4B29-A169-E6EC46D89E30}" type="datetimeFigureOut">
              <a:rPr lang="th-TH" smtClean="0"/>
              <a:t>10/09/57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4E89-6E2B-4642-8114-EA80C177A3D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8032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F780-B404-4B29-A169-E6EC46D89E30}" type="datetimeFigureOut">
              <a:rPr lang="th-TH" smtClean="0"/>
              <a:t>10/09/57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4E89-6E2B-4642-8114-EA80C177A3D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967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DF780-B404-4B29-A169-E6EC46D89E30}" type="datetimeFigureOut">
              <a:rPr lang="th-TH" smtClean="0"/>
              <a:t>10/09/57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C4E89-6E2B-4642-8114-EA80C177A3D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905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48245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th-TH" sz="72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บทที่ </a:t>
            </a:r>
            <a:r>
              <a:rPr lang="en-US" sz="72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12</a:t>
            </a:r>
          </a:p>
          <a:p>
            <a:pPr>
              <a:spcBef>
                <a:spcPts val="0"/>
              </a:spcBef>
            </a:pPr>
            <a:r>
              <a:rPr lang="th-TH" sz="72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แสงเชิงฟิสิกส์</a:t>
            </a:r>
            <a:endParaRPr lang="th-TH" sz="72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light2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32" name="Picture 8" descr="http://upload.wikimedia.org/wikipedia/commons/d/d4/Single_slit_double_sl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" y="2996952"/>
            <a:ext cx="41148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pmrb.net/uos/sites/default/files/draw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00" y="3356992"/>
            <a:ext cx="3869558" cy="211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29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light2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67544" y="692696"/>
            <a:ext cx="5216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การหาตำแหน่งแถบมืดแถบสว่างบนฉาก</a:t>
            </a:r>
          </a:p>
        </p:txBody>
      </p:sp>
      <p:pic>
        <p:nvPicPr>
          <p:cNvPr id="12290" name="Picture 2" descr="http://www.sa.ac.th/winyoo/light/light_physical/singlesli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100" y="1258398"/>
            <a:ext cx="4816148" cy="339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สี่เหลี่ยมผืนผ้า 6"/>
              <p:cNvSpPr/>
              <p:nvPr/>
            </p:nvSpPr>
            <p:spPr>
              <a:xfrm>
                <a:off x="323528" y="3933056"/>
                <a:ext cx="8428911" cy="27812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chemeClr val="tx2">
                        <a:lumMod val="50000"/>
                      </a:schemeClr>
                    </a:solidFill>
                    <a:cs typeface="TH SarabunPSK" pitchFamily="34" charset="-34"/>
                  </a:rPr>
                  <a:t>a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TH SarabunPSK" pitchFamily="34" charset="-34"/>
                      </a:rPr>
                      <m:t>𝒔𝒊𝒏</m:t>
                    </m:r>
                    <m:r>
                      <a:rPr lang="en-US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𝜽</m:t>
                    </m:r>
                    <m:r>
                      <a:rPr lang="en-US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H SarabunPSK" pitchFamily="34" charset="-34"/>
                          </a:rPr>
                          <m:t>𝒅𝑿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H SarabunPSK" pitchFamily="34" charset="-34"/>
                          </a:rPr>
                          <m:t>𝑫</m:t>
                        </m:r>
                      </m:den>
                    </m:f>
                    <m:r>
                      <a:rPr lang="en-US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r>
                      <a:rPr lang="en-US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TH SarabunPSK" pitchFamily="34" charset="-34"/>
                      </a:rPr>
                      <m:t>𝒏</m:t>
                    </m:r>
                    <m:r>
                      <a:rPr lang="en-US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𝝀</m:t>
                    </m:r>
                  </m:oMath>
                </a14:m>
                <a:endParaRPr lang="en-US" b="1" dirty="0" smtClean="0">
                  <a:solidFill>
                    <a:schemeClr val="tx2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r>
                  <a:rPr lang="th-TH" b="1" dirty="0" smtClean="0">
                    <a:solidFill>
                      <a:schemeClr val="tx2">
                        <a:lumMod val="50000"/>
                      </a:schemeClr>
                    </a:solidFill>
                    <a:latin typeface="TH SarabunPSK" pitchFamily="34" charset="-34"/>
                    <a:cs typeface="TH SarabunPSK" pitchFamily="34" charset="-34"/>
                  </a:rPr>
                  <a:t>เมื่อ </a:t>
                </a:r>
                <a:r>
                  <a:rPr lang="en-US" b="1" dirty="0" smtClean="0">
                    <a:solidFill>
                      <a:schemeClr val="tx2">
                        <a:lumMod val="50000"/>
                      </a:schemeClr>
                    </a:solidFill>
                    <a:latin typeface="TH SarabunPSK" pitchFamily="34" charset="-34"/>
                    <a:cs typeface="TH SarabunPSK" pitchFamily="34" charset="-34"/>
                  </a:rPr>
                  <a:t>n = </a:t>
                </a:r>
                <a:r>
                  <a:rPr lang="th-TH" b="1" dirty="0" smtClean="0">
                    <a:solidFill>
                      <a:schemeClr val="tx2">
                        <a:lumMod val="50000"/>
                      </a:schemeClr>
                    </a:solidFill>
                    <a:latin typeface="TH SarabunPSK" pitchFamily="34" charset="-34"/>
                    <a:cs typeface="TH SarabunPSK" pitchFamily="34" charset="-34"/>
                  </a:rPr>
                  <a:t>แถบมืดที่ 1, 2, 3, ...</a:t>
                </a:r>
              </a:p>
              <a:p>
                <a:r>
                  <a:rPr lang="th-TH" b="1" dirty="0">
                    <a:solidFill>
                      <a:schemeClr val="tx2">
                        <a:lumMod val="50000"/>
                      </a:schemeClr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b="1" dirty="0" smtClean="0">
                    <a:solidFill>
                      <a:schemeClr val="tx2">
                        <a:lumMod val="50000"/>
                      </a:schemeClr>
                    </a:solidFill>
                    <a:latin typeface="TH SarabunPSK" pitchFamily="34" charset="-34"/>
                    <a:cs typeface="TH SarabunPSK" pitchFamily="34" charset="-34"/>
                  </a:rPr>
                  <a:t>    </a:t>
                </a:r>
                <a:r>
                  <a:rPr lang="en-US" b="1" dirty="0" smtClean="0">
                    <a:solidFill>
                      <a:schemeClr val="tx2">
                        <a:lumMod val="50000"/>
                      </a:schemeClr>
                    </a:solidFill>
                    <a:latin typeface="TH SarabunPSK" pitchFamily="34" charset="-34"/>
                    <a:cs typeface="TH SarabunPSK" pitchFamily="34" charset="-34"/>
                  </a:rPr>
                  <a:t> a = </a:t>
                </a:r>
                <a:r>
                  <a:rPr lang="th-TH" b="1" dirty="0" smtClean="0">
                    <a:solidFill>
                      <a:schemeClr val="tx2">
                        <a:lumMod val="50000"/>
                      </a:schemeClr>
                    </a:solidFill>
                    <a:latin typeface="TH SarabunPSK" pitchFamily="34" charset="-34"/>
                    <a:cs typeface="TH SarabunPSK" pitchFamily="34" charset="-34"/>
                  </a:rPr>
                  <a:t>ความกว้างของช่อง</a:t>
                </a:r>
                <a:r>
                  <a:rPr lang="th-TH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H SarabunPSK" pitchFamily="34" charset="-34"/>
                    <a:cs typeface="TH SarabunPSK" pitchFamily="34" charset="-34"/>
                  </a:rPr>
                  <a:t>แคบส</a:t>
                </a:r>
                <a:r>
                  <a:rPr lang="th-TH" b="1" dirty="0" smtClean="0">
                    <a:solidFill>
                      <a:schemeClr val="tx2">
                        <a:lumMod val="50000"/>
                      </a:schemeClr>
                    </a:solidFill>
                    <a:latin typeface="TH SarabunPSK" pitchFamily="34" charset="-34"/>
                    <a:cs typeface="TH SarabunPSK" pitchFamily="34" charset="-34"/>
                  </a:rPr>
                  <a:t>ลิตเดี่ยว</a:t>
                </a:r>
              </a:p>
              <a:p>
                <a:r>
                  <a:rPr lang="th-TH" sz="26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ความกว้างของแถบสว่างกลาง </a:t>
                </a:r>
                <a:r>
                  <a:rPr lang="en-US" sz="26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= 2x</a:t>
                </a:r>
                <a:r>
                  <a:rPr lang="th-TH" sz="26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endParaRPr lang="en-US" sz="26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r>
                  <a:rPr lang="th-TH" sz="26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ความ</a:t>
                </a:r>
                <a:r>
                  <a:rPr lang="th-TH" sz="2600" b="1" dirty="0" err="1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กว้างส</a:t>
                </a:r>
                <a:r>
                  <a:rPr lang="th-TH" sz="26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ลิตเพิ่ม แถบสว่างกลางจะแคบลง</a:t>
                </a:r>
                <a:r>
                  <a:rPr lang="en-US" sz="26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</a:p>
              <a:p>
                <a:r>
                  <a:rPr lang="th-TH" sz="26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ปรากฏการณ์เลี้ยวเบนของแสง</a:t>
                </a:r>
                <a:r>
                  <a:rPr lang="th-TH" sz="2600" b="1" dirty="0" err="1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โดยสลิต</a:t>
                </a:r>
                <a:r>
                  <a:rPr lang="th-TH" sz="26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เดี่ยวจะเกิดพร้อมกับการแทรกสอดของแสง</a:t>
                </a:r>
                <a:r>
                  <a:rPr lang="th-TH" sz="2600" b="1" dirty="0" err="1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โดยสลิต</a:t>
                </a:r>
                <a:r>
                  <a:rPr lang="th-TH" sz="26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คู่</a:t>
                </a:r>
                <a:endParaRPr lang="th-TH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สี่เหลี่ยมผืนผ้า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933056"/>
                <a:ext cx="8428911" cy="2781211"/>
              </a:xfrm>
              <a:prstGeom prst="rect">
                <a:avLst/>
              </a:prstGeom>
              <a:blipFill rotWithShape="1">
                <a:blip r:embed="rId3"/>
                <a:stretch>
                  <a:fillRect l="-1446" r="-289" b="-328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149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light2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39552" y="798566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 1 เมื่อให้แสงความยาวคลื่น 450 นาโนเมตร </a:t>
            </a:r>
            <a:r>
              <a:rPr lang="th-TH" sz="3200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ผ่านส</a:t>
            </a:r>
            <a:r>
              <a:rPr lang="th-TH" sz="32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ลิตเดี่ยว ปรากฏว่าแถบมืดแถบแรกทำมุม 30 องศากับแนวกลาง ความกว้างของ</a:t>
            </a:r>
          </a:p>
          <a:p>
            <a:r>
              <a:rPr lang="th-TH" sz="3200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สลิต</a:t>
            </a:r>
            <a:r>
              <a:rPr lang="th-TH" sz="32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มีค่าเท่าใด (900 </a:t>
            </a:r>
            <a:r>
              <a:rPr lang="en-US" sz="32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nm)</a:t>
            </a:r>
            <a:endParaRPr lang="th-TH" sz="32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8402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light2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สี่เหลี่ยมผืนผ้า 4"/>
              <p:cNvSpPr/>
              <p:nvPr/>
            </p:nvSpPr>
            <p:spPr>
              <a:xfrm>
                <a:off x="539552" y="798566"/>
                <a:ext cx="8208912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ตัวอย่าง 2 แสงเลเซอร์ความยาวคลื่น 630 นาโนเมตรฉาย</a:t>
                </a:r>
                <a:r>
                  <a:rPr lang="th-TH" sz="3200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ผ่านส</a:t>
                </a:r>
                <a:r>
                  <a:rPr lang="th-TH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ลิตเดี่ยว ปรากฏว่าบนฉากที่ห่าง</a:t>
                </a:r>
                <a:r>
                  <a:rPr lang="th-TH" sz="3200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จากส</a:t>
                </a:r>
                <a:r>
                  <a:rPr lang="th-TH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ลิต 3 เมตร เป็นแถบสว่างหลายแถบ ระยะระหว่างจุดมืด 2 ข้างของแถบสว่างที่กว้างที่สุดเป็น 1.5 เซนติเมตร </a:t>
                </a:r>
                <a:r>
                  <a:rPr lang="th-TH" sz="3200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สลิต</a:t>
                </a:r>
                <a:r>
                  <a:rPr lang="th-TH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นี้กว้างเท่าใด (252 </a:t>
                </a:r>
                <a14:m>
                  <m:oMath xmlns:m="http://schemas.openxmlformats.org/officeDocument/2006/math">
                    <m:r>
                      <a:rPr lang="th-TH" sz="32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𝝁</m:t>
                    </m:r>
                  </m:oMath>
                </a14:m>
                <a:r>
                  <a:rPr lang="en-US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m)</a:t>
                </a:r>
                <a:endParaRPr lang="th-TH" sz="32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5" name="สี่เหลี่ยมผืนผ้า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798566"/>
                <a:ext cx="8208912" cy="2062103"/>
              </a:xfrm>
              <a:prstGeom prst="rect">
                <a:avLst/>
              </a:prstGeom>
              <a:blipFill rotWithShape="1">
                <a:blip r:embed="rId2"/>
                <a:stretch>
                  <a:fillRect l="-1932" t="-3846" r="-1709" b="-9763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0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light2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39552" y="798566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 3 แสงสีเหลืองความยาวคลื่น 590 นาโนเมตร เป็นลำขนานฉาย</a:t>
            </a:r>
            <a:r>
              <a:rPr lang="th-TH" sz="3200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ผ่านส</a:t>
            </a:r>
            <a:r>
              <a:rPr lang="th-TH" sz="32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ลิตเดี่ยว กว้าง 250 ไมโครเมตร ความกว้างของแถบสว่างกลางที่ตกบนฉากที่ห่างออกไปที่ระยะ 50 เซนติเมตร จะเป็นเท่าใด (2.36 </a:t>
            </a:r>
            <a:r>
              <a:rPr lang="en-US" sz="32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m</a:t>
            </a:r>
            <a:r>
              <a:rPr lang="en-US" sz="3200" b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m</a:t>
            </a:r>
            <a:r>
              <a:rPr lang="en-US" sz="32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32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50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4824536"/>
          </a:xfrm>
        </p:spPr>
        <p:txBody>
          <a:bodyPr>
            <a:normAutofit/>
          </a:bodyPr>
          <a:lstStyle/>
          <a:p>
            <a:pPr algn="l" fontAlgn="base">
              <a:spcBef>
                <a:spcPts val="1800"/>
              </a:spcBef>
            </a:pPr>
            <a:r>
              <a:rPr lang="th-TH" sz="3600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เกรต</a:t>
            </a:r>
            <a:r>
              <a:rPr lang="th-TH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ติง (</a:t>
            </a:r>
            <a:r>
              <a:rPr lang="en-US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Grating)</a:t>
            </a:r>
          </a:p>
          <a:p>
            <a:pPr algn="l" fontAlgn="base"/>
            <a:r>
              <a:rPr lang="en-US" sz="3600" dirty="0" smtClean="0"/>
              <a:t>     </a:t>
            </a:r>
            <a:r>
              <a:rPr lang="th-TH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เกรต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ติง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คือ 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อุปกรณ์ 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ที่ใช้ในการ</a:t>
            </a:r>
            <a:r>
              <a:rPr lang="th-TH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ตรวจสอบสเปรค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ของแสงและหาความยาวคลื่นแสง โดยอาศัย คุณสมบัติการแทรกสอดของคลื่น  ลักษณะของ</a:t>
            </a:r>
            <a:r>
              <a:rPr lang="th-TH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เกรต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ติง จะเป็นแผ่นวัสดุบางที่ถูกแบ่งออกเป็นช่องขนานซึ่งอยู่ชิดกันมาก โดยทั่วไปใน 1 เซนติเมตร แบ่งออกเป็น 10,000 ช่อง</a:t>
            </a:r>
            <a:endParaRPr lang="en-US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light2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67544" y="1874729"/>
            <a:ext cx="6390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1800"/>
              </a:spcBef>
            </a:pPr>
            <a:endParaRPr lang="th-TH" dirty="0"/>
          </a:p>
        </p:txBody>
      </p:sp>
      <p:pic>
        <p:nvPicPr>
          <p:cNvPr id="5122" name="Picture 2" descr="http://1.bp.blogspot.com/_L9NdDKICYyk/TShAlq7_OTI/AAAAAAAAABc/GHbV27T2Abo/s1600/grating1+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70648"/>
            <a:ext cx="3312368" cy="295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90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3415075"/>
          </a:xfrm>
        </p:spPr>
        <p:txBody>
          <a:bodyPr>
            <a:normAutofit/>
          </a:bodyPr>
          <a:lstStyle/>
          <a:p>
            <a:pPr algn="l" fontAlgn="base">
              <a:spcBef>
                <a:spcPts val="1800"/>
              </a:spcBef>
            </a:pPr>
            <a:r>
              <a:rPr lang="th-TH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เมื่อให้แสงขาวผ่าน</a:t>
            </a:r>
            <a:r>
              <a:rPr lang="th-TH" sz="3600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เกรต</a:t>
            </a:r>
            <a:r>
              <a:rPr lang="th-TH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ติง</a:t>
            </a:r>
            <a:endParaRPr lang="en-US" sz="36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 fontAlgn="base"/>
            <a:r>
              <a:rPr lang="en-US" sz="3600" dirty="0" smtClean="0"/>
              <a:t>     </a:t>
            </a:r>
            <a:endParaRPr lang="th-TH" sz="2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light2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67544" y="1874729"/>
            <a:ext cx="6390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1800"/>
              </a:spcBef>
            </a:pPr>
            <a:endParaRPr lang="th-TH" dirty="0"/>
          </a:p>
        </p:txBody>
      </p:sp>
      <p:pic>
        <p:nvPicPr>
          <p:cNvPr id="17410" name="Picture 2" descr="http://skullsinthestars.files.wordpress.com/2010/03/diffractiongra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61" y="1874729"/>
            <a:ext cx="3238500" cy="211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gemologyproject.com/wiki/images/7/70/Diffrac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84228"/>
            <a:ext cx="41148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6" t="23268" r="24309" b="53464"/>
          <a:stretch/>
        </p:blipFill>
        <p:spPr bwMode="auto">
          <a:xfrm>
            <a:off x="467544" y="4293096"/>
            <a:ext cx="5190893" cy="199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67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83906"/>
            <a:ext cx="8352928" cy="3415075"/>
          </a:xfrm>
        </p:spPr>
        <p:txBody>
          <a:bodyPr>
            <a:normAutofit/>
          </a:bodyPr>
          <a:lstStyle/>
          <a:p>
            <a:pPr algn="l" fontAlgn="base">
              <a:spcBef>
                <a:spcPts val="1800"/>
              </a:spcBef>
            </a:pPr>
            <a:r>
              <a:rPr lang="th-TH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เมื่อให้แสงขาวผ่าน</a:t>
            </a:r>
            <a:r>
              <a:rPr lang="th-TH" sz="3600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เกรต</a:t>
            </a:r>
            <a:r>
              <a:rPr lang="th-TH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ติง</a:t>
            </a:r>
            <a:endParaRPr lang="en-US" sz="36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 fontAlgn="base"/>
            <a:r>
              <a:rPr lang="en-US" sz="3600" dirty="0" smtClean="0"/>
              <a:t>     </a:t>
            </a:r>
            <a:endParaRPr lang="th-TH" sz="2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light2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67544" y="1874729"/>
            <a:ext cx="6390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1800"/>
              </a:spcBef>
            </a:pPr>
            <a:endParaRPr lang="th-TH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6" t="23268" r="24309" b="53464"/>
          <a:stretch/>
        </p:blipFill>
        <p:spPr bwMode="auto">
          <a:xfrm>
            <a:off x="1691680" y="1439855"/>
            <a:ext cx="674622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สี่เหลี่ยมผืนผ้า 8"/>
              <p:cNvSpPr/>
              <p:nvPr/>
            </p:nvSpPr>
            <p:spPr>
              <a:xfrm>
                <a:off x="1331640" y="4221088"/>
                <a:ext cx="3320140" cy="2442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chemeClr val="tx2">
                        <a:lumMod val="50000"/>
                      </a:schemeClr>
                    </a:solidFill>
                    <a:cs typeface="TH SarabunPSK" pitchFamily="34" charset="-34"/>
                  </a:rPr>
                  <a:t>d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TH SarabunPSK" pitchFamily="34" charset="-34"/>
                      </a:rPr>
                      <m:t>𝒔𝒊𝒏</m:t>
                    </m:r>
                    <m:r>
                      <a:rPr lang="en-US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𝜽</m:t>
                    </m:r>
                    <m:r>
                      <a:rPr lang="en-US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H SarabunPSK" pitchFamily="34" charset="-34"/>
                          </a:rPr>
                          <m:t>𝒅𝑿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H SarabunPSK" pitchFamily="34" charset="-34"/>
                          </a:rPr>
                          <m:t>𝑫</m:t>
                        </m:r>
                      </m:den>
                    </m:f>
                    <m:r>
                      <a:rPr lang="en-US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r>
                      <a:rPr lang="en-US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TH SarabunPSK" pitchFamily="34" charset="-34"/>
                      </a:rPr>
                      <m:t>𝒏</m:t>
                    </m:r>
                    <m:r>
                      <a:rPr lang="en-US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𝝀</m:t>
                    </m:r>
                  </m:oMath>
                </a14:m>
                <a:endParaRPr lang="en-US" b="1" dirty="0" smtClean="0">
                  <a:solidFill>
                    <a:schemeClr val="tx2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r>
                  <a:rPr lang="th-TH" b="1" dirty="0" smtClean="0">
                    <a:solidFill>
                      <a:schemeClr val="tx2">
                        <a:lumMod val="50000"/>
                      </a:schemeClr>
                    </a:solidFill>
                    <a:latin typeface="TH SarabunPSK" pitchFamily="34" charset="-34"/>
                    <a:cs typeface="TH SarabunPSK" pitchFamily="34" charset="-34"/>
                  </a:rPr>
                  <a:t>เมื่อ </a:t>
                </a:r>
                <a:r>
                  <a:rPr lang="en-US" b="1" dirty="0" smtClean="0">
                    <a:solidFill>
                      <a:schemeClr val="tx2">
                        <a:lumMod val="50000"/>
                      </a:schemeClr>
                    </a:solidFill>
                    <a:latin typeface="TH SarabunPSK" pitchFamily="34" charset="-34"/>
                    <a:cs typeface="TH SarabunPSK" pitchFamily="34" charset="-34"/>
                  </a:rPr>
                  <a:t>n = </a:t>
                </a:r>
                <a:r>
                  <a:rPr lang="th-TH" b="1" dirty="0" smtClean="0">
                    <a:solidFill>
                      <a:schemeClr val="tx2">
                        <a:lumMod val="50000"/>
                      </a:schemeClr>
                    </a:solidFill>
                    <a:latin typeface="TH SarabunPSK" pitchFamily="34" charset="-34"/>
                    <a:cs typeface="TH SarabunPSK" pitchFamily="34" charset="-34"/>
                  </a:rPr>
                  <a:t>แถบสว่างที่ </a:t>
                </a:r>
                <a:r>
                  <a:rPr lang="th-TH" b="1" dirty="0" smtClean="0">
                    <a:solidFill>
                      <a:schemeClr val="tx2">
                        <a:lumMod val="50000"/>
                      </a:schemeClr>
                    </a:solidFill>
                    <a:latin typeface="TH SarabunPSK" pitchFamily="34" charset="-34"/>
                    <a:cs typeface="TH SarabunPSK" pitchFamily="34" charset="-34"/>
                  </a:rPr>
                  <a:t>1, 2, 3, ...</a:t>
                </a:r>
              </a:p>
              <a:p>
                <a:r>
                  <a:rPr lang="th-TH" b="1" dirty="0">
                    <a:solidFill>
                      <a:schemeClr val="tx2">
                        <a:lumMod val="50000"/>
                      </a:schemeClr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b="1" dirty="0" smtClean="0">
                    <a:solidFill>
                      <a:schemeClr val="tx2">
                        <a:lumMod val="50000"/>
                      </a:schemeClr>
                    </a:solidFill>
                    <a:latin typeface="TH SarabunPSK" pitchFamily="34" charset="-34"/>
                    <a:cs typeface="TH SarabunPSK" pitchFamily="34" charset="-34"/>
                  </a:rPr>
                  <a:t>    </a:t>
                </a:r>
                <a:r>
                  <a:rPr lang="en-US" b="1" dirty="0" smtClean="0">
                    <a:solidFill>
                      <a:schemeClr val="tx2">
                        <a:lumMod val="50000"/>
                      </a:schemeClr>
                    </a:solidFill>
                    <a:latin typeface="TH SarabunPSK" pitchFamily="34" charset="-34"/>
                    <a:cs typeface="TH SarabunPSK" pitchFamily="34" charset="-34"/>
                  </a:rPr>
                  <a:t> d = </a:t>
                </a:r>
                <a:r>
                  <a:rPr lang="th-TH" b="1" dirty="0" smtClean="0">
                    <a:solidFill>
                      <a:schemeClr val="tx2">
                        <a:lumMod val="50000"/>
                      </a:schemeClr>
                    </a:solidFill>
                    <a:latin typeface="TH SarabunPSK" pitchFamily="34" charset="-34"/>
                    <a:cs typeface="TH SarabunPSK" pitchFamily="34" charset="-34"/>
                  </a:rPr>
                  <a:t>ระยะห่างระหว่างช่อง</a:t>
                </a:r>
              </a:p>
              <a:p>
                <a:r>
                  <a:rPr lang="th-TH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แถบสว่างทั้งหมด </a:t>
                </a:r>
                <a:r>
                  <a:rPr lang="en-US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= 2n+1</a:t>
                </a:r>
              </a:p>
              <a:p>
                <a:r>
                  <a:rPr lang="th-TH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แถบสเปกตรัมทั้งหมด </a:t>
                </a:r>
                <a:r>
                  <a:rPr lang="en-US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= 2n</a:t>
                </a:r>
                <a:endParaRPr lang="th-TH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สี่เหลี่ยมผืนผ้า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221088"/>
                <a:ext cx="3320140" cy="2442656"/>
              </a:xfrm>
              <a:prstGeom prst="rect">
                <a:avLst/>
              </a:prstGeom>
              <a:blipFill rotWithShape="1">
                <a:blip r:embed="rId3"/>
                <a:stretch>
                  <a:fillRect l="-3670" r="-2752" b="-448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04048" y="4221088"/>
                <a:ext cx="3600400" cy="2037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dirty="0" smtClean="0"/>
                  <a:t>เมื่อ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b="0" dirty="0" smtClean="0"/>
                  <a:t>  </a:t>
                </a:r>
                <a:r>
                  <a:rPr lang="th-TH" dirty="0" smtClean="0"/>
                  <a:t>ช่อง/เมตร</a:t>
                </a:r>
                <a:endParaRPr lang="en-US" b="0" dirty="0" smtClean="0"/>
              </a:p>
              <a:p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th-TH" dirty="0" smtClean="0"/>
                  <a:t>ช่อง/เดซิเมตร</a:t>
                </a:r>
                <a:endParaRPr lang="en-US" b="0" dirty="0" smtClean="0"/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  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th-TH" dirty="0" smtClean="0"/>
                  <a:t>ช่อง/เซนติเมตร</a:t>
                </a:r>
                <a:endParaRPr lang="th-TH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221088"/>
                <a:ext cx="3600400" cy="2037866"/>
              </a:xfrm>
              <a:prstGeom prst="rect">
                <a:avLst/>
              </a:prstGeom>
              <a:blipFill rotWithShape="1">
                <a:blip r:embed="rId4"/>
                <a:stretch>
                  <a:fillRect l="-3559" b="-567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735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4824536"/>
          </a:xfrm>
        </p:spPr>
        <p:txBody>
          <a:bodyPr>
            <a:normAutofit/>
          </a:bodyPr>
          <a:lstStyle/>
          <a:p>
            <a:pPr algn="l" fontAlgn="base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 1 </a:t>
            </a:r>
            <a:r>
              <a:rPr lang="th-TH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เกรต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ติงชนิด 10,000 เส้นต่อเซนติเมตร ถ้าฉาย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แสงตก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ตั้งฉากกับ</a:t>
            </a:r>
            <a:r>
              <a:rPr lang="th-TH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เกรต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ติง แถบสว่างที่เกิดขึ้นแถบแรกบนจอ อยู่ห่างจากแนวกลางเป็นมุม 30 องศา แสงสีนี้มีความยาวคลื่น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เท่าใด (500</a:t>
            </a:r>
            <a: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nm)</a:t>
            </a:r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 fontAlgn="base">
              <a:spcBef>
                <a:spcPts val="1800"/>
              </a:spcBef>
            </a:pPr>
            <a:endParaRPr lang="en-US" sz="36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 fontAlgn="base"/>
            <a:r>
              <a:rPr lang="en-US" sz="3600" dirty="0" smtClean="0"/>
              <a:t>     </a:t>
            </a:r>
            <a:endParaRPr lang="th-TH" sz="2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light2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67544" y="1874729"/>
            <a:ext cx="6390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1800"/>
              </a:spcBef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7767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4824536"/>
          </a:xfrm>
        </p:spPr>
        <p:txBody>
          <a:bodyPr>
            <a:normAutofit/>
          </a:bodyPr>
          <a:lstStyle/>
          <a:p>
            <a:pPr algn="l" fontAlgn="base"/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 2 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กำหนด</a:t>
            </a:r>
            <a:r>
              <a:rPr lang="th-TH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เกรต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ติง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มี 5000 เส้นต่อ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เซนติเมตร 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จะเกิดสเปคตรัมแถบ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สีเต็มชุด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กี่ชุด กำหนดว่าตาเห็นแสงใน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ช่องความ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ยาวคลื่น 400-700 นาโน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เมตร </a:t>
            </a:r>
            <a: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(4 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ชุด</a:t>
            </a:r>
            <a: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sz="36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 fontAlgn="base"/>
            <a:r>
              <a:rPr lang="en-US" sz="3600" dirty="0" smtClean="0"/>
              <a:t>     </a:t>
            </a:r>
            <a:endParaRPr lang="th-TH" sz="2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light2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67544" y="1874729"/>
            <a:ext cx="6390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1800"/>
              </a:spcBef>
            </a:pP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51520" y="5733256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**การ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มองเห็น </a:t>
            </a:r>
            <a:r>
              <a:rPr lang="en-US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Spectrum 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ได้ครบชุดแสดงว่าจะต้องเห็นแสงสี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แดง(700</a:t>
            </a:r>
            <a:r>
              <a:rPr lang="en-US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nm)</a:t>
            </a:r>
            <a:endParaRPr lang="th-TH" sz="32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002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4824536"/>
          </a:xfrm>
        </p:spPr>
        <p:txBody>
          <a:bodyPr>
            <a:normAutofit/>
          </a:bodyPr>
          <a:lstStyle/>
          <a:p>
            <a:pPr algn="l" fontAlgn="base"/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 3 ให้แสงสีเดียวความยาวคลื่น 600 นาโนเมตร ผ่าน</a:t>
            </a:r>
            <a:r>
              <a:rPr lang="th-TH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เกรต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ติงที่มีจำนวนเส้น 5,000เส้น/เซนติเมตร จงหาจำนวนแถบสว่างทั้งหมดที่เป็นไปได้</a:t>
            </a:r>
            <a: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7</a:t>
            </a:r>
            <a: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แถบ</a:t>
            </a:r>
            <a: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sz="36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 fontAlgn="base"/>
            <a:r>
              <a:rPr lang="en-US" sz="3600" dirty="0" smtClean="0"/>
              <a:t>     </a:t>
            </a:r>
            <a:endParaRPr lang="th-TH" sz="2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light2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67544" y="1874729"/>
            <a:ext cx="6390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1800"/>
              </a:spcBef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0455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4824536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th-TH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การแทรกสอดของแสง</a:t>
            </a:r>
            <a:r>
              <a:rPr lang="th-TH" sz="36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6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Interference)</a:t>
            </a:r>
          </a:p>
          <a:p>
            <a:pPr algn="l"/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เกิดได้ต่อเมื่อคลื่นแสง 2 ขบวนเคลื่อนที่มาพบกัน จะเกิดการรวมตัวกันและแทรกสอดกันเกิดเป็นแถบมืดและแถบสว่างบนฉาก โดยแหล่งกำเนิดแสงจะต้องเป็นแหล่งกำเนิดอาพันธ์ (</a:t>
            </a:r>
            <a:r>
              <a:rPr lang="en-US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Coherent Source)</a:t>
            </a:r>
            <a:r>
              <a:rPr lang="en-US" sz="36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en-US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นักวิทยาศาสตร์ที่ประสบความสำเร็จในการทดลองเพื่อทดสอบทฤษฎี คือ </a:t>
            </a:r>
            <a:r>
              <a:rPr lang="th-TH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โทมัส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ยัง นักวิทยาศาสตร์ชาวอังกฤษ</a:t>
            </a:r>
          </a:p>
          <a:p>
            <a:pPr algn="l"/>
            <a:endParaRPr lang="th-TH" sz="2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light2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 descr="http://upload.wikimedia.org/wikipedia/commons/thumb/9/9f/Thomas_Young_%28scientist%29.jpg/250px-Thomas_Young_%28scientist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43" y="4149080"/>
            <a:ext cx="1688656" cy="214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82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4824536"/>
          </a:xfrm>
        </p:spPr>
        <p:txBody>
          <a:bodyPr>
            <a:normAutofit/>
          </a:bodyPr>
          <a:lstStyle/>
          <a:p>
            <a:pPr algn="l" fontAlgn="base"/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 4 แสงความยาวคลื่น 500 นาโนเมตร พุ่งผ่าน</a:t>
            </a:r>
            <a:r>
              <a:rPr lang="th-TH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เกรต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ติง พบว่าแถบสว่างที่ 4 ทำมุมกับแถบสว่างกลาง 30 องศา จงหาจำนวนช่อง/เซนติเมตร</a:t>
            </a:r>
            <a: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(2,500 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ช่อง/เซนติเมตร)</a:t>
            </a:r>
            <a:endParaRPr lang="en-US" sz="36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 fontAlgn="base"/>
            <a:r>
              <a:rPr lang="en-US" sz="3600" dirty="0" smtClean="0"/>
              <a:t>     </a:t>
            </a:r>
            <a:endParaRPr lang="th-TH" sz="2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light2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67544" y="1874729"/>
            <a:ext cx="6390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1800"/>
              </a:spcBef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7592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64704"/>
                <a:ext cx="8352928" cy="4824536"/>
              </a:xfrm>
            </p:spPr>
            <p:txBody>
              <a:bodyPr>
                <a:normAutofit/>
              </a:bodyPr>
              <a:lstStyle/>
              <a:p>
                <a:pPr algn="l" fontAlgn="base"/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ตัวอย่าง </a:t>
                </a:r>
                <a:r>
                  <a:rPr lang="th-TH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5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ฉายแสงที่มีความถี่ </a:t>
                </a:r>
                <a14:m>
                  <m:oMath xmlns:m="http://schemas.openxmlformats.org/officeDocument/2006/math">
                    <m:r>
                      <a:rPr lang="th-TH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𝟔</m:t>
                    </m:r>
                    <m:r>
                      <a:rPr lang="th-TH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th-TH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th-TH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𝟏𝟒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เฮิรตซ์</a:t>
                </a:r>
                <a:r>
                  <a:rPr lang="en-US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ผ่าน</a:t>
                </a:r>
                <a:r>
                  <a:rPr lang="th-TH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เกรต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ติงไปตกบนฉากที่ห่างจาก</a:t>
                </a:r>
                <a:r>
                  <a:rPr lang="th-TH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เกรต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ติง 1.0 เมตร</a:t>
                </a:r>
                <a:r>
                  <a:rPr lang="en-US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ปรากฏว่าแถบสว่างที่ 2 ทำมุม 53 องศา นับจากศูนย์กลางของแถบสว่างกลาง </a:t>
                </a:r>
                <a:r>
                  <a:rPr lang="th-TH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เกรต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ติงที่ใช้มีจำนวนช่องกี่ช่อง/มิลลิเมตร</a:t>
                </a:r>
                <a:r>
                  <a:rPr lang="en-US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(800 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ช่อง/มิลลิเมตร</a:t>
                </a:r>
                <a:r>
                  <a:rPr lang="en-US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)</a:t>
                </a:r>
                <a:endParaRPr lang="en-US" sz="36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 fontAlgn="base"/>
                <a:r>
                  <a:rPr lang="en-US" sz="3600" dirty="0" smtClean="0"/>
                  <a:t>     </a:t>
                </a:r>
                <a:endParaRPr lang="th-TH" sz="28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64704"/>
                <a:ext cx="8352928" cy="4824536"/>
              </a:xfrm>
              <a:blipFill rotWithShape="1">
                <a:blip r:embed="rId2"/>
                <a:stretch>
                  <a:fillRect l="-1898" t="-884" r="-109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light2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67544" y="1874729"/>
            <a:ext cx="6390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1800"/>
              </a:spcBef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7592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4824536"/>
          </a:xfrm>
        </p:spPr>
        <p:txBody>
          <a:bodyPr>
            <a:normAutofit/>
          </a:bodyPr>
          <a:lstStyle/>
          <a:p>
            <a:pPr algn="l" fontAlgn="base"/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การกระเจิงของแสง</a:t>
            </a:r>
            <a:endParaRPr lang="en-US" sz="36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 fontAlgn="base"/>
            <a:r>
              <a:rPr lang="en-US" sz="3600" dirty="0" smtClean="0"/>
              <a:t>     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การกระเจิงของแสง (</a:t>
            </a:r>
            <a:r>
              <a:rPr lang="en-US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Scattering) 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คือ ปรากฏการณ์ที่แสงกระจัดกระจายไปโดยรอบ เมื่อแสงเดินผ่านผ่านโมเลกุลต่าง ๆ โดยแสงที่มีความยาวคลื่นน้อยจะสามารถกระเจิงแสงได้ดีกว่าแสงที่มีความยาวคลื่นสูง</a:t>
            </a:r>
          </a:p>
          <a:p>
            <a:pPr algn="l" fontAlgn="base"/>
            <a:endParaRPr lang="th-TH" sz="2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light2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67544" y="1874729"/>
            <a:ext cx="6390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1800"/>
              </a:spcBef>
            </a:pPr>
            <a:endParaRPr lang="th-TH" dirty="0"/>
          </a:p>
        </p:txBody>
      </p:sp>
      <p:pic>
        <p:nvPicPr>
          <p:cNvPr id="18434" name="Picture 2" descr="http://portal.edu.chula.ac.th/lesa_cd/assets/document/LESA212/6/scattering/blue_scatter_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56992"/>
            <a:ext cx="28575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portal.edu.chula.ac.th/lesa_cd/assets/document/LESA212/6/scattering/red_scatter_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874" y="3409379"/>
            <a:ext cx="28575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>
            <a:off x="1907704" y="5657733"/>
            <a:ext cx="1896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ท้องฟ้าเวลากลางวัน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706082" y="5647524"/>
            <a:ext cx="2303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ท้องฟ้ารุ่งเช้าและยามเย็น</a:t>
            </a:r>
          </a:p>
        </p:txBody>
      </p:sp>
    </p:spTree>
    <p:extLst>
      <p:ext uri="{BB962C8B-B14F-4D97-AF65-F5344CB8AC3E}">
        <p14:creationId xmlns:p14="http://schemas.microsoft.com/office/powerpoint/2010/main" val="316240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light2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4" name="Picture 2" descr="http://thaigoodview.com/files/u30428/interferen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920" y="1697332"/>
            <a:ext cx="3516255" cy="403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467544" y="692696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ให้แสงเดิน</a:t>
            </a:r>
            <a:r>
              <a:rPr lang="th-TH" sz="3200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ทางผ่านส</a:t>
            </a:r>
            <a:r>
              <a:rPr lang="th-TH" sz="32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ลิตคู่(</a:t>
            </a:r>
            <a:r>
              <a:rPr lang="en-US" sz="32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double slit)</a:t>
            </a:r>
            <a:endParaRPr lang="th-TH" sz="32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6" name="Picture 4" descr="http://h2physics.org/wp-content/uploads/2009/08/young2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28" y="1836996"/>
            <a:ext cx="5199413" cy="375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95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light2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67544" y="692696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สมการการแทรกสอดของแสง</a:t>
            </a:r>
          </a:p>
        </p:txBody>
      </p:sp>
      <p:pic>
        <p:nvPicPr>
          <p:cNvPr id="7170" name="Picture 2" descr="http://www.rmutphysics.com/physics/oldfront/62/light1/ligh_21_files/image0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80475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0" y="4786590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6876256" y="2996952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3693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light2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สี่เหลี่ยมผืนผ้า 4"/>
              <p:cNvSpPr/>
              <p:nvPr/>
            </p:nvSpPr>
            <p:spPr>
              <a:xfrm>
                <a:off x="539552" y="798566"/>
                <a:ext cx="820891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36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การแทรกสอดแบบเสริมกัน (แนวกลางเป็น</a:t>
                </a:r>
                <a:r>
                  <a:rPr lang="th-TH" sz="3600" b="1" dirty="0" err="1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แนวปฏิ</a:t>
                </a:r>
                <a:r>
                  <a:rPr lang="th-TH" sz="36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บัพ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36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𝑨</m:t>
                        </m:r>
                      </m:e>
                      <m:sub>
                        <m:r>
                          <a:rPr lang="th-TH" sz="36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36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)</a:t>
                </a:r>
                <a:endParaRPr lang="th-TH" sz="36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5" name="สี่เหลี่ยมผืนผ้า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798566"/>
                <a:ext cx="8208912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2303" t="-13208" b="-3584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สี่เหลี่ยมผืนผ้า 6"/>
              <p:cNvSpPr/>
              <p:nvPr/>
            </p:nvSpPr>
            <p:spPr>
              <a:xfrm>
                <a:off x="539552" y="1484784"/>
                <a:ext cx="8227100" cy="2011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b="1" dirty="0" smtClean="0">
                    <a:solidFill>
                      <a:schemeClr val="tx2">
                        <a:lumMod val="50000"/>
                      </a:schemeClr>
                    </a:solidFill>
                    <a:latin typeface="TH SarabunPSK" pitchFamily="34" charset="-34"/>
                    <a:cs typeface="TH SarabunPSK" pitchFamily="34" charset="-34"/>
                  </a:rPr>
                  <a:t>ให้จุด </a:t>
                </a:r>
                <a:r>
                  <a:rPr lang="en-US" b="1" dirty="0" smtClean="0">
                    <a:solidFill>
                      <a:schemeClr val="tx2">
                        <a:lumMod val="50000"/>
                      </a:schemeClr>
                    </a:solidFill>
                    <a:latin typeface="TH SarabunPSK" pitchFamily="34" charset="-34"/>
                    <a:cs typeface="TH SarabunPSK" pitchFamily="34" charset="-34"/>
                  </a:rPr>
                  <a:t>P </a:t>
                </a:r>
                <a:r>
                  <a:rPr lang="th-TH" b="1" dirty="0" smtClean="0">
                    <a:solidFill>
                      <a:schemeClr val="tx2">
                        <a:lumMod val="50000"/>
                      </a:schemeClr>
                    </a:solidFill>
                    <a:latin typeface="TH SarabunPSK" pitchFamily="34" charset="-34"/>
                    <a:cs typeface="TH SarabunPSK" pitchFamily="34" charset="-34"/>
                  </a:rPr>
                  <a:t>อยู่บนแนวแถบสว่าง  จะได้</a:t>
                </a:r>
                <a:endParaRPr lang="en-US" b="1" dirty="0" smtClean="0">
                  <a:solidFill>
                    <a:schemeClr val="tx2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H SarabunPSK" pitchFamily="34" charset="-34"/>
                          </a:rPr>
                          <m:t>𝑷</m:t>
                        </m:r>
                        <m:r>
                          <a:rPr lang="en-US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H SarabunPSK" pitchFamily="34" charset="-34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H SarabunPSK" pitchFamily="34" charset="-34"/>
                          </a:rPr>
                          <m:t>𝑷</m:t>
                        </m:r>
                      </m:e>
                    </m:d>
                    <m:r>
                      <a:rPr lang="en-US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r>
                      <a:rPr lang="en-US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TH SarabunPSK" pitchFamily="34" charset="-34"/>
                      </a:rPr>
                      <m:t>𝒅𝒔𝒊𝒏</m:t>
                    </m:r>
                    <m:r>
                      <a:rPr lang="en-US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𝜽</m:t>
                    </m:r>
                    <m:r>
                      <a:rPr lang="en-US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H SarabunPSK" pitchFamily="34" charset="-34"/>
                          </a:rPr>
                          <m:t>𝒅𝑿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H SarabunPSK" pitchFamily="34" charset="-34"/>
                          </a:rPr>
                          <m:t>𝑫</m:t>
                        </m:r>
                      </m:den>
                    </m:f>
                    <m:r>
                      <a:rPr lang="en-US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r>
                      <a:rPr lang="en-US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TH SarabunPSK" pitchFamily="34" charset="-34"/>
                      </a:rPr>
                      <m:t>𝒏</m:t>
                    </m:r>
                    <m:r>
                      <a:rPr lang="en-US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𝝀</m:t>
                    </m:r>
                  </m:oMath>
                </a14:m>
                <a:r>
                  <a:rPr lang="en-US" b="1" dirty="0" smtClean="0">
                    <a:solidFill>
                      <a:schemeClr val="tx2">
                        <a:lumMod val="50000"/>
                      </a:schemeClr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</a:p>
              <a:p>
                <a:r>
                  <a:rPr lang="th-TH" b="1" dirty="0" smtClean="0">
                    <a:solidFill>
                      <a:schemeClr val="tx2">
                        <a:lumMod val="50000"/>
                      </a:schemeClr>
                    </a:solidFill>
                    <a:latin typeface="TH SarabunPSK" pitchFamily="34" charset="-34"/>
                    <a:cs typeface="TH SarabunPSK" pitchFamily="34" charset="-34"/>
                  </a:rPr>
                  <a:t>เมื่อ</a:t>
                </a:r>
                <a:r>
                  <a:rPr lang="en-US" b="1" dirty="0" smtClean="0">
                    <a:solidFill>
                      <a:schemeClr val="tx2">
                        <a:lumMod val="50000"/>
                      </a:schemeClr>
                    </a:solidFill>
                    <a:latin typeface="TH SarabunPSK" pitchFamily="34" charset="-34"/>
                    <a:cs typeface="TH SarabunPSK" pitchFamily="34" charset="-34"/>
                  </a:rPr>
                  <a:t> n = </a:t>
                </a:r>
                <a:r>
                  <a:rPr lang="th-TH" b="1" dirty="0" smtClean="0">
                    <a:solidFill>
                      <a:schemeClr val="tx2">
                        <a:lumMod val="50000"/>
                      </a:schemeClr>
                    </a:solidFill>
                    <a:latin typeface="TH SarabunPSK" pitchFamily="34" charset="-34"/>
                    <a:cs typeface="TH SarabunPSK" pitchFamily="34" charset="-34"/>
                  </a:rPr>
                  <a:t>แถบสว่างที่ 1,2,3,...</a:t>
                </a:r>
                <a:r>
                  <a:rPr lang="en-US" b="1" dirty="0" smtClean="0">
                    <a:solidFill>
                      <a:schemeClr val="tx2">
                        <a:lumMod val="50000"/>
                      </a:schemeClr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</a:p>
              <a:p>
                <a:r>
                  <a:rPr lang="th-TH" b="1" dirty="0" smtClean="0">
                    <a:solidFill>
                      <a:schemeClr val="tx2">
                        <a:lumMod val="50000"/>
                      </a:schemeClr>
                    </a:solidFill>
                    <a:latin typeface="TH SarabunPSK" pitchFamily="34" charset="-34"/>
                    <a:cs typeface="TH SarabunPSK" pitchFamily="34" charset="-34"/>
                  </a:rPr>
                  <a:t>แถบสว่างทั้งหมด </a:t>
                </a:r>
                <a:r>
                  <a:rPr lang="en-US" b="1" dirty="0" smtClean="0">
                    <a:solidFill>
                      <a:schemeClr val="tx2">
                        <a:lumMod val="50000"/>
                      </a:schemeClr>
                    </a:solidFill>
                    <a:latin typeface="TH SarabunPSK" pitchFamily="34" charset="-34"/>
                    <a:cs typeface="TH SarabunPSK" pitchFamily="34" charset="-34"/>
                  </a:rPr>
                  <a:t>= 2n+1</a:t>
                </a:r>
                <a:endParaRPr lang="th-TH" b="1" dirty="0">
                  <a:solidFill>
                    <a:schemeClr val="tx2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7" name="สี่เหลี่ยมผืนผ้า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484784"/>
                <a:ext cx="8227100" cy="2011769"/>
              </a:xfrm>
              <a:prstGeom prst="rect">
                <a:avLst/>
              </a:prstGeom>
              <a:blipFill rotWithShape="1">
                <a:blip r:embed="rId3"/>
                <a:stretch>
                  <a:fillRect l="-1557" t="-3030" b="-757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สี่เหลี่ยมผืนผ้า 7"/>
          <p:cNvSpPr/>
          <p:nvPr/>
        </p:nvSpPr>
        <p:spPr>
          <a:xfrm>
            <a:off x="539552" y="350100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การแทรกสอด</a:t>
            </a:r>
            <a:r>
              <a:rPr lang="th-TH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แบบหักล้าง</a:t>
            </a:r>
            <a:r>
              <a:rPr lang="th-TH" sz="36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(</a:t>
            </a:r>
            <a:r>
              <a:rPr lang="th-TH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แถบมืด)</a:t>
            </a:r>
            <a:endParaRPr lang="th-TH" sz="36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สี่เหลี่ยมผืนผ้า 8"/>
              <p:cNvSpPr/>
              <p:nvPr/>
            </p:nvSpPr>
            <p:spPr>
              <a:xfrm>
                <a:off x="521364" y="4149080"/>
                <a:ext cx="8227100" cy="20324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b="1" dirty="0" smtClean="0">
                    <a:solidFill>
                      <a:schemeClr val="tx2">
                        <a:lumMod val="50000"/>
                      </a:schemeClr>
                    </a:solidFill>
                    <a:latin typeface="TH SarabunPSK" pitchFamily="34" charset="-34"/>
                    <a:cs typeface="TH SarabunPSK" pitchFamily="34" charset="-34"/>
                  </a:rPr>
                  <a:t>ให้จุด </a:t>
                </a:r>
                <a:r>
                  <a:rPr lang="en-US" b="1" dirty="0" smtClean="0">
                    <a:solidFill>
                      <a:schemeClr val="tx2">
                        <a:lumMod val="50000"/>
                      </a:schemeClr>
                    </a:solidFill>
                    <a:latin typeface="TH SarabunPSK" pitchFamily="34" charset="-34"/>
                    <a:cs typeface="TH SarabunPSK" pitchFamily="34" charset="-34"/>
                  </a:rPr>
                  <a:t>Q </a:t>
                </a:r>
                <a:r>
                  <a:rPr lang="th-TH" b="1" dirty="0" smtClean="0">
                    <a:solidFill>
                      <a:schemeClr val="tx2">
                        <a:lumMod val="50000"/>
                      </a:schemeClr>
                    </a:solidFill>
                    <a:latin typeface="TH SarabunPSK" pitchFamily="34" charset="-34"/>
                    <a:cs typeface="TH SarabunPSK" pitchFamily="34" charset="-34"/>
                  </a:rPr>
                  <a:t>อยู่บนแนวแถบมืด  จะได้</a:t>
                </a:r>
                <a:endParaRPr lang="en-US" b="1" dirty="0" smtClean="0">
                  <a:solidFill>
                    <a:schemeClr val="tx2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H SarabunPSK" pitchFamily="34" charset="-34"/>
                          </a:rPr>
                          <m:t>𝑸</m:t>
                        </m:r>
                        <m:r>
                          <a:rPr lang="en-US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H SarabunPSK" pitchFamily="34" charset="-34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H SarabunPSK" pitchFamily="34" charset="-34"/>
                          </a:rPr>
                          <m:t>𝑸</m:t>
                        </m:r>
                      </m:e>
                    </m:d>
                    <m:r>
                      <a:rPr lang="en-US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r>
                      <a:rPr lang="en-US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TH SarabunPSK" pitchFamily="34" charset="-34"/>
                      </a:rPr>
                      <m:t>𝒅𝒔𝒊𝒏</m:t>
                    </m:r>
                    <m:r>
                      <a:rPr lang="en-US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𝜽</m:t>
                    </m:r>
                    <m:r>
                      <a:rPr lang="en-US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H SarabunPSK" pitchFamily="34" charset="-34"/>
                          </a:rPr>
                          <m:t>𝒅𝑿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H SarabunPSK" pitchFamily="34" charset="-34"/>
                          </a:rPr>
                          <m:t>𝑫</m:t>
                        </m:r>
                      </m:den>
                    </m:f>
                    <m:r>
                      <a:rPr lang="en-US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TH SarabunPSK" pitchFamily="34" charset="-34"/>
                      </a:rPr>
                      <m:t>=(</m:t>
                    </m:r>
                    <m:r>
                      <a:rPr lang="en-US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TH SarabunPSK" pitchFamily="34" charset="-34"/>
                      </a:rPr>
                      <m:t>𝒏</m:t>
                    </m:r>
                    <m:r>
                      <a:rPr lang="en-US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TH SarabunPSK" pitchFamily="34" charset="-34"/>
                      </a:rPr>
                      <m:t>−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TH SarabunPSK" pitchFamily="34" charset="-34"/>
                      </a:rPr>
                      <m:t>)</m:t>
                    </m:r>
                    <m:r>
                      <a:rPr lang="en-US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𝝀</m:t>
                    </m:r>
                  </m:oMath>
                </a14:m>
                <a:r>
                  <a:rPr lang="en-US" b="1" dirty="0" smtClean="0">
                    <a:solidFill>
                      <a:schemeClr val="tx2">
                        <a:lumMod val="50000"/>
                      </a:schemeClr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</a:p>
              <a:p>
                <a:r>
                  <a:rPr lang="th-TH" b="1" dirty="0" smtClean="0">
                    <a:solidFill>
                      <a:schemeClr val="tx2">
                        <a:lumMod val="50000"/>
                      </a:schemeClr>
                    </a:solidFill>
                    <a:latin typeface="TH SarabunPSK" pitchFamily="34" charset="-34"/>
                    <a:cs typeface="TH SarabunPSK" pitchFamily="34" charset="-34"/>
                  </a:rPr>
                  <a:t>เมื่อ</a:t>
                </a:r>
                <a:r>
                  <a:rPr lang="en-US" b="1" dirty="0" smtClean="0">
                    <a:solidFill>
                      <a:schemeClr val="tx2">
                        <a:lumMod val="50000"/>
                      </a:schemeClr>
                    </a:solidFill>
                    <a:latin typeface="TH SarabunPSK" pitchFamily="34" charset="-34"/>
                    <a:cs typeface="TH SarabunPSK" pitchFamily="34" charset="-34"/>
                  </a:rPr>
                  <a:t> n = </a:t>
                </a:r>
                <a:r>
                  <a:rPr lang="th-TH" b="1" dirty="0" smtClean="0">
                    <a:solidFill>
                      <a:schemeClr val="tx2">
                        <a:lumMod val="50000"/>
                      </a:schemeClr>
                    </a:solidFill>
                    <a:latin typeface="TH SarabunPSK" pitchFamily="34" charset="-34"/>
                    <a:cs typeface="TH SarabunPSK" pitchFamily="34" charset="-34"/>
                  </a:rPr>
                  <a:t>แถบมืดที่ 1,2,3,...</a:t>
                </a:r>
                <a:r>
                  <a:rPr lang="en-US" b="1" dirty="0" smtClean="0">
                    <a:solidFill>
                      <a:schemeClr val="tx2">
                        <a:lumMod val="50000"/>
                      </a:schemeClr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</a:p>
              <a:p>
                <a:r>
                  <a:rPr lang="th-TH" b="1" dirty="0" smtClean="0">
                    <a:solidFill>
                      <a:schemeClr val="tx2">
                        <a:lumMod val="50000"/>
                      </a:schemeClr>
                    </a:solidFill>
                    <a:latin typeface="TH SarabunPSK" pitchFamily="34" charset="-34"/>
                    <a:cs typeface="TH SarabunPSK" pitchFamily="34" charset="-34"/>
                  </a:rPr>
                  <a:t>แถบมืดทั้งหมด </a:t>
                </a:r>
                <a:r>
                  <a:rPr lang="en-US" b="1" dirty="0" smtClean="0">
                    <a:solidFill>
                      <a:schemeClr val="tx2">
                        <a:lumMod val="50000"/>
                      </a:schemeClr>
                    </a:solidFill>
                    <a:latin typeface="TH SarabunPSK" pitchFamily="34" charset="-34"/>
                    <a:cs typeface="TH SarabunPSK" pitchFamily="34" charset="-34"/>
                  </a:rPr>
                  <a:t>= 2n</a:t>
                </a:r>
                <a:endParaRPr lang="th-TH" b="1" dirty="0">
                  <a:solidFill>
                    <a:schemeClr val="tx2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9" name="สี่เหลี่ยมผืนผ้า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64" y="4149080"/>
                <a:ext cx="8227100" cy="2032416"/>
              </a:xfrm>
              <a:prstGeom prst="rect">
                <a:avLst/>
              </a:prstGeom>
              <a:blipFill rotWithShape="1">
                <a:blip r:embed="rId4"/>
                <a:stretch>
                  <a:fillRect l="-1557" t="-3003" b="-660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788024" y="2491194"/>
            <a:ext cx="42033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เมื่อ </a:t>
            </a:r>
            <a:r>
              <a:rPr lang="en-US" dirty="0" smtClean="0"/>
              <a:t>d = </a:t>
            </a:r>
            <a:r>
              <a:rPr lang="th-TH" dirty="0" smtClean="0"/>
              <a:t>ระยะ</a:t>
            </a:r>
            <a:r>
              <a:rPr lang="th-TH" dirty="0" err="1" smtClean="0"/>
              <a:t>ระหว่างส</a:t>
            </a:r>
            <a:r>
              <a:rPr lang="th-TH" dirty="0" smtClean="0"/>
              <a:t>ลิต</a:t>
            </a:r>
          </a:p>
          <a:p>
            <a:r>
              <a:rPr lang="th-TH" dirty="0"/>
              <a:t> </a:t>
            </a:r>
            <a:r>
              <a:rPr lang="th-TH" dirty="0" smtClean="0"/>
              <a:t>      </a:t>
            </a:r>
            <a:r>
              <a:rPr lang="en-US" dirty="0" smtClean="0"/>
              <a:t>x = </a:t>
            </a:r>
            <a:r>
              <a:rPr lang="th-TH" dirty="0" smtClean="0"/>
              <a:t>ระยะจากแนวกลางถึงแถบสว่าง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D = </a:t>
            </a:r>
            <a:r>
              <a:rPr lang="th-TH" dirty="0" smtClean="0"/>
              <a:t>ระยะ</a:t>
            </a:r>
            <a:r>
              <a:rPr lang="th-TH" dirty="0" err="1" smtClean="0"/>
              <a:t>จากส</a:t>
            </a:r>
            <a:r>
              <a:rPr lang="th-TH" dirty="0" smtClean="0"/>
              <a:t>ลิตถึงฉาก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54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light2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39552" y="798566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 1 </a:t>
            </a:r>
            <a:r>
              <a:rPr lang="th-TH" sz="32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ช่องแคบคู่มีระยะห่างระหว่างช่อง 0.1 มิลลิเมตร เมื่อฉายแสงความยาวคลื่น 600 นาโนเมตร ผ่านช่องแคบคู่ </a:t>
            </a:r>
            <a:r>
              <a:rPr lang="th-TH" sz="32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ปรากฏว่า</a:t>
            </a:r>
            <a:r>
              <a:rPr lang="th-TH" sz="32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แถบสว่างลำดับที่สองบนฉากห่างออกไป 80 เซนติเมตร จะอยู่ห่างจากแนวกลาง</a:t>
            </a:r>
            <a:r>
              <a:rPr lang="th-TH" sz="32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เท่าใด(9.6 </a:t>
            </a:r>
            <a:r>
              <a:rPr lang="en-US" sz="32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mm)</a:t>
            </a:r>
            <a:endParaRPr lang="th-TH" sz="32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3693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light2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สี่เหลี่ยมผืนผ้า 4"/>
              <p:cNvSpPr/>
              <p:nvPr/>
            </p:nvSpPr>
            <p:spPr>
              <a:xfrm>
                <a:off x="539552" y="798566"/>
                <a:ext cx="8208912" cy="1578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ตัวอย่าง 2 แสงมีความยาวคลื่น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5</m:t>
                    </m:r>
                    <m:r>
                      <a:rPr lang="th-TH" sz="3200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US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เมตร</a:t>
                </a:r>
                <a:r>
                  <a:rPr lang="en-US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ส่อง</a:t>
                </a:r>
                <a:r>
                  <a:rPr lang="th-TH" sz="3200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ผ่านส</a:t>
                </a:r>
                <a:r>
                  <a:rPr lang="th-TH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ลิตคู่ซึ่งมีระยะ</a:t>
                </a:r>
                <a:r>
                  <a:rPr lang="th-TH" sz="3200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ระหว่างส</a:t>
                </a:r>
                <a:r>
                  <a:rPr lang="th-TH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ลิต </a:t>
                </a:r>
                <a:r>
                  <a:rPr lang="en-US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1 </a:t>
                </a:r>
                <a:r>
                  <a:rPr lang="th-TH" sz="3200" b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มิลลิเมตร</a:t>
                </a:r>
                <a:r>
                  <a:rPr lang="en-US" sz="3200" b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ระยะระหว่างแถบสว่างที่เกิดบนฉากที่ห่างออกไป </a:t>
                </a:r>
                <a:r>
                  <a:rPr lang="en-US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2 </a:t>
                </a:r>
                <a:r>
                  <a:rPr lang="th-TH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เมตร จะเป็นเท่าใด</a:t>
                </a:r>
                <a:endParaRPr lang="th-TH" sz="32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5" name="สี่เหลี่ยมผืนผ้า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798566"/>
                <a:ext cx="8208912" cy="1578509"/>
              </a:xfrm>
              <a:prstGeom prst="rect">
                <a:avLst/>
              </a:prstGeom>
              <a:blipFill rotWithShape="1">
                <a:blip r:embed="rId2"/>
                <a:stretch>
                  <a:fillRect l="-1932" t="-4247" r="-966" b="-11583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092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light2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39552" y="798566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 3 </a:t>
            </a:r>
            <a:r>
              <a:rPr lang="th-TH" sz="3200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สลิต</a:t>
            </a:r>
            <a:r>
              <a:rPr lang="th-TH" sz="32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คู่ห่างกัน </a:t>
            </a:r>
            <a:r>
              <a:rPr lang="en-US" sz="32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0.03 </a:t>
            </a:r>
            <a:r>
              <a:rPr lang="th-TH" sz="32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มิลลิเมตร วางห่างจากฉาก </a:t>
            </a:r>
            <a:r>
              <a:rPr lang="en-US" sz="32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2 </a:t>
            </a:r>
            <a:r>
              <a:rPr lang="th-TH" sz="32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เมตร เมื่อฉายแสง</a:t>
            </a:r>
            <a:r>
              <a:rPr lang="th-TH" sz="3200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ผ่านส</a:t>
            </a:r>
            <a:r>
              <a:rPr lang="th-TH" sz="32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ลิต ปรากฏว่าแถบสว่างลำดับที่ </a:t>
            </a:r>
            <a:r>
              <a:rPr lang="en-US" sz="32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sz="32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อยู่ห่างจากแถบกลาง </a:t>
            </a:r>
            <a:r>
              <a:rPr lang="en-US" sz="32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14 </a:t>
            </a:r>
            <a:r>
              <a:rPr lang="th-TH" sz="32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เซนติเมตร ความยาวคลื่นแสงเป็นกี่นาโนเมตร</a:t>
            </a:r>
            <a:endParaRPr lang="th-TH" sz="32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9092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4824536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th-TH" sz="36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การเลี้ยวเบนของแสง (</a:t>
            </a:r>
            <a:r>
              <a:rPr lang="en-US" sz="36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Diffraction</a:t>
            </a:r>
            <a:r>
              <a:rPr lang="en-US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36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การเลี้ยวเบนของแสงผ่านช่อง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เดี่ยว(</a:t>
            </a:r>
            <a: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single slit) 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จะ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ได้แถบสว่างตรงกลางกว้างและมีความเข้มมากที่สุด แถบสว่างข้างๆ ที่สลับแถบมืดจะมีความเข้ม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ลดลง ค้นพบโดย </a:t>
            </a:r>
            <a:r>
              <a:rPr lang="th-TH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กริมัลดิ</a:t>
            </a:r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light2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266" name="Picture 2" descr="http://www.rmutphysics.com/charud/oldnews/75/diffra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2976"/>
            <a:ext cx="4536504" cy="267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28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1003</Words>
  <Application>Microsoft Office PowerPoint</Application>
  <PresentationFormat>นำเสนอทางหน้าจอ (4:3)</PresentationFormat>
  <Paragraphs>111</Paragraphs>
  <Slides>22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22</vt:i4>
      </vt:variant>
    </vt:vector>
  </HeadingPairs>
  <TitlesOfParts>
    <vt:vector size="23" baseType="lpstr">
      <vt:lpstr>ชุดรูปแบบของ Office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Physics3 s32203 light</dc:title>
  <dc:creator>snitk</dc:creator>
  <cp:lastModifiedBy>HomeUser</cp:lastModifiedBy>
  <cp:revision>32</cp:revision>
  <dcterms:created xsi:type="dcterms:W3CDTF">2014-09-03T12:54:46Z</dcterms:created>
  <dcterms:modified xsi:type="dcterms:W3CDTF">2014-09-10T03:07:22Z</dcterms:modified>
</cp:coreProperties>
</file>