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D6DC-3D70-4FF4-960E-FED0476557A4}" type="datetimeFigureOut">
              <a:rPr lang="th-TH" smtClean="0"/>
              <a:t>08/02/60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DCEB-AB5A-4747-A9CB-3FCD03A5A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27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D6DC-3D70-4FF4-960E-FED0476557A4}" type="datetimeFigureOut">
              <a:rPr lang="th-TH" smtClean="0"/>
              <a:t>08/02/60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DCEB-AB5A-4747-A9CB-3FCD03A5A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349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D6DC-3D70-4FF4-960E-FED0476557A4}" type="datetimeFigureOut">
              <a:rPr lang="th-TH" smtClean="0"/>
              <a:t>08/02/60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DCEB-AB5A-4747-A9CB-3FCD03A5A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720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D6DC-3D70-4FF4-960E-FED0476557A4}" type="datetimeFigureOut">
              <a:rPr lang="th-TH" smtClean="0"/>
              <a:t>08/02/60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DCEB-AB5A-4747-A9CB-3FCD03A5A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867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D6DC-3D70-4FF4-960E-FED0476557A4}" type="datetimeFigureOut">
              <a:rPr lang="th-TH" smtClean="0"/>
              <a:t>08/02/60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DCEB-AB5A-4747-A9CB-3FCD03A5A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786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D6DC-3D70-4FF4-960E-FED0476557A4}" type="datetimeFigureOut">
              <a:rPr lang="th-TH" smtClean="0"/>
              <a:t>08/02/60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DCEB-AB5A-4747-A9CB-3FCD03A5A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089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D6DC-3D70-4FF4-960E-FED0476557A4}" type="datetimeFigureOut">
              <a:rPr lang="th-TH" smtClean="0"/>
              <a:t>08/02/60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DCEB-AB5A-4747-A9CB-3FCD03A5A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724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D6DC-3D70-4FF4-960E-FED0476557A4}" type="datetimeFigureOut">
              <a:rPr lang="th-TH" smtClean="0"/>
              <a:t>08/02/60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DCEB-AB5A-4747-A9CB-3FCD03A5A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773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D6DC-3D70-4FF4-960E-FED0476557A4}" type="datetimeFigureOut">
              <a:rPr lang="th-TH" smtClean="0"/>
              <a:t>08/02/60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DCEB-AB5A-4747-A9CB-3FCD03A5A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84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D6DC-3D70-4FF4-960E-FED0476557A4}" type="datetimeFigureOut">
              <a:rPr lang="th-TH" smtClean="0"/>
              <a:t>08/02/60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DCEB-AB5A-4747-A9CB-3FCD03A5A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316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D6DC-3D70-4FF4-960E-FED0476557A4}" type="datetimeFigureOut">
              <a:rPr lang="th-TH" smtClean="0"/>
              <a:t>08/02/60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DCEB-AB5A-4747-A9CB-3FCD03A5A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399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D6DC-3D70-4FF4-960E-FED0476557A4}" type="datetimeFigureOut">
              <a:rPr lang="th-TH" smtClean="0"/>
              <a:t>08/02/60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DDCEB-AB5A-4747-A9CB-3FCD03A5A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355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5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68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ไฟฟ้าและแม่เหล็ก (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electromagnetic)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www.viewzone.com/magnetic.weath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4" y="1844824"/>
            <a:ext cx="38862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netic-field-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45" y="1412776"/>
            <a:ext cx="3238500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0/0c/VFPt_cylindrical_magnet_thumb.svg/250px-VFPt_cylindrical_magnet_thumb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การเคลื่อนที่ของอนุภาคที่มีประจุไฟฟ้าในสนามแม่เหล็ก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เมื่ออิเล็กตรอนซึ่งเป็นอนุภาคที่มีประจุไฟฟ้าลบ เคลื่อนที่ในทิศตั้งฉากกับสนามแม่เหล็กที่มีทิศพุ่งเข้าและตั้งฉากกับกระดาษ แนวการเคลื่อนที่ของอิเล็กตรอนจะเบนโค้งลง แสดงว่ามีแรงกระทำต่ออิเล็กตรอนในทิศลง ดังรูป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www.vcharkarn.com/userfiles/213156/1%20(67)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50" y="2564904"/>
            <a:ext cx="5715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charkarn.com/userfiles/213156/1%20(68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46886"/>
            <a:ext cx="2073007" cy="18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charkarn.com/userfiles/213156/1%20(69)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57615"/>
            <a:ext cx="3816424" cy="216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สนามแม่เหล็ก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และแรงมีทิศตั้งฉากกันและกัน และ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เป็นประจุไฟฟ้าของอนุภาค พบว่าปริมาณเหล่านี้มีความสัมพันธ์กัน โดยหาขนาดของแรงได้ดังนี้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                              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F   =  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qvB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     </a:t>
                </a:r>
                <a:endParaRPr lang="en-US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กรณี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อนุภาคที่มีประจุไฟฟ้า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เคลื่อนที่ด้วยความเร็ว  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 แต่ไม่ตั้งฉากกับสนามแม่เหล็ก  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B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แรงที่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กระทำต่ออนุภาค 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หา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ได้จาก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สมการ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𝑭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𝒒𝒗𝑩𝒔𝒊𝒏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𝜽</m:t>
                    </m:r>
                  </m:oMath>
                </a14:m>
                <a:endParaRPr lang="en-US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ถ้าอนุภาคเคลื่อนที่เป็นวงกลมหารัศมีความโค้งได้จาก</a:t>
                </a:r>
              </a:p>
              <a:p>
                <a:pPr algn="l"/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𝒓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𝒎𝒗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𝒒𝑩</m:t>
                        </m:r>
                      </m:den>
                    </m:f>
                  </m:oMath>
                </a14:m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  <a:blipFill rotWithShape="1">
                <a:blip r:embed="rId2"/>
                <a:stretch>
                  <a:fillRect l="-1533" t="-10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72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ตัวอย่าง 1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อิเล็กตรอนตัวหนึ่งเคลื่อนที่ด้วยความเร็วคงตัว </a:t>
                </a:r>
                <a14:m>
                  <m:oMath xmlns:m="http://schemas.openxmlformats.org/officeDocument/2006/math"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𝟏</m:t>
                    </m:r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𝟖</m:t>
                    </m:r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เมตร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ต่อวินาทีในทิศจากซ้ายไปขวา เข้าไปในสนามแม่เหล็กสม่ำเสมอ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ขนาด </a:t>
                </a:r>
                <a14:m>
                  <m:oMath xmlns:m="http://schemas.openxmlformats.org/officeDocument/2006/math"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𝟖</m:t>
                    </m:r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𝟎</m:t>
                    </m:r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เทสลา และสนามมีทิศตั้งฉากเข้าหากระดาษ  จงหาขนาดและทิศของแรงแม่เหล็กที่กระทำต่ออิเล็กตรอน 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th-TH" sz="24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th-TH" sz="24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4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𝟑</m:t>
                    </m:r>
                    <m:r>
                      <a:rPr lang="th-TH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𝟏𝟒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err="1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นิว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ตัน)</a:t>
                </a:r>
              </a:p>
            </p:txBody>
          </p:sp>
        </mc:Choice>
        <mc:Fallback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  <a:blipFill rotWithShape="1">
                <a:blip r:embed="rId2"/>
                <a:stretch>
                  <a:fillRect l="-1533" t="-1071" r="-8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58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ตัวอย่าง 2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ยิงอิเล็กตรอนด้วยความเร็ว </a:t>
                </a:r>
                <a14:m>
                  <m:oMath xmlns:m="http://schemas.openxmlformats.org/officeDocument/2006/math"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𝟓</m:t>
                    </m:r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𝟎</m:t>
                    </m:r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เมตร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ต่อ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วินาที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เข้า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ไปตั้งฉากกับสนามแม่เหล็ก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สม่ำเสมอ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ขนาด </a:t>
                </a:r>
                <a14:m>
                  <m:oMath xmlns:m="http://schemas.openxmlformats.org/officeDocument/2006/math"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𝟑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𝟓</m:t>
                    </m:r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เท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สลา กำหนดให้ประจุอิเล็กตรอนเท่ากับ</a:t>
                </a:r>
                <a:r>
                  <a:rPr lang="th-TH" sz="28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𝟏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𝟔</m:t>
                    </m:r>
                    <m:r>
                      <a:rPr lang="th-TH" sz="20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0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0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𝟏𝟗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และมวลอิเล็กตรอนเท่ากับ </a:t>
                </a:r>
                <a14:m>
                  <m:oMath xmlns:m="http://schemas.openxmlformats.org/officeDocument/2006/math"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𝟗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𝟏</m:t>
                    </m:r>
                    <m:r>
                      <a:rPr lang="th-TH" sz="20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0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0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𝟑𝟏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กิโลกรัม จงหา</a:t>
                </a:r>
              </a:p>
              <a:p>
                <a:pPr marL="514350" indent="-514350" algn="l">
                  <a:buAutoNum type="thaiAlphaPeriod"/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แรงที่กระทำต่ออิเล็กตรอน 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8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𝟖</m:t>
                    </m:r>
                    <m:r>
                      <a:rPr lang="th-TH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:r>
                  <a:rPr lang="th-TH" sz="2800" b="1" dirty="0" err="1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นิว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ตัน)</a:t>
                </a:r>
              </a:p>
              <a:p>
                <a:pPr marL="514350" indent="-514350" algn="l">
                  <a:buAutoNum type="thaiAlphaPeriod"/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รัศมีความโค้งของ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อิเล็กตรอน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𝟖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𝟏𝟐</m:t>
                    </m:r>
                    <m:r>
                      <a:rPr lang="th-TH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เมตร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  <a:blipFill rotWithShape="1">
                <a:blip r:embed="rId2"/>
                <a:stretch>
                  <a:fillRect l="-1752" t="-1071" r="-226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46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ตัวอย่าง 3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อนุภาคโปรตอนในรังสีคอสมิกพุ่งเข้าหาโลกด้วยความเร็ว </a:t>
                </a:r>
                <a14:m>
                  <m:oMath xmlns:m="http://schemas.openxmlformats.org/officeDocument/2006/math"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𝟏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𝟔</m:t>
                    </m:r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เมตร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ต่อ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วินาที ในทิศตั้งฉากกับสนามแม่เหล็กโลก ถูกเบี่ยงเบนให้เคลื่อนที่เป็นวงกลมรัศมี </a:t>
                </a:r>
                <a14:m>
                  <m:oMath xmlns:m="http://schemas.openxmlformats.org/officeDocument/2006/math"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𝟑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𝟑𝟒</m:t>
                    </m:r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กิโลเมตร รอบโลก ขนาดสนามแม่เหล็กโลกมีค่าเท่าใด กำหนดให้ประจุโปรตอนเท่ากับ</a:t>
                </a:r>
                <a:r>
                  <a:rPr lang="th-TH" sz="2800" b="1" dirty="0" smtClean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𝟏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𝟔</m:t>
                    </m:r>
                    <m:r>
                      <a:rPr lang="th-TH" sz="20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0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0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𝟏𝟗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และมวลโปรตอนเท่ากับ </a:t>
                </a:r>
                <a14:m>
                  <m:oMath xmlns:m="http://schemas.openxmlformats.org/officeDocument/2006/math"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𝟏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𝟔𝟕</m:t>
                    </m:r>
                    <m:r>
                      <a:rPr lang="th-TH" sz="20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0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0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𝟐𝟕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กิโลกรัม ไม่คิดค่า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g 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𝟎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𝟓</m:t>
                    </m:r>
                    <m:r>
                      <a:rPr lang="th-TH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เทสลา)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  <a:blipFill rotWithShape="1">
                <a:blip r:embed="rId2"/>
                <a:stretch>
                  <a:fillRect l="-1533" t="-10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52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กระแสไฟฟ้าทำให้เกิดสนามแม่เหล็ก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 ในปี พ.ศ. 2363 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ฮานส์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 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เออร์สเตด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พบว่า เมื่อกระแสไฟฟ้าผ่านลวดตัวนำจะเกิดสนามแม่เหล็กรอบลวดตัวนำ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นั้น</a:t>
            </a: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ทิศของสนามแม่เหล็กหาได้จาก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กฎมือขวา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right hand rule)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โดยกำมือขวารอบลวดตัวนำตรงให้หัวแม่มือชี้ไปทางทิศของกระแสไฟฟ้าทิศการวนของนิ้วทั้งสี่ คือ ทิศของสนามแม่เหล็ก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http://www.vcharkarn.com/userfiles/213156/1%20(72)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988840"/>
            <a:ext cx="28142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vcharkarn.com/userfiles/213156/1%20(73)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87" y="1988840"/>
            <a:ext cx="42862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ถ้าผ่านกระแสไฟฟ้าไปในลวดตัวนำที่ถูกตัดเป็น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วงกลม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http://www.vcharkarn.com/userfiles/213156/1%20(74)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42862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charkarn.com/userfiles/213156/1%20(75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3145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56886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สนามแม่เหล็กของโซ</a:t>
            </a:r>
            <a:r>
              <a:rPr lang="th-TH" sz="2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เลนอยด์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 เมื่อนำลวดตัวนำที่มีฉนวนหุ้มมาขดเป็นวงกลมหลายๆ วง เรียงซ้อนกันเป็นรูปทรงกระบอก ขดลวดที่ได้นี้เรียกว่า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โซ</a:t>
            </a:r>
            <a:r>
              <a:rPr lang="th-TH" sz="2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เลนอยด์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solenoid)</a:t>
            </a:r>
          </a:p>
          <a:p>
            <a:pPr algn="l"/>
            <a:endParaRPr lang="en-US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สนามแม่เหล็กที่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เกิดชึ้น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มีค่าสูงสุดที่บริเวณแกนกลางของโซ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เลนอยด์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ขนาดของสนามแม่เหล็กจะมีค่าเพิ่มขึ้นเมื่อกระแสไฟฟ้าเพิ่ม หรือจำนวนรอบของขดลวดเพิ่ม</a:t>
            </a:r>
            <a:b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 ถ้าใส่แท่งเหล็กอ่อนไว้ที่แกนกลางของโซ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เลนอยด์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เมื่อกระแสไฟฟ้าผ่านโซ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เลนอยด์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แท่งเหล็กอ่อนจะมีสมบัติเป็นแม่เหล็ก แม่เหล็กที่เกิดจากวิธีนี้เรียกว่า 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แม่เหล็กไฟฟ้า (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electromagnet)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เมื่อไม่มีกระแสไฟฟ้า แท่งเหล็กอ่อนจะหมดสภาพแม่เหล็กทันที</a:t>
            </a:r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http://www.vcharkarn.com/userfiles/213156/1%20(76)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3239"/>
            <a:ext cx="3888432" cy="17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charkarn.com/userfiles/213156/1%20(77)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34996"/>
            <a:ext cx="2604157" cy="159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vcharkarn.com/userfiles/213156/1%20(78)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50" y="2708920"/>
            <a:ext cx="2381899" cy="141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สนามแม่เหล็ก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ของทอ</a:t>
            </a:r>
            <a:r>
              <a:rPr lang="th-TH" sz="28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รอยด์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 เมื่อนำลวดตัวนำที่มีฉนวนหุ้มมาขดเป็นวงกลมหลายๆ รอบเรียงกันเป็นรูปทรงกระบอก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แล้วขดเรียง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เป็นวงกลม ขดลวดที่ได้นี้เรียกว่า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ทอ</a:t>
            </a:r>
            <a:r>
              <a:rPr lang="th-TH" sz="28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รอยด์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toroid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l"/>
            <a:endParaRPr lang="en-US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ปัจจุบันมีการนำหลักการของทอ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รอยด์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ไปสร้างสนามแม่เหล็กในห้องปฏิบัติการวิทยาศาสตร์ขั้นสูง เช่น ใช้ใน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เครื่องปฏิกรณ์นิวเคลียร์</a:t>
            </a:r>
            <a:r>
              <a:rPr lang="th-TH" sz="28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ฟิว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ชัน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fusion nuclear reactor)</a:t>
            </a:r>
          </a:p>
          <a:p>
            <a:pPr algn="l"/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http://www.vcharkarn.com/userfiles/213156/1%20(79)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81402"/>
            <a:ext cx="23812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charkarn.com/userfiles/213156/1%20(80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23913"/>
            <a:ext cx="28575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แรง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กระทำต่อลวดตัวนำที่มีกระแสไฟฟ้าผ่านและอยู่ใน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สนามแม่เหล็ก</a:t>
                </a: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เนื่องจาก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กระแสไฟฟ้าในลวดตัวนำเกิดจากการเคลื่อนที่ของอิเล็กตรอนอิสระด้วยความเร็วลอยเลื่อน ดังนั้นเมื่อลวดตัวนำวางตั้งฉากกับสนามแม่เหล็ก จะเกิดแรงกระทำต่ออิเล็กตรอนอิสระเหล่านี้ตามสมการ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F  =  </a:t>
                </a:r>
                <a:r>
                  <a:rPr lang="en-US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qvB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q=It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𝒗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𝒍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𝒕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  	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F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IlB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หรือ 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F =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IlBsin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  <a:sym typeface="Symbol"/>
                  </a:rPr>
                  <a:t>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  <a:sym typeface="Symbol"/>
                  </a:rPr>
                  <a:t>กรณี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  <a:sym typeface="Symbol"/>
                  </a:rPr>
                  <a:t>I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  <a:sym typeface="Symbol"/>
                  </a:rPr>
                  <a:t>ไม่ตั้งฉากกับ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  <a:sym typeface="Symbol"/>
                  </a:rPr>
                  <a:t>B</a:t>
                </a: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  <a:sym typeface="Symbol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  <a:sym typeface="Symbol"/>
                  </a:rPr>
                  <a:t>เมื่อ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  <a:sym typeface="Symbol"/>
                  </a:rPr>
                  <a:t>l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  <a:sym typeface="Symbol"/>
                  </a:rPr>
                  <a:t>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เท่ากับความยาวของลวดช่วงที่อยู่ในสนามแม่เหล็ก</a:t>
                </a:r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  <a:blipFill rotWithShape="1">
                <a:blip r:embed="rId2"/>
                <a:stretch>
                  <a:fillRect l="-1533" t="-1071" b="-257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http://www.vcharkarn.com/userfiles/213156/1%20(81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7536"/>
            <a:ext cx="2304256" cy="23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charkarn.com/userfiles/213156/1%20(82)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58" y="1279970"/>
            <a:ext cx="3318318" cy="233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แม่เหล็กและสนามแม่เหล็ก</a:t>
            </a: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แมกนี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ไทต์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magnetite)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เป็นแร่ที่สามารถดูดเหล็กได้</a:t>
            </a:r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แม่เหล็ก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magnets)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คือวัตถุที่ดูดเหล็กได้ 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 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สารแม่เหล็ก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magnetic substance)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ส่วนวัตถุที่แม่เหล็กออกแรงกระทำ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บริเวณปลายแท่งแม่เหล็ก เรียกว่า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ขั้วแม่เหล็ก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magnetic pole)  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ขั้ว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ที่ชี้ไปทางทิศเหนือ เรียก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ขั้วเหนือ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north pole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ใช้อักษร 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แทนขั้วเหนือ </a:t>
            </a:r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ขั้ว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ที่ชี้ไปทางทิศใต้ เรียก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ขั้วใต้ 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south pole) 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ใช้อักษร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S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แทนขั้ว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ใต้</a:t>
            </a: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แม่เหล็กขั้วเดียวกันจะผลักกัน ขั้วต่างกันจะดูดกัน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30" name="Picture 6" descr="http://upload.wikimedia.org/wikipedia/commons/thumb/0/0c/VFPt_cylindrical_magnet_thumb.svg/250px-VFPt_cylindrical_magnet_thumb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8720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vcharkarn.com/userfiles/213156/1%20(56)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99" y="4149080"/>
            <a:ext cx="1635811" cy="26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4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ตัวอย่าง 1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ลวดเส้นหนึ่งยาว 5 เซนติเมตร มีกระแสไฟฟ้าไหลผ่าน 4 แอมแปร์วางอยู่ในสนามแม่เหล็กสม่ำเสมอ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เท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สลา โดยลวดเอียงทำมุม 30 องศา กับสนามแม่เหล็ก จงหาขนาดแรงที่แม่เหล็กกระทำต่อลวด 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err="1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นิว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ตัน)</a:t>
                </a:r>
              </a:p>
            </p:txBody>
          </p:sp>
        </mc:Choice>
        <mc:Fallback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  <a:blipFill rotWithShape="1">
                <a:blip r:embed="rId2"/>
                <a:stretch>
                  <a:fillRect l="-1533" t="-10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41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ตัวอย่าง 2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ในการวัดสนามแม่เหล็กที่ศูนย์กลางของลวดโซลิ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นอยด์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โดยวัดแรงที่กระทำต่อขดลวด ถ้าส่วนของลวดที่ตั้งฉากกับสนามยาว 15 มิลลิเมตร มีแรงกระทำ</a:t>
                </a:r>
                <a14:m>
                  <m:oMath xmlns:m="http://schemas.openxmlformats.org/officeDocument/2006/math"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𝟏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0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th-TH" sz="2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0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นิว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ตัน เมื่อมีกระแสผ่าน 4 แอมแปร์ สนามแม่เหล็กมีค่าเท่าใด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(0.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0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2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T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</p:txBody>
          </p:sp>
        </mc:Choice>
        <mc:Fallback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  <a:blipFill rotWithShape="1">
                <a:blip r:embed="rId2"/>
                <a:stretch>
                  <a:fillRect l="-1533" t="-1071" r="-116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9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3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แท่งตัวนำยาว 10 เซนติเมตร มีมวล 0.05 กิโลกรัม มีกระแสไฟฟ้าผ่าน 25 แอมแปร์ เมื่อนำไปวางในบริเวณที่มีสนามแม่เหล็กสม่ำเสมอ ปรากฏว่าแท่งตัวนำลอยอยู่นิ่งได้ในสนามแม่เหล็ก จงหาขนาดสนามแม่เหล็ก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(0.2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T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3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แรง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ระหว่างลวดตัวนำสองเส้นที่ขนานกันและมีกระแสไฟฟ้า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ผ่าน</a:t>
            </a: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ถ้า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กระแสไฟฟ้าในลวดตัวนำขนานทั้งสองเส้นมีทิศเดียวกันแรงระหว่างลวดเป็นแรงดูด แต่ถ้ากระแสไฟฟ้าในลวดตัวนำขนานทั้งสองมีทิศตรงกันข้ามแรงระหว่างลวดเป็นแรงผลัก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www.vcharkarn.com/userfiles/213156/1%20(83)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" y="2801638"/>
            <a:ext cx="416888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charkarn.com/userfiles/213156/1%20(84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75972"/>
            <a:ext cx="4579268" cy="23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แรงกระทำต่อขดลวดที่มีกระแสไฟฟ้าผ่านและอยู่ใน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สนามแม่เหล็ก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พิจารณาขดลวดตัวนำรูปสี่เหลี่ยมมุมฉาก 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PQRS 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วางในสนามแม่เหล็ก</a:t>
            </a:r>
            <a:r>
              <a:rPr lang="th-TH" sz="2800" dirty="0"/>
              <a:t>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http://www.vcharkarn.com/userfiles/213156/1%20(85)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4480"/>
            <a:ext cx="571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charkarn.com/userfiles/213156/1%20(86)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16832"/>
            <a:ext cx="2488299" cy="165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vcharkarn.com/userfiles/213156/1%20(87)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5" y="4360452"/>
            <a:ext cx="2683371" cy="197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939620" y="3914992"/>
            <a:ext cx="8064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โมเมนต์ของแรงคู่ควบ 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แรง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คู่ควบ 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x</a:t>
            </a: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ระยะทาง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ตั้งฉากระหว่างแนวแรงทั้งสอง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1919" y="4552524"/>
                <a:ext cx="4681859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𝑎𝑐𝑜𝑠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𝐼𝑏𝐵𝑎𝑐𝑜𝑠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𝐼𝐴𝐵𝑐𝑜𝑠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 ; (A= </a:t>
                </a:r>
                <a:r>
                  <a:rPr lang="en-US" dirty="0" err="1" smtClean="0"/>
                  <a:t>ab</a:t>
                </a:r>
                <a:r>
                  <a:rPr lang="en-US" dirty="0" smtClean="0"/>
                  <a:t>)</a:t>
                </a:r>
              </a:p>
              <a:p>
                <a:r>
                  <a:rPr lang="th-TH" dirty="0" smtClean="0"/>
                  <a:t>ถ้ามีขดลวด </a:t>
                </a:r>
                <a:r>
                  <a:rPr lang="en-US" dirty="0" smtClean="0"/>
                  <a:t>N </a:t>
                </a:r>
                <a:r>
                  <a:rPr lang="th-TH" dirty="0" smtClean="0"/>
                  <a:t>รอบ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𝑴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𝑵𝑰𝑨𝑩𝒄𝒐𝒔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r>
                  <a:rPr lang="th-TH" b="1" dirty="0" smtClean="0">
                    <a:solidFill>
                      <a:srgbClr val="FF0000"/>
                    </a:solidFill>
                  </a:rPr>
                  <a:t>มีหน่วยเป็น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Nm </a:t>
                </a:r>
                <a:r>
                  <a:rPr lang="th-TH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th-TH" b="1" dirty="0" err="1" smtClean="0">
                    <a:solidFill>
                      <a:srgbClr val="FF0000"/>
                    </a:solidFill>
                  </a:rPr>
                  <a:t>นิว</a:t>
                </a:r>
                <a:r>
                  <a:rPr lang="th-TH" b="1" dirty="0" smtClean="0">
                    <a:solidFill>
                      <a:srgbClr val="FF0000"/>
                    </a:solidFill>
                  </a:rPr>
                  <a:t>ตัน เมตร)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19" y="4552524"/>
                <a:ext cx="4681859" cy="1815882"/>
              </a:xfrm>
              <a:prstGeom prst="rect">
                <a:avLst/>
              </a:prstGeom>
              <a:blipFill rotWithShape="1">
                <a:blip r:embed="rId5"/>
                <a:stretch>
                  <a:fillRect l="-2734" b="-906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9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1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ขดลวดตัวนำรูปสี่เหลี่ยมมีจำนวนขด 400 รอบ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และมีพื้นที่ 10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ตารางเซนติเมตร อยู่ในสนามแม่เหล็กสม่ำเสมอขนาด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เทสลา จงหาโมเมนต์ของแรงคู่ควบที่เกิดขึ้น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เมื่อมีก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ระแสไฟฟ้า 6 แอมแปร์ ผ่าน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ขดลวด และระนาบ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ของขดลวดทำมุม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60 องศากับ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สนามแม่เหล็ก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(6 </a:t>
            </a:r>
            <a:r>
              <a:rPr lang="th-TH" sz="2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นิว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ตัน เมตร)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20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2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ขดลวดรูปวงกลมรัศมี 0.2 เมตร แขวนด้วยเชือกในแนวดิ่งโดยระนาบขดลวดทำมุม 30 องศา กับทิศตะวันออก-ตก ถ้าขดลวดมีจำนวน 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400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รอบ มีกระแสไฟฟ้าผ่าน 7 แอมแปร์ สนามแม่เหล็กโลก 0.5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เทสลา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โมเมนต์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ของแรงคู่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ควบมีค่าเท่าใด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(88 </a:t>
            </a:r>
            <a:r>
              <a:rPr lang="th-TH" sz="2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นิว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ตัน เมตร)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05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การประยุกต์ผลของสนามแม่เหล็กต่อตัวนำที่มีกระแสไฟฟ้า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ผ่าน</a:t>
            </a: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เมื่อ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กระแสไฟฟ้าผ่านขดลวดตัวนำที่อยู่ในสนามแม่เหล็ก จะเกิดโมเมนต์ของแรงคู่ควบ ทำให้ขดลวดหมุน หลักการนี้นำไปใช้สร้าง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มอเตอร์ไฟฟ้ากระแสตรง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dc motor)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แกล</a:t>
            </a:r>
            <a:r>
              <a:rPr lang="th-TH" sz="28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แวนอ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มิเตอร์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galvanometer)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http://www.vcharkarn.com/userfiles/238080/1%20(90)(2)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2" name="Picture 4" descr="http://www.vcharkarn.com/userfiles/238080/1%20(90)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4" y="2996952"/>
            <a:ext cx="355804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vcharkarn.com/userfiles/238080/1%20(91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4569435" cy="22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vcharkarn.com/userfiles/238080/1%20(92)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75" y="4831777"/>
            <a:ext cx="4216219" cy="19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 lnSpcReduction="10000"/>
          </a:bodyPr>
          <a:lstStyle/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กระแสไฟฟ้าเหนี่ยวนำและแรงเคลื่อนไฟฟ้า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เหนี่ยวนำ</a:t>
            </a: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กระแสไฟฟ้า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ในขดลวดตัวนำเกิด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จากฟลักซ์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แม่เหล็กที่ผ่านขดลวดตัวนำมีการเปลี่ยนแปลงเรียกการทำให้เกิดกระแสไฟฟ้าลักษณะนี้ว่า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การเหนี่ยวนำแม่เหล็กไฟฟ้า 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electromagnetic induction)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และ เรียก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กระแสไฟฟ้าที่เกิดจาก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วิธีนี้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ว่า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กระแสไฟฟ้าเหนี่ยวนำ 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induced current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ปลาย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ั้งสองของเส้นลวดตัวนำทำหน้าที่เสมือนเป็นแหล่งกำเนิดไฟฟ้าแรงเคลื่อนไฟฟ้าที่เกิดขึ้นนี้เรียกว่า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 แรงเคลื่อนไฟฟ้าเหนี่ยวนำ 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induced electromotive force)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http://www.vcharkarn.com/userfiles/238080/1%20(90)(2)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6" name="Picture 4" descr="http://www.vcharkarn.com/userfiles/238080/1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096344" cy="234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endParaRPr lang="th-TH" sz="2800" dirty="0" smtClean="0"/>
          </a:p>
          <a:p>
            <a:pPr algn="l"/>
            <a:endParaRPr lang="th-TH" sz="2800" dirty="0"/>
          </a:p>
          <a:p>
            <a:pPr algn="l"/>
            <a:endParaRPr lang="th-TH" sz="2800" dirty="0" smtClean="0"/>
          </a:p>
          <a:p>
            <a:pPr algn="l"/>
            <a:endParaRPr lang="th-TH" sz="2800" dirty="0"/>
          </a:p>
          <a:p>
            <a:pPr algn="l"/>
            <a:endParaRPr lang="th-TH" sz="2800" dirty="0" smtClean="0"/>
          </a:p>
          <a:p>
            <a:pPr algn="l"/>
            <a:endParaRPr lang="th-TH" sz="2800" dirty="0"/>
          </a:p>
          <a:p>
            <a:pPr algn="l"/>
            <a:r>
              <a:rPr lang="th-TH" sz="2800" dirty="0" smtClean="0"/>
              <a:t>  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แรงเคลื่อนไฟฟ้า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เหนี่ยวนำที่เกิดขึ้นในขดลวด เป็นสัดส่วนกับอัตราการเปลี่ยนแปลง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ของฟลักซ์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แม่เหล็กที่ผ่านขดลวดนั้น เมื่อเทียบกับเวลา ข้อความนี้เรียกว่า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กฎการเหนี่ยวนำ</a:t>
            </a:r>
            <a:r>
              <a:rPr lang="th-TH" sz="28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ของฟา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</a:t>
            </a:r>
            <a:r>
              <a:rPr lang="th-TH" sz="28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เดย์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 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Faraday’s Law of Induction)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เรียกสั้นๆ ว่า กฎ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ของฟา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รา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เดย์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ซึ่งเป็นกฎพื้นฐานของไฟฟ้าและ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แม่เหล็ก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http://www.vcharkarn.com/userfiles/238080/1%20(90)(2)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098" name="Picture 2" descr="http://www.vcharkarn.com/userfiles/238080/1%20(1)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141"/>
            <a:ext cx="3149306" cy="26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charkarn.com/userfiles/238080/1%20(2)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241"/>
            <a:ext cx="2326220" cy="307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สนามแม่เหล็ก</a:t>
            </a: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เราเรียกบริเวณที่มีแรงกระทำต่อสารแม่เหล็กและเข็มทิศว่า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สนามแม่เหล็ก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magnetic field)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ซึ่งแสดงให้เห็นได้โดยใช้ผงเหล็กโรยบนกระดาษที่วางบนแท่งแม่เหล็ก จะเห็นผงเหล็กเรียงตัวเป็นแนว เรียกว่า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เส้นสนามแม่เหล็ก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magnetic field lines)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http://www.vcharkarn.com/userfiles/213156/1%20(58)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532820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การหาทิศของกระแสไฟฟ้าเหนี่ยวนำในขดลวดตัวนำ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หาได้จาก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กฎของเลนซ์ 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Lenz’s law)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ซึ่งมีใจความว่า 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แรงเคลื่อนไฟฟ้าเหนี่ยวนำในขดลวดจะทำให้เกิดกระแสไฟฟ้าเหนี่ยวนำในทิศที่จะทำให้</a:t>
            </a:r>
            <a:r>
              <a:rPr lang="th-TH" sz="2800" b="1" dirty="0" err="1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เกิดฟลักซ์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แม่เหล็กใหม่ขึ้นมาต้านการเปลี่ยนแปลง</a:t>
            </a:r>
            <a:r>
              <a:rPr lang="th-TH" sz="2800" b="1" dirty="0" err="1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ของฟลักซ์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แม่เหล็กเดิมที่ตัดผ่านขดลวด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นั้น</a:t>
            </a:r>
            <a:endParaRPr lang="th-TH" sz="28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http://www.vcharkarn.com/userfiles/238080/1%20(90)(2)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2" name="Picture 2" descr="http://www.vcharkarn.com/userfiles/238080/1%20(5)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1847017" cy="37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charkarn.com/userfiles/238080/1%20(6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3531096" cy="372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vcharkarn.com/userfiles/238080/1%20(7)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785962" cy="18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vcharkarn.com/userfiles/238080/1%20(8)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60" y="4580194"/>
            <a:ext cx="3302063" cy="176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มอเตอร์และเครื่องกำเนิด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ไฟฟ้า</a:t>
            </a: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มอเตอร์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ขณะที่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มอเตอร์หมุน 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ฟลักซ์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แม่เหล็กที่ผ่านขดลวดจะมีค่าเปลี่ยนแปลง เกิดแรงเคลื่อนไฟฟ้าเหนี่ยวนำที่มีทิศตรงข้ามกับแรเคลื่อนไฟฟ้าเดิมทำให้เกิดกระแสไฟฟ้าเหนี่ยวนำในขดลวดในทิศตรงข้ามกับกระแสไฟฟ้าที่ทำให้ขดลวดหมุน จึงเป็นผลให้กระแสไฟฟ้าที่ผ่านมอเตอร์ขณะหมุนด้วยอัตราเร็วคงตัว มีค่าน้อยกว่ากระแสไฟฟ้าที่ผ่านมอเตอร์ขณะเริ่มหมุน แรงเคลื่อนไฟฟ้าเหนี่ยวนำในกรณีนี้เรียกว่า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แรงเคลื่อนไฟฟ้าต้านกลับ(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back </a:t>
            </a:r>
            <a:r>
              <a:rPr lang="en-US" sz="28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emf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l"/>
            <a:endParaRPr lang="th-TH" sz="28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http://www.vcharkarn.com/userfiles/238080/1%20(90)(2)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148" name="Picture 4" descr="http://www.vcharkarn.com/userfiles/238080/1%20(9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7239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/>
              <a:t>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เครื่องกำเนิดไฟฟ้า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           การเคลื่อนขดลวดตัวนำทำ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ให้ฟลักซ์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แม่เหล็กที่ผ่านขดลวดมีการเปลี่ยนแปลง จึงมีแรงเคลื่อนไฟฟ้าเหนี่ยวนำ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D.C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กระแสตรง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			A.C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 กระแสสลับ</a:t>
            </a:r>
          </a:p>
          <a:p>
            <a:pPr algn="l"/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http://www.vcharkarn.com/userfiles/238080/1%20(90)(2)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170" name="Picture 2" descr="http://www.vcharkarn.com/userfiles/238080/1%20(10)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380217" cy="317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vcharkarn.com/userfiles/238080/1%20(11)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70" y="2991995"/>
            <a:ext cx="4392804" cy="31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/>
              <a:t>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เครื่องกำเนิดไฟฟ้า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เครื่อง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กำเนิดไฟฟ้าที่ศึกษามาแล้วให้กระแสไฟฟ้าโดยการใช้ขดลวดหมุน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ตัดฟลักซ์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แม่เหล็ก เครื่องกำเนิดไฟฟ้ากระแสสลับบางประเภทใช้วิธีหมุนแท่งแม่เหล็ก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http://www.vcharkarn.com/userfiles/238080/1%20(90)(2)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194" name="Picture 2" descr="http://www.vcharkarn.com/userfiles/238080/1%20(13)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3" y="2368277"/>
            <a:ext cx="2507229" cy="14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vcharkarn.com/userfiles/238080/1%20(14)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61208"/>
            <a:ext cx="2499765" cy="169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vcharkarn.com/userfiles/238080/1%20(15)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84942"/>
            <a:ext cx="3316380" cy="177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vcharkarn.com/userfiles/238080/1%20(17)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688" y="3968198"/>
            <a:ext cx="4762315" cy="28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496944" cy="568863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หม้อแปลง 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transformer)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ขดลวด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ขดที่ต่อกับแหล่งกำเนิดไฟฟ้าเรียกว่า 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ขดลวดปฐมภูมิ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primary coil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ส่วนขดลวดอีกขดหนึ่งซึ่งต่อกับเครื่องใช้ไฟฟ้า เรียกว่า 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ขดลวดทุติยภูมิ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secondary 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coil)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กระแสไฟฟ้าสลับผ่านขดลวดปฐมภูมิ จะ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มีฟลักซ์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แม่เหล็กที่มีค่าเปลี่ยนแปลงเกิดขึ้น  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แรงเคลื่อนไฟฟ้าเหนี่ยวนำที่เกิดขึ้นในขดลวดมีความสัมพันธ์กับอัตราส่วนของจำนวนรอบของขดลวดทั้ง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สอง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</a:t>
                </a:r>
              </a:p>
              <a:p>
                <a:pPr algn="l"/>
                <a:r>
                  <a:rPr lang="th-TH" sz="2800" dirty="0"/>
                  <a:t>  </a:t>
                </a:r>
                <a:r>
                  <a:rPr lang="th-TH" sz="28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h-TH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th-TH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h-TH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th-TH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th-TH" sz="2800" dirty="0"/>
                  <a:t/>
                </a:r>
                <a:br>
                  <a:rPr lang="th-TH" sz="2800" dirty="0"/>
                </a:br>
                <a:r>
                  <a:rPr lang="th-TH" sz="2800" dirty="0"/>
                  <a:t>   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  </m:t>
                        </m:r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 </m:t>
                        </m:r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𝐸</m:t>
                        </m:r>
                      </m:e>
                      <m:sub>
                        <m:r>
                          <a:rPr lang="th-TH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1</m:t>
                        </m:r>
                      </m:sub>
                    </m:sSub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แรงเคลื่อนไฟฟ้าของขดลวดปฐมภูมิ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  </a:t>
                </a:r>
                <a14:m>
                  <m:oMath xmlns:m="http://schemas.openxmlformats.org/officeDocument/2006/math"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sSub>
                      <m:sSub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𝐸</m:t>
                        </m:r>
                      </m:e>
                      <m:sub>
                        <m:r>
                          <a:rPr lang="th-TH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2</m:t>
                        </m:r>
                      </m:sub>
                    </m:sSub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 แรงเคลื่อนไฟฟ้าของขดลวดทุติยภูมิ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𝑁</m:t>
                        </m:r>
                      </m:e>
                      <m:sub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1</m:t>
                        </m:r>
                      </m:sub>
                    </m:sSub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 จำนวนรอบของขดลวดปฐมภูมิ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 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 </m:t>
                        </m:r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𝑁</m:t>
                        </m:r>
                      </m:e>
                      <m:sub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2</m:t>
                        </m:r>
                      </m:sub>
                    </m:sSub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= จำนวนรอบของขดลวดทุติยภูมิ</a:t>
                </a:r>
              </a:p>
            </p:txBody>
          </p:sp>
        </mc:Choice>
        <mc:Fallback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496944" cy="5688632"/>
              </a:xfrm>
              <a:blipFill rotWithShape="1">
                <a:blip r:embed="rId2"/>
                <a:stretch>
                  <a:fillRect l="-1506" t="-1071" r="-7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http://www.vcharkarn.com/userfiles/238080/1%20(90)(2)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218" name="Picture 2" descr="http://www.vcharkarn.com/userfiles/238080/1%20(20)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3456384" cy="208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496944" cy="5688632"/>
              </a:xfrm>
            </p:spPr>
            <p:txBody>
              <a:bodyPr>
                <a:normAutofit lnSpcReduction="10000"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ถ้า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ไม่มีการสูญเสียพลังงานในหม้อแปลง จากกฎการอนุรักษ์พลังงานจะได้ว่า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พลังงานไฟฟ้าของขดลวดปฐมภูมิ    = พลังงานไฟฟ้าของขดลวดทุติยภูมิ    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ในเวลา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t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หากำลังไฟฟ้าของขดลวดทั้งสองได้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ดังนี้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𝑷</m:t>
                        </m:r>
                      </m:e>
                      <m:sub>
                        <m: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𝑷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>
                    <a:solidFill>
                      <a:srgbClr val="FF00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dirty="0"/>
                  <a:t> 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𝑷</m:t>
                        </m:r>
                      </m:e>
                      <m:sub>
                        <m:r>
                          <a:rPr lang="th-TH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th-TH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และ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𝑷</m:t>
                        </m:r>
                      </m:e>
                      <m:sub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 เป็นกำลังไฟฟ้าในขดลวดปฐมภูมิและทุติยภูมิ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th-TH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 เป็นกระแสไฟฟ้าในขดลวดปฐมภูมิและทุติยภูมิ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th-TH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เป็นความต่างศักย์ระหว่างปลายทั้งสองของขดลวดปฐมภูมิ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เป็นคว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ามต่างศักย์ระหว่างปลายทั้งสองของขดลวดทุติยภูมิ</a:t>
                </a:r>
              </a:p>
              <a:p>
                <a:pPr algn="l"/>
                <a:endParaRPr lang="th-TH" sz="2800" b="1" dirty="0" smtClean="0"/>
              </a:p>
              <a:p>
                <a:pPr algn="l"/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กระแสวน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(eddy current)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กระแสไฟฟ้าเหนี่ยวนำเกิดขึ้นในแกนเหล็ก  เป็นผลให้แกนเหล็กร้อน จึงทำให้กำลังไฟฟ้าที่ได้จากขดลวด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ทุตย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ภูมิน้อยกว่า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กำลังไฟฟ้า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ที่ขดลวดปฐมภูมิ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เสมอ แก้ไขโดยใช้แผ่นเหล็กอ่อน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(soft iron)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หลายๆ แผ่นวางซ้อนกัน</a:t>
                </a: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496944" cy="5688632"/>
              </a:xfrm>
              <a:blipFill rotWithShape="1">
                <a:blip r:embed="rId2"/>
                <a:stretch>
                  <a:fillRect l="-1506" t="-1606" r="-861" b="-14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http://www.vcharkarn.com/userfiles/238080/1%20(90)(2)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65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1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หม้อแปลงไฟฟ้าซึ่งใช้ไฟฟ้า 110 โวลต์ มีขดลวดปฐมภูมิ 80 รอบ ถ้าต้องการให้หม้อแปลงนี้จ่ายไฟได้ 2,200 โวลต์ ขดลวดทุติยภูมิต้องมีจำนวนรอบเท่าใด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(1,600 รอบ)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12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2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หม้อแปลงไฟฟ้าจาก 20,000 โวลต์ เป็น 220 โวลต์ เกิดกำลังในขดลวดทุติยภูมิ 5.4 กิโลวัตต์ หม้อแปลงมีประสิทธิภาพร้อยละ 90 กระแสไฟฟ้าไหลผ่านขดลวดปฐมภูมิ มีค่าเท่าใด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(0.3 แอมแปร์)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27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</p:spPr>
            <p:txBody>
              <a:bodyPr>
                <a:normAutofit fontScale="92500" lnSpcReduction="20000"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ค่าของปริมาณที่เกี่ยวข้องกับไฟฟ้ากระแสสลับ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ใน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การต่อตัวต้านทานเข้ากับเครื่องกำเนิดไฟฟ้ากระแสสลับ จะมีกระแสไฟฟ้าผ่านตัวต้านทาน และความต่างศักย์ระหว่างปลายทั้งสองของตัวต้านทานจะเปลี่ยนค่าตามเวลา การเปลี่ยนค่าลักษณะนี้เป็นการเปลี่ยนค่าในรูปฟังก์ชันไซน์ ซึ่งในกรณีความต่างศักย์ที่ได้จากเครื่องกำเนิดไฟฟ้า หากใช้กฎ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ของฟา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รา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เดย์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และกฎของเลนซ์จะได้ว่า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𝑒</m:t>
                    </m:r>
                    <m:r>
                      <a:rPr lang="en-US" sz="2800" b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𝐸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sub>
                    </m:sSub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𝑠𝑖𝑛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𝜔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𝑡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      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เมื่อ   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e 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เป็นแรงเคลื่อนไฟฟ้าเหนี่ยวนำที่เวลา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t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ใดๆ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 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𝐸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เป็นแรงเคลื่อนไฟฟ้าเหนี่ยวนำสูงสุด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</a:t>
                </a:r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𝜔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ความถี่เชิงมุม (เท่ากับอัตราเร็วเชิงมุมของขดลวด)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ค่า  </a:t>
                </a: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𝜔</m:t>
                    </m:r>
                    <m:r>
                      <a:rPr lang="en-US" sz="28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บอกให้ทราบคาบ (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T)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และความถี่ (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f)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ในการเปลี่ยนค่าซ้ำเดิมของแรงเคลื่อนไฟฟ้า ซึ่งมีความสัมพันธ์กันเช่นเดียวกับอัตราเร็วเชิงมุม คาบและความถี่การหมุนของขดลวด ดังสมการ 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                   </a:t>
                </a: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𝑻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𝝅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𝒇</m:t>
                    </m:r>
                  </m:oMath>
                </a14:m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    </a:t>
                </a: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โดย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𝜔</m:t>
                    </m:r>
                    <m:r>
                      <a:rPr lang="en-US" sz="28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หน่วยเป็น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เรเดียนต่อ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วินาที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T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มีหน่วยเป็นวินาที และ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f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มีหน่วยเป็นรอบต่อวินาที หรือเฮิรตซ์ (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Hz)</a:t>
                </a:r>
              </a:p>
              <a:p>
                <a:pPr algn="l"/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  <a:blipFill rotWithShape="1">
                <a:blip r:embed="rId2"/>
                <a:stretch>
                  <a:fillRect l="-1314" t="-2034" r="-292" b="-235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65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904656"/>
              </a:xfrm>
            </p:spPr>
            <p:txBody>
              <a:bodyPr>
                <a:normAutofit fontScale="85000" lnSpcReduction="20000"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แรงเคลื่อนไฟฟ้าข้างต้น ถ้านำไปต่อกับตัวต้านทาน จะมีกระแสไฟฟ้าผ่านตัวต้านทานและความต่างศักย์ระหว่างปลายของตัวต้านทานเปลี่ยนค่าตามเวลาในรูปฟังก์ชันไซน์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ดัง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สมการ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 Math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𝐢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𝐈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𝐦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𝐬𝐢𝐧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𝛚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𝐭</m:t>
                    </m:r>
                  </m:oMath>
                </a14:m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𝐯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𝐦</m:t>
                        </m:r>
                      </m:sub>
                    </m:sSub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𝐬𝐢𝐧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𝛚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𝐭</m:t>
                    </m:r>
                  </m:oMath>
                </a14:m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 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 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และ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เป็นกระแสไฟฟ้าและความต่างศักย์ที่เวลา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t 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ใดๆ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𝐈</m:t>
                        </m:r>
                      </m:e>
                      <m:sub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𝐦</m:t>
                        </m:r>
                      </m:sub>
                    </m:sSub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และ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𝐦</m:t>
                        </m:r>
                      </m:sub>
                    </m:sSub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เป็นกระแสไฟฟ้าสูงสุดและความต่างศักย์สูงสุด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ค่าของ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และ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ยังคงสัมพันธ์กันตามกฎของโอห์ม  คือ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= </a:t>
                </a:r>
                <a:r>
                  <a:rPr lang="en-US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iR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นั่น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คือ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𝐯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𝐦</m:t>
                        </m:r>
                      </m:sub>
                    </m:sSub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𝐬𝐢𝐧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𝛚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𝐭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𝐑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𝐦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𝐑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𝐬𝐢𝐧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𝛚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𝐭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𝐦</m:t>
                        </m:r>
                      </m:sub>
                    </m:sSub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𝐬𝐢𝐧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𝛚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𝐭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เทียบ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ค่าที่ได้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นี้ แสดง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ว่า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𝐦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𝑹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หรือ    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𝑹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𝒊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การเปลี่ยนค่าที่ขึ้นกับเวลาและความต่างศักย์ของไฟฟ้ากระแสสลับ ทำให้กำลังไฟฟ้าที่จ่ายให้ตัวต้านทานมีค่าที่ขึ้นกับเวลาด้วย คือ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</a:t>
                </a:r>
                <a:r>
                  <a:rPr lang="en-US" sz="2800" b="1" dirty="0">
                    <a:solidFill>
                      <a:srgbClr val="FF00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𝑷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𝒊𝒗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sub>
                    </m:sSub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𝒔𝒊𝒏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𝒕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endParaRPr lang="en-US" sz="2800" b="1" i="1" dirty="0" smtClean="0">
                  <a:solidFill>
                    <a:srgbClr val="FF0000"/>
                  </a:solidFill>
                  <a:latin typeface="Cambria Math"/>
                  <a:cs typeface="TH SarabunPSK" pitchFamily="34" charset="-34"/>
                </a:endParaRPr>
              </a:p>
              <a:p>
                <a:pPr algn="l"/>
                <a:r>
                  <a:rPr lang="en-US" sz="2800" b="1" dirty="0" smtClean="0">
                    <a:solidFill>
                      <a:srgbClr val="FF0000"/>
                    </a:solidFill>
                    <a:cs typeface="TH SarabunPSK" pitchFamily="34" charset="-34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𝒑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𝑷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sub>
                    </m:sSub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𝒔𝒊𝒏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𝝎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𝒕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                                                               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 เมื่อ  </a:t>
                </a:r>
                <a:r>
                  <a:rPr lang="en-US" sz="2800" b="1" dirty="0" smtClean="0">
                    <a:solidFill>
                      <a:srgbClr val="FF00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𝒎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𝒎</m:t>
                            </m:r>
                          </m:sub>
                        </m:sSub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𝑹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𝒎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den>
                    </m:f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          </a:t>
                </a: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904656"/>
              </a:xfrm>
              <a:blipFill rotWithShape="1">
                <a:blip r:embed="rId2"/>
                <a:stretch>
                  <a:fillRect l="-1168" t="-175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65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สนามแม่เหล็ก</a:t>
            </a: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บริเวณที่มีเส้นสนามแม่เหล็กหนาแน่นมาก แสดงว่าสนามแม่เหล็กบริเวณนี้มีค่ามากบริเวณไม่มีเส้นสนามแม่เหล็กผ่าน แสดงว่าไม่มีสนามแม่เหล็กบริเวณนั้น เรียกตำแหน่งที่สนามแม่เหล็กเป็นศูนย์ว่า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จุดสะเทิน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neutral point)</a:t>
            </a:r>
          </a:p>
          <a:p>
            <a:pPr algn="l"/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http://www.vcharkarn.com/userfiles/213156/1%20(60)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42862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charkarn.com/userfiles/213156/1%20(61)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97" y="1173839"/>
            <a:ext cx="3333750" cy="27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ของกระแสไฟฟ้า ความต่างศักย์ และกำลังไฟฟ้ามีการเปลี่ยนตามเวลาเป็นดังกราฟ            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www.vcharkarn.com/userfiles/238080/1%20(23)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58" y="1628799"/>
            <a:ext cx="4675890" cy="30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สี่เหลี่ยมผืนผ้า 4"/>
              <p:cNvSpPr/>
              <p:nvPr/>
            </p:nvSpPr>
            <p:spPr>
              <a:xfrm>
                <a:off x="1548458" y="2163147"/>
                <a:ext cx="8776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𝒎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th-TH" sz="2000" dirty="0"/>
              </a:p>
            </p:txBody>
          </p:sp>
        </mc:Choice>
        <mc:Fallback xmlns="">
          <p:sp>
            <p:nvSpPr>
              <p:cNvPr id="5" name="สี่เหลี่ยมผืนผ้า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58" y="2163147"/>
                <a:ext cx="877613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สี่เหลี่ยมผืนผ้า 6"/>
              <p:cNvSpPr/>
              <p:nvPr/>
            </p:nvSpPr>
            <p:spPr>
              <a:xfrm>
                <a:off x="1346982" y="2547693"/>
                <a:ext cx="1074268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𝒎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th-TH" sz="2000" dirty="0"/>
              </a:p>
            </p:txBody>
          </p:sp>
        </mc:Choice>
        <mc:Fallback xmlns="">
          <p:sp>
            <p:nvSpPr>
              <p:cNvPr id="7" name="สี่เหลี่ยมผืนผ้า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82" y="2547693"/>
                <a:ext cx="1074268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ตัวเชื่อมต่อตรง 7"/>
          <p:cNvCxnSpPr/>
          <p:nvPr/>
        </p:nvCxnSpPr>
        <p:spPr>
          <a:xfrm>
            <a:off x="2426071" y="2363202"/>
            <a:ext cx="63376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2426071" y="2861182"/>
            <a:ext cx="63376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สี่เหลี่ยมผืนผ้า 8"/>
              <p:cNvSpPr/>
              <p:nvPr/>
            </p:nvSpPr>
            <p:spPr>
              <a:xfrm>
                <a:off x="1884116" y="4509120"/>
                <a:ext cx="5208605" cy="9950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𝑷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𝒎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𝒎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cs typeface="TH SarabunPSK" pitchFamily="34" charset="-34"/>
                        </a:rPr>
                        <m:t>=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H SarabunPSK" pitchFamily="34" charset="-34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H SarabunPSK" pitchFamily="34" charset="-34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H SarabunPSK" pitchFamily="34" charset="-34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𝒎</m:t>
                              </m:r>
                            </m:sub>
                          </m:sSub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cs typeface="TH SarabunPSK" pitchFamily="34" charset="-34"/>
                        </a:rPr>
                        <m:t>𝑹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H SarabunPSK" pitchFamily="34" charset="-34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H SarabunPSK" pitchFamily="34" charset="-34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H SarabunPSK" pitchFamily="34" charset="-34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9" name="สี่เหลี่ยมผืนผ้า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116" y="4509120"/>
                <a:ext cx="5208605" cy="9950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สี่เหลี่ยมผืนผ้า 10"/>
          <p:cNvSpPr/>
          <p:nvPr/>
        </p:nvSpPr>
        <p:spPr>
          <a:xfrm>
            <a:off x="478362" y="5720225"/>
            <a:ext cx="8486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กำลังไฟฟ้าเฉลี่ยที่มีค่าคงตัวและค่านี้ขึ้นกับกระแสไฟฟ้าสูงสุดหรือความต่างศักย์สูงสุด</a:t>
            </a:r>
          </a:p>
        </p:txBody>
      </p:sp>
    </p:spTree>
    <p:extLst>
      <p:ext uri="{BB962C8B-B14F-4D97-AF65-F5344CB8AC3E}">
        <p14:creationId xmlns:p14="http://schemas.microsoft.com/office/powerpoint/2010/main" val="42286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904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สามารถค่าเฉลี่ย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ของกำลังสองของ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กระแสไฟฟ้า และ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ความต่าง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ศักย์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𝒊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)</m:t>
                        </m:r>
                      </m:e>
                      <m:sub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เฉลี่ย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𝒎</m:t>
                            </m:r>
                          </m:sub>
                        </m:sSub>
                      </m:e>
                      <m:sup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,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en-US" sz="28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𝒗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)</m:t>
                        </m:r>
                      </m:e>
                      <m:sub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เฉลี่ย</m:t>
                        </m:r>
                      </m:sub>
                    </m:sSub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𝒎</m:t>
                            </m:r>
                          </m:sub>
                        </m:sSub>
                      </m:e>
                      <m:sup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รากค่าที่สองของค่าเฉลี่ย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ของกำลังสองของกระแสไฟฟ้า และความต่างศักย์ เป็น</a:t>
                </a:r>
              </a:p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𝒓𝒎𝒔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  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𝒓𝒎𝒔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en-US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สามารถ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คำนวณหากำลังไฟฟ้า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เฉลี่ยที่จ่ายให้ตัวต้านทานที่มีความต้านทาน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ได้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   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th-TH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𝒎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𝒓𝒎𝒔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𝒓𝒎𝒔</m:t>
                        </m:r>
                      </m:sub>
                    </m:sSub>
                  </m:oMath>
                </a14:m>
                <a:endParaRPr lang="en-US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𝒓𝒎𝒔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𝒓𝒎𝒔</m:t>
                        </m:r>
                      </m:sub>
                    </m:sSub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ค่าคงตัว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เรียก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ได้อีกชื่อว่าเป็น 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ค่ายัง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ผล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(effective value)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สามารถนำค่าดังกล่าวมาออกแบบมิเตอร์วัดได้ จึงเรียกได้อีกว่าเป็น 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ค่า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มิเตอร์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(meter 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value)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นั่นคือ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ค่าที่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อ่านได้จาก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มิเตอร์ในกระแสสลับโดยทั่วไป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จะเป็นค่า </a:t>
                </a:r>
                <a:r>
                  <a:rPr lang="en-US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rms</a:t>
                </a:r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904656"/>
              </a:xfrm>
              <a:blipFill rotWithShape="1">
                <a:blip r:embed="rId2"/>
                <a:stretch>
                  <a:fillRect l="-1533" t="-1032" r="-146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92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ตัวอย่าง 1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ในวงจรไฟฟ้ากระแสสลับที่มีกระแสไฟฟ้า </a:t>
                </a:r>
                <a:r>
                  <a:rPr lang="en-US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เวลา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t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ตามสมการ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𝐢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𝟒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𝐬𝐢𝐧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𝟑𝟏𝟒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𝐭</m:t>
                    </m:r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จงหา </a:t>
                </a:r>
              </a:p>
              <a:p>
                <a:pPr marL="514350" indent="-514350" algn="l">
                  <a:buAutoNum type="thaiAlphaPeriod"/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กระแสไฟฟ้าสูงสุด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(4 แอมแปร์) </a:t>
                </a:r>
              </a:p>
              <a:p>
                <a:pPr marL="514350" indent="-514350" algn="l">
                  <a:buAutoNum type="thaiAlphaPeriod"/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ความถี่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(50 เฮิรตซ์)</a:t>
                </a:r>
              </a:p>
              <a:p>
                <a:pPr marL="514350" indent="-514350" algn="l">
                  <a:buFont typeface="Arial" pitchFamily="34" charset="0"/>
                  <a:buAutoNum type="thaiAlphaPeriod"/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กระแสไฟฟ้า </a:t>
                </a:r>
                <a:r>
                  <a:rPr lang="en-US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rms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(2.8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2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แอมแปร์)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514350" indent="-514350" algn="l">
                  <a:buAutoNum type="thaiAlphaPeriod"/>
                </a:pP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  <a:blipFill rotWithShape="1">
                <a:blip r:embed="rId2"/>
                <a:stretch>
                  <a:fillRect l="-1752" t="-10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52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2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โวลต์มิเตอร์วัดความต่างศักย์ได้ 220 โวลต์ ในวงจรไฟฟ้ากระแสสลับ ความต่างศักย์ไฟฟ้าสูงสุดมีค่าเท่าใด 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(311.08 โวลต์) 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74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ต้านทานในวงจรไฟฟ้ากระแสสลับ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ในการต่อแหล่งกำเนิดไฟฟ้ากระแสสลับเข้ากับตัวต้านทานที่มีความต้านทาน 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R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วงจร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www.vcharkarn.com/userfiles/213156/1%20(25)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6" y="2099031"/>
            <a:ext cx="28575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charkarn.com/userfiles/213156/1%20(26)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344200"/>
            <a:ext cx="5144689" cy="23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547664" y="5949280"/>
            <a:ext cx="6053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*** กระแสไฟฟ้าสลับ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และความต่างศักย์สลับมีเฟสเดียวกัน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สี่เหลี่ยมผืนผ้า 5"/>
              <p:cNvSpPr/>
              <p:nvPr/>
            </p:nvSpPr>
            <p:spPr>
              <a:xfrm>
                <a:off x="1733283" y="4966359"/>
                <a:ext cx="2689391" cy="971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cs typeface="TH SarabunPSK" pitchFamily="34" charset="-34"/>
                        </a:rPr>
                        <m:t>𝑹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𝒓𝒎𝒔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𝒓𝒎𝒔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6" name="สี่เหลี่ยมผืนผ้า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283" y="4966359"/>
                <a:ext cx="2689391" cy="9714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3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ตัวเก็บ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ประจุใน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วงจรไฟฟ้ากระแสสลับ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กรณีตัวเก็บประจุ กระแสไฟฟ้าที่ผ่านตัวเก็บประจุมีเฟสนำความต่างศักย์คร่อมตัวเก็บประจุเท่ากับ 90 องศา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สี่เหลี่ยมผืนผ้า 5"/>
              <p:cNvSpPr/>
              <p:nvPr/>
            </p:nvSpPr>
            <p:spPr>
              <a:xfrm>
                <a:off x="539552" y="4869160"/>
                <a:ext cx="3815916" cy="97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𝒄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𝑪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𝒓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𝒓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6" name="สี่เหลี่ยมผืนผ้า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69160"/>
                <a:ext cx="3815916" cy="9743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vcharkarn.com/userfiles/213156/1%20(27)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01141"/>
            <a:ext cx="2381250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charkarn.com/userfiles/213156/1%20(28)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70733"/>
            <a:ext cx="4286250" cy="30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สี่เหลี่ยมผืนผ้า 6"/>
              <p:cNvSpPr/>
              <p:nvPr/>
            </p:nvSpPr>
            <p:spPr>
              <a:xfrm>
                <a:off x="539552" y="6002124"/>
                <a:ext cx="611754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เรียกว่า ความต้านเชิงความจุ (</a:t>
                </a:r>
                <a:r>
                  <a:rPr lang="en-US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capactive</a:t>
                </a:r>
                <a:r>
                  <a:rPr lang="en-US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reactance)</a:t>
                </a:r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7" name="สี่เหลี่ยมผืนผ้า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002124"/>
                <a:ext cx="6117541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1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เหนี่ยวนำในวงจรไฟฟ้ากระแสสลับ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ในกรณีวงจรที่มีตัวเหนี่ยวนำ กระแสไฟฟ้าที่ผ่านตัวเหนี่ยวนำจะมีเฟสตามความต่างศักย์คร่อมตัวเหนี่ยวนำเป็นมุม 90 องศา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http://www.vcharkarn.com/userfiles/213156/1%20(29)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75533"/>
            <a:ext cx="2381250" cy="27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charkarn.com/userfiles/213156/1%20(30)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04096"/>
            <a:ext cx="42862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สี่เหลี่ยมผืนผ้า 10"/>
              <p:cNvSpPr/>
              <p:nvPr/>
            </p:nvSpPr>
            <p:spPr>
              <a:xfrm>
                <a:off x="395536" y="5013176"/>
                <a:ext cx="3809504" cy="971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𝑳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H SarabunPSK" pitchFamily="34" charset="-34"/>
                        </a:rPr>
                        <m:t>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H SarabunPSK" pitchFamily="34" charset="-34"/>
                        </a:rPr>
                        <m:t>𝑳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𝒓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𝒓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1" name="สี่เหลี่ยมผืนผ้า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013176"/>
                <a:ext cx="3809504" cy="9714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สี่เหลี่ยมผืนผ้า 11"/>
              <p:cNvSpPr/>
              <p:nvPr/>
            </p:nvSpPr>
            <p:spPr>
              <a:xfrm>
                <a:off x="467544" y="6032298"/>
                <a:ext cx="73448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เรียกว่า ความต้านเชิง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ความเหนี่ยวนำ (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inductive </a:t>
                </a:r>
                <a:r>
                  <a:rPr lang="en-US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reactance)</a:t>
                </a:r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12" name="สี่เหลี่ยมผืนผ้า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032298"/>
                <a:ext cx="7344816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สี่เหลี่ยมผืนผ้า 8"/>
          <p:cNvSpPr/>
          <p:nvPr/>
        </p:nvSpPr>
        <p:spPr>
          <a:xfrm>
            <a:off x="4355469" y="5498068"/>
            <a:ext cx="4320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L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เป็นค่าความเหนี่ยวนำมีหน่วยเป็น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เฮน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รี่</a:t>
            </a: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71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จากวงจรไฟฟ้ากระแสสลับดังรูป  </a:t>
            </a:r>
          </a:p>
          <a:p>
            <a:pPr algn="l"/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                      I=4 mA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จงหา </a:t>
            </a:r>
          </a:p>
          <a:p>
            <a:pPr marL="514350" indent="-514350" algn="l">
              <a:buAutoNum type="thaiAlphaPeriod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ความต้านทาน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1,000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โอห์ม) </a:t>
            </a:r>
          </a:p>
          <a:p>
            <a:pPr marL="514350" indent="-514350" algn="l">
              <a:buAutoNum type="thaiAlphaPeriod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ความต้านทานเชิงความจุ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(1,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50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โอห์ม)</a:t>
            </a:r>
          </a:p>
          <a:p>
            <a:pPr marL="514350" indent="-514350" algn="l">
              <a:buFont typeface="Arial" pitchFamily="34" charset="0"/>
              <a:buAutoNum type="thaiAlphaPeriod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ความต้านทานเชิงความเหนี่ยวนำ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750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โอห์ม)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algn="l">
              <a:buAutoNum type="thaiAlphaPeriod"/>
            </a:pP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www.electroschematics.com/wp-content/uploads/2013/04/Resistor-Symbol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2" t="15013" r="25862" b="59854"/>
          <a:stretch/>
        </p:blipFill>
        <p:spPr bwMode="auto">
          <a:xfrm rot="5400000">
            <a:off x="4392121" y="1505002"/>
            <a:ext cx="770450" cy="3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1/1c/Types_of_capacitor.svg/2000px-Types_of_capacitor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r="76005" b="8002"/>
          <a:stretch/>
        </p:blipFill>
        <p:spPr bwMode="auto">
          <a:xfrm>
            <a:off x="4556326" y="1936060"/>
            <a:ext cx="41506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pb.apogee.net/foe/graphics/roi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11193" r="61823" b="15791"/>
          <a:stretch/>
        </p:blipFill>
        <p:spPr bwMode="auto">
          <a:xfrm>
            <a:off x="1846581" y="1863138"/>
            <a:ext cx="522515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epb.apogee.net/foe/graphics/roi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7" t="7690" b="10564"/>
          <a:stretch/>
        </p:blipFill>
        <p:spPr bwMode="auto">
          <a:xfrm>
            <a:off x="4591709" y="2696339"/>
            <a:ext cx="31777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ตัวเชื่อมต่อตรง 5"/>
          <p:cNvCxnSpPr>
            <a:endCxn id="1026" idx="1"/>
          </p:cNvCxnSpPr>
          <p:nvPr/>
        </p:nvCxnSpPr>
        <p:spPr>
          <a:xfrm>
            <a:off x="2096953" y="1274470"/>
            <a:ext cx="2680393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2095264" y="1275622"/>
            <a:ext cx="1" cy="7132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2095264" y="2696339"/>
            <a:ext cx="1689" cy="8640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2096953" y="3560434"/>
            <a:ext cx="2680393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2107838" y="1274470"/>
            <a:ext cx="116801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89713" y="1456608"/>
                <a:ext cx="15233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713" y="1456608"/>
                <a:ext cx="152330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14021" y="2182633"/>
                <a:ext cx="15140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21" y="2182633"/>
                <a:ext cx="151400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74220" y="2858253"/>
                <a:ext cx="14935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220" y="2858253"/>
                <a:ext cx="149355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ตัวเชื่อมต่อตรง 16"/>
          <p:cNvCxnSpPr>
            <a:stCxn id="1026" idx="1"/>
          </p:cNvCxnSpPr>
          <p:nvPr/>
        </p:nvCxnSpPr>
        <p:spPr>
          <a:xfrm flipV="1">
            <a:off x="4777346" y="1274470"/>
            <a:ext cx="44272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flipV="1">
            <a:off x="4777346" y="1979828"/>
            <a:ext cx="44272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 flipV="1">
            <a:off x="4777346" y="2696338"/>
            <a:ext cx="44272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 flipV="1">
            <a:off x="4777346" y="3550390"/>
            <a:ext cx="44272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5220072" y="1274470"/>
            <a:ext cx="0" cy="1821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>
            <a:off x="5241199" y="1797690"/>
            <a:ext cx="0" cy="1821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>
            <a:off x="5241199" y="1947791"/>
            <a:ext cx="0" cy="1821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>
            <a:off x="5220072" y="2514201"/>
            <a:ext cx="0" cy="1821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/>
          <p:cNvCxnSpPr/>
          <p:nvPr/>
        </p:nvCxnSpPr>
        <p:spPr>
          <a:xfrm>
            <a:off x="5220072" y="3368252"/>
            <a:ext cx="0" cy="1821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>
            <a:off x="5220072" y="2670798"/>
            <a:ext cx="0" cy="1821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2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กำลังไฟฟ้า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ในวงจรไฟฟ้า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กระแสสลับ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ค่ากำลังไฟฟ้าสำหรับในบ้านพักอาศัย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𝑷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𝒓𝒎𝒔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𝒓𝒎𝒔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𝒓𝒎𝒔</m:t>
                            </m:r>
                          </m:sub>
                        </m:sSub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𝑹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𝒓𝒎𝒔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th-TH" sz="2800" b="1" dirty="0">
                            <a:solidFill>
                              <a:srgbClr val="00660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𝑹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ค่ากำลังไฟฟ้า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สำหรับโรงงานอุตสาหกรรม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𝑷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𝒓𝒎𝒔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𝒓𝒎𝒔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𝒄𝒐𝒔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𝜽</m:t>
                    </m:r>
                  </m:oMath>
                </a14:m>
                <a:endParaRPr lang="en-US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          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𝒄𝒐𝒔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𝜽</m:t>
                    </m:r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เรียกว่าตัวประกอบกำลัง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power factor)</a:t>
                </a: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  <a:blipFill rotWithShape="1">
                <a:blip r:embed="rId2"/>
                <a:stretch>
                  <a:fillRect l="-1533" t="-10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54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สนามแม่เหล็กโลก</a:t>
            </a: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สนามแม่เหล็กโลก 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earth’s magnetic field)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เส้นสนามแม่เหล็กโลกมีทิศพุ่งออกจากบริเวณขั้วใต้ทางภูมิศาสตร์ไปยังขั้วเหนือทางภูมิศาสตร์</a:t>
            </a:r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http://www.vcharkarn.com/userfiles/213156/1%20(62)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3341829" cy="28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charkarn.com/userfiles/213156/1%20(63)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47" y="4871527"/>
            <a:ext cx="308332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vcharkarn.com/userfiles/213156/1%20(64)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7152"/>
            <a:ext cx="2163977" cy="163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7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ฟลักซ์แม่เหล็ก</a:t>
                </a:r>
              </a:p>
              <a:p>
                <a:pPr algn="l"/>
                <a:r>
                  <a:rPr lang="th-TH" sz="2800" b="1" dirty="0" err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ฟลักซ์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แม่เหล็ก (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magnetic flux)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คือเส้นสนามแม่เหล็กที่ผ่านพื้นที่</a:t>
                </a:r>
              </a:p>
              <a:p>
                <a:pPr algn="l"/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ขนาดของสนามแม่เหล็กหรือ ความ</a:t>
                </a:r>
                <a:r>
                  <a:rPr lang="th-TH" sz="2800" b="1" dirty="0" err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หนาแน่นฟลักซ์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แม่เหล็ก (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magnetic flux density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เป็นอัตราส่วน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ระหว่างฟลักซ์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แม่เหล็กต่อพื้นที่ตั้งฉากกับสนามหนึ่งตารางหน่วย </a:t>
                </a:r>
                <a:r>
                  <a:rPr lang="th-TH" sz="2800" dirty="0"/>
                  <a:t/>
                </a:r>
                <a:br>
                  <a:rPr lang="th-TH" sz="2800" dirty="0"/>
                </a:b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ถ้า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ให้  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ø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เป็น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ขนาดฟ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ลักซ์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แม่เหล็กที่ผ่านพื้นที่ มี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หน่วยเว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เบอร์ (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weber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หรือ </a:t>
                </a:r>
                <a:r>
                  <a:rPr lang="en-US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Wb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b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    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A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พื้นที่ที่ตั้งฉาก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กับฟลักซ์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แม่เหล็ก มีหน่วยตารางเมตร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   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B  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หนาแน่นฟลักซ์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แม่เหล็ก หรือขนาดของสนามแม่เหล็ก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 จะได้ความสัมพันธ์ ดังนี้ </a:t>
                </a: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𝐁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𝑨</m:t>
                        </m:r>
                      </m:den>
                    </m:f>
                  </m:oMath>
                </a14:m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dirty="0"/>
                  <a:t>     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หรือ </a:t>
                </a:r>
                <a14:m>
                  <m:oMath xmlns:m="http://schemas.openxmlformats.org/officeDocument/2006/math">
                    <m:r>
                      <a:rPr lang="th-TH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𝝓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𝑩𝑨𝒔𝒊𝒏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𝜽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  <a:blipFill rotWithShape="1">
                <a:blip r:embed="rId2"/>
                <a:stretch>
                  <a:fillRect l="-1533" t="-1071" r="-8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84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ตัวอย่าง 1 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ฟลักซ์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แม่เหล็กขนาด </a:t>
                </a:r>
                <a14:m>
                  <m:oMath xmlns:m="http://schemas.openxmlformats.org/officeDocument/2006/math">
                    <m:r>
                      <a:rPr lang="th-TH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th-TH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เว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เบอร์ พุ่งผ่านตั้งฉากพื้นที่ 20 ตารางเซนติเมตร ความ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หนาแน่นฟลักซ์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แม่เหล็กมีค่าเท่าใด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(0.1 เทสลา)</a:t>
                </a:r>
              </a:p>
            </p:txBody>
          </p:sp>
        </mc:Choice>
        <mc:Fallback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688632"/>
              </a:xfrm>
              <a:blipFill rotWithShape="1">
                <a:blip r:embed="rId2"/>
                <a:stretch>
                  <a:fillRect l="-1533" t="-53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08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2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ขดลวดมอเตอร์ไฟฟ้ามีพื้นที่หน้าตัด 0.4 ตารางเมตร วางอยู่ในสนามแม่เหล็ก 2 เทสลา โดยมีระนาบขดลวดทำมุม 30 องศา กับระนาบแม่เหล็ก จง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หาฟลักซ์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แม่เหล็กที่ผ่านขดลวด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(0.4 </a:t>
            </a:r>
            <a:r>
              <a:rPr lang="th-TH" sz="2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เว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เบอร์)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90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68863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ขดลวดวงกลมรัศมี 7 เซนติเมตร วางอยู่ในสนามแม่เหล็ก 4 เทสลา โดยมีระนาบขดลวดทำมุม 30 องศา กับระนาบแม่เหล็ก จง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หาฟลักซ์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แม่เหล็กที่ผ่านขดลวด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(0.03 </a:t>
            </a:r>
            <a:r>
              <a:rPr lang="th-TH" sz="2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เว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เบอร์)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ElectroMagnetic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64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1815</Words>
  <Application>Microsoft Office PowerPoint</Application>
  <PresentationFormat>นำเสนอทางหน้าจอ (4:3)</PresentationFormat>
  <Paragraphs>311</Paragraphs>
  <Slides>48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48</vt:i4>
      </vt:variant>
    </vt:vector>
  </HeadingPairs>
  <TitlesOfParts>
    <vt:vector size="49" baseType="lpstr">
      <vt:lpstr>ชุดรูปแบบของ Office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  <vt:lpstr>Physics4 s32204 ElectroMagnetic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Physics4 s32204 ElectroMagnetic</dc:title>
  <dc:creator>Student</dc:creator>
  <cp:lastModifiedBy>Student</cp:lastModifiedBy>
  <cp:revision>82</cp:revision>
  <dcterms:created xsi:type="dcterms:W3CDTF">2015-01-29T02:39:48Z</dcterms:created>
  <dcterms:modified xsi:type="dcterms:W3CDTF">2017-02-08T01:51:05Z</dcterms:modified>
</cp:coreProperties>
</file>